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5" r:id="rId3"/>
    <p:sldId id="297" r:id="rId4"/>
    <p:sldId id="299" r:id="rId5"/>
    <p:sldId id="257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80" r:id="rId14"/>
    <p:sldId id="283" r:id="rId15"/>
    <p:sldId id="276" r:id="rId16"/>
    <p:sldId id="262" r:id="rId17"/>
    <p:sldId id="261" r:id="rId18"/>
    <p:sldId id="273" r:id="rId19"/>
    <p:sldId id="260" r:id="rId20"/>
    <p:sldId id="259" r:id="rId21"/>
    <p:sldId id="285" r:id="rId22"/>
    <p:sldId id="271" r:id="rId23"/>
    <p:sldId id="272" r:id="rId24"/>
    <p:sldId id="286" r:id="rId25"/>
    <p:sldId id="278" r:id="rId26"/>
    <p:sldId id="288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ading%20computer\Desktop\GRAPH%20A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Slide1.sld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ading%20computer\Desktop\NEW%20CIRCLE.mp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133600" y="2362200"/>
            <a:ext cx="4724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as-IN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আজকের ক্লাসে স্বাগতম।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228600"/>
            <a:ext cx="40318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 = (y  + 4)/5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1981200" y="1600200"/>
            <a:ext cx="5434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 </a:t>
            </a:r>
            <a:r>
              <a:rPr lang="en-US" sz="5400" b="1" baseline="30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-1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y) = 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(y  + 4)/5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4116" y="2819400"/>
            <a:ext cx="56541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 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স্থলে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 </a:t>
            </a:r>
            <a:endParaRPr lang="en-US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4038600"/>
            <a:ext cx="5434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 </a:t>
            </a:r>
            <a:r>
              <a:rPr lang="en-US" sz="5400" b="1" baseline="30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-1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x) = 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(x  + 4)/5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410200"/>
            <a:ext cx="20778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 </a:t>
            </a:r>
            <a:endParaRPr lang="en-US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2156" y="5325070"/>
            <a:ext cx="6399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 =</a:t>
            </a:r>
            <a:r>
              <a:rPr lang="en-US" sz="5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 </a:t>
            </a:r>
            <a:r>
              <a:rPr lang="en-US" sz="5400" b="1" baseline="30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-1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x) = 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(x  + 4)/5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524000"/>
            <a:ext cx="381000" cy="88582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415248" y="304800"/>
            <a:ext cx="8707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endParaRPr lang="en-US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31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13.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6478" y="152400"/>
            <a:ext cx="7611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অন্বয়ের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990600"/>
            <a:ext cx="8404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অন্বয়টি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5830" y="1905000"/>
            <a:ext cx="2395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810470"/>
            <a:ext cx="771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ক.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3115270"/>
            <a:ext cx="80105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 = { (x, y): 2x – y + 5 = 0 }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381000" y="4572000"/>
            <a:ext cx="3414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5334000"/>
            <a:ext cx="42627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2x – y + 5 = 0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304800"/>
            <a:ext cx="33970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2x + 5 =  y 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2362200" y="1447800"/>
            <a:ext cx="32239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y = 2x + 5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537156" y="2514600"/>
            <a:ext cx="8606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95500" y="3733800"/>
          <a:ext cx="5143500" cy="1676400"/>
        </p:xfrm>
        <a:graphic>
          <a:graphicData uri="http://schemas.openxmlformats.org/drawingml/2006/table">
            <a:tbl>
              <a:tblPr/>
              <a:tblGrid>
                <a:gridCol w="1028700"/>
                <a:gridCol w="1028700"/>
                <a:gridCol w="1028700"/>
                <a:gridCol w="1028700"/>
                <a:gridCol w="1028700"/>
              </a:tblGrid>
              <a:tr h="829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- 2</a:t>
                      </a:r>
                      <a:endParaRPr lang="en-US" sz="4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5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4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524000"/>
            <a:ext cx="381000" cy="8858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19200" y="381000"/>
            <a:ext cx="769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বা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RAPH 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2667000"/>
            <a:ext cx="4192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ক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110" y="152400"/>
            <a:ext cx="90588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দৈর্ঘ্যকে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089" y="1295400"/>
            <a:ext cx="78005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276600"/>
            <a:ext cx="80938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অক্ষের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লেখটিকে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endParaRPr lang="en-US" sz="4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4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4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4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4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ading computer\Desktop\413-4131116_cartoon-of-students-student-in-classroom-cartoon-h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0963"/>
            <a:ext cx="9144000" cy="693896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-152400"/>
            <a:ext cx="15071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96200" y="-152400"/>
            <a:ext cx="12763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8851" y="5486400"/>
            <a:ext cx="186461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13এর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6000" y="1714500"/>
          <a:ext cx="4570413" cy="3427413"/>
        </p:xfrm>
        <a:graphic>
          <a:graphicData uri="http://schemas.openxmlformats.org/presentationml/2006/ole">
            <p:oleObj spid="_x0000_s1026" name="Slide" r:id="rId4" imgW="4570603" imgH="3427427" progId="PowerPoint.Slide.12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7186444" y="5410200"/>
            <a:ext cx="7505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28600"/>
            <a:ext cx="696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খ.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7729" y="533400"/>
            <a:ext cx="66255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 = { (x, y): x + y = 1 }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381000" y="1990130"/>
            <a:ext cx="3414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2752130"/>
            <a:ext cx="30508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 + y  = 1 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3429000" y="3733800"/>
            <a:ext cx="33489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y  = 1 – x  </a:t>
            </a:r>
            <a:endParaRPr lang="en-US" sz="5400" dirty="0"/>
          </a:p>
        </p:txBody>
      </p:sp>
      <p:sp>
        <p:nvSpPr>
          <p:cNvPr id="8" name="Rectangle 7"/>
          <p:cNvSpPr/>
          <p:nvPr/>
        </p:nvSpPr>
        <p:spPr>
          <a:xfrm>
            <a:off x="228600" y="5172670"/>
            <a:ext cx="8606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3810000"/>
            <a:ext cx="381000" cy="88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81200" y="526197"/>
          <a:ext cx="5143500" cy="1676400"/>
        </p:xfrm>
        <a:graphic>
          <a:graphicData uri="http://schemas.openxmlformats.org/drawingml/2006/table">
            <a:tbl>
              <a:tblPr/>
              <a:tblGrid>
                <a:gridCol w="1028700"/>
                <a:gridCol w="1028700"/>
                <a:gridCol w="1028700"/>
                <a:gridCol w="1028700"/>
                <a:gridCol w="1028700"/>
              </a:tblGrid>
              <a:tr h="829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</a:t>
                      </a:r>
                      <a:endParaRPr lang="en-US" sz="4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5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- 2 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- 4 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5110" y="2362200"/>
            <a:ext cx="90588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দৈর্ঘ্যকে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278" y="3436203"/>
            <a:ext cx="86661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419600"/>
            <a:ext cx="80938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অক্ষের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লেখটিকে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endParaRPr lang="en-US" sz="4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4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4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4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4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8383" y="1295400"/>
            <a:ext cx="44839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অনুরুপ</a:t>
            </a:r>
            <a:endParaRPr lang="en-US" sz="4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28600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5711" y="533400"/>
            <a:ext cx="64043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 = { (x, y): x  = – 2  }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333711" y="1990130"/>
            <a:ext cx="3414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6511" y="2752130"/>
            <a:ext cx="23102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 =  –2 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3381711" y="3733800"/>
            <a:ext cx="38683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x  = 0.y – 2  </a:t>
            </a:r>
            <a:endParaRPr lang="en-US" sz="5400" dirty="0"/>
          </a:p>
        </p:txBody>
      </p:sp>
      <p:sp>
        <p:nvSpPr>
          <p:cNvPr id="8" name="Rectangle 7"/>
          <p:cNvSpPr/>
          <p:nvPr/>
        </p:nvSpPr>
        <p:spPr>
          <a:xfrm>
            <a:off x="228600" y="5172670"/>
            <a:ext cx="8606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7311" y="3810000"/>
            <a:ext cx="381000" cy="88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3BC29AA-7A01-4BA5-905E-20A289057BCC}"/>
              </a:ext>
            </a:extLst>
          </p:cNvPr>
          <p:cNvSpPr txBox="1"/>
          <p:nvPr/>
        </p:nvSpPr>
        <p:spPr>
          <a:xfrm>
            <a:off x="3771238" y="336129"/>
            <a:ext cx="2374523" cy="780513"/>
          </a:xfrm>
          <a:prstGeom prst="frame">
            <a:avLst>
              <a:gd name="adj1" fmla="val 6061"/>
            </a:avLst>
          </a:prstGeom>
          <a:solidFill>
            <a:srgbClr val="00B0F0"/>
          </a:solidFill>
          <a:ln>
            <a:solidFill>
              <a:srgbClr val="00B050"/>
            </a:solidFill>
            <a:prstDash val="sysDash"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8B6E54-1AF0-4AB0-ABF5-526BDCEF96D7}"/>
              </a:ext>
            </a:extLst>
          </p:cNvPr>
          <p:cNvSpPr txBox="1"/>
          <p:nvPr/>
        </p:nvSpPr>
        <p:spPr>
          <a:xfrm>
            <a:off x="208588" y="3810000"/>
            <a:ext cx="4195193" cy="249299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পংকজ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কান্তি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তালুকদার</a:t>
            </a:r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bn-IN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,হবিগঞ্জ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xmlns="" id="{287D5A55-F2C9-4C7D-904A-3B2C8637D1AC}"/>
              </a:ext>
            </a:extLst>
          </p:cNvPr>
          <p:cNvGrpSpPr/>
          <p:nvPr/>
        </p:nvGrpSpPr>
        <p:grpSpPr>
          <a:xfrm>
            <a:off x="4458503" y="1436893"/>
            <a:ext cx="1106129" cy="4670795"/>
            <a:chOff x="4453280" y="1835526"/>
            <a:chExt cx="2085975" cy="4285397"/>
          </a:xfrm>
        </p:grpSpPr>
        <p:grpSp>
          <p:nvGrpSpPr>
            <p:cNvPr id="3" name="Group 11">
              <a:extLst>
                <a:ext uri="{FF2B5EF4-FFF2-40B4-BE49-F238E27FC236}">
                  <a16:creationId xmlns:a16="http://schemas.microsoft.com/office/drawing/2014/main" xmlns="" id="{4A072C20-3113-4E26-ADD3-DAF55BD733ED}"/>
                </a:ext>
              </a:extLst>
            </p:cNvPr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xmlns="" id="{7489050C-1199-4870-9C34-C82D45B13BFB}"/>
                  </a:ext>
                </a:extLst>
              </p:cNvPr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xmlns="" id="{F74A1AAD-606B-44CD-821B-7D1DCE6B056B}"/>
                  </a:ext>
                </a:extLst>
              </p:cNvPr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xmlns="" id="{E74BDA01-CC1C-4ED9-8862-B674FF878CFD}"/>
                  </a:ext>
                </a:extLst>
              </p:cNvPr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8559210-66A2-43C1-9FF4-3642D0D81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  <p:sp>
        <p:nvSpPr>
          <p:cNvPr id="17" name="TextBox 7">
            <a:extLst>
              <a:ext uri="{FF2B5EF4-FFF2-40B4-BE49-F238E27FC236}">
                <a16:creationId xmlns:a16="http://schemas.microsoft.com/office/drawing/2014/main" xmlns="" id="{BDA9C380-A34E-4591-8772-B2D87BB8D8A7}"/>
              </a:ext>
            </a:extLst>
          </p:cNvPr>
          <p:cNvSpPr txBox="1"/>
          <p:nvPr/>
        </p:nvSpPr>
        <p:spPr>
          <a:xfrm>
            <a:off x="5619354" y="3810000"/>
            <a:ext cx="3044516" cy="2123658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উ:গণিত</a:t>
            </a:r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IN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1ম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 descr="C:\Users\leading computer\Desktop\উচ্চতর গণিত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632958"/>
            <a:ext cx="2590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leading computer\Desktop\background\35081020_503370726744665_6660660996606001152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785358"/>
            <a:ext cx="2476500" cy="2552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810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81200" y="526197"/>
          <a:ext cx="5143500" cy="1676400"/>
        </p:xfrm>
        <a:graphic>
          <a:graphicData uri="http://schemas.openxmlformats.org/drawingml/2006/table">
            <a:tbl>
              <a:tblPr/>
              <a:tblGrid>
                <a:gridCol w="1028700"/>
                <a:gridCol w="1028700"/>
                <a:gridCol w="1028700"/>
                <a:gridCol w="1028700"/>
                <a:gridCol w="1028700"/>
              </a:tblGrid>
              <a:tr h="829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- 2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- 2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- 2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- 2</a:t>
                      </a:r>
                      <a:endParaRPr lang="en-US" sz="4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5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1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5110" y="2514600"/>
            <a:ext cx="90588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দৈর্ঘ্যকে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278" y="3588603"/>
            <a:ext cx="86661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674" y="4572000"/>
            <a:ext cx="85940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অক্ষের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লেখটিকে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একাধিক</a:t>
            </a:r>
            <a:endParaRPr lang="en-US" sz="4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4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4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4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4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8383" y="1295400"/>
            <a:ext cx="44839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অনুরুপ</a:t>
            </a:r>
            <a:endParaRPr lang="en-US" sz="4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910" y="322302"/>
            <a:ext cx="21146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উদা:14.</a:t>
            </a:r>
            <a:endParaRPr lang="en-US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1135" y="1516439"/>
            <a:ext cx="77877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 = {(</a:t>
            </a:r>
            <a:r>
              <a:rPr lang="en-US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): x</a:t>
            </a:r>
            <a:r>
              <a:rPr lang="en-US" sz="6000" b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 </a:t>
            </a:r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y</a:t>
            </a:r>
            <a:r>
              <a:rPr lang="en-US" sz="6000" b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25 }</a:t>
            </a:r>
            <a:endParaRPr lang="en-US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5019" y="322302"/>
            <a:ext cx="38411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935" y="3217902"/>
            <a:ext cx="4838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বর্ণনাকারী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সমী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5335" y="4132302"/>
            <a:ext cx="4006225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6000" b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 </a:t>
            </a:r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y</a:t>
            </a:r>
            <a:r>
              <a:rPr lang="en-US" sz="6000" b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25 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4192935" y="5427702"/>
            <a:ext cx="4038285" cy="110799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6600" b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 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y</a:t>
            </a:r>
            <a:r>
              <a:rPr lang="en-US" sz="6600" b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5</a:t>
            </a:r>
            <a:r>
              <a:rPr lang="en-US" sz="6600" b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endParaRPr lang="en-US" sz="6600" dirty="0"/>
          </a:p>
        </p:txBody>
      </p:sp>
      <p:sp>
        <p:nvSpPr>
          <p:cNvPr id="8" name="Rectangle 7"/>
          <p:cNvSpPr/>
          <p:nvPr/>
        </p:nvSpPr>
        <p:spPr>
          <a:xfrm>
            <a:off x="2973735" y="5580102"/>
            <a:ext cx="785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840" y="228600"/>
            <a:ext cx="8156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1295400"/>
            <a:ext cx="5820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0,0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2659" y="2590800"/>
            <a:ext cx="7258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NEW CIRCL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62200" y="2590800"/>
            <a:ext cx="4985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14-ক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ading computer\Desktop\413-4131116_cartoon-of-students-student-in-classroom-cartoon-h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0963"/>
            <a:ext cx="9144000" cy="693896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-152400"/>
            <a:ext cx="15071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96200" y="-152400"/>
            <a:ext cx="12763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6940" y="5486400"/>
            <a:ext cx="17684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14এর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86444" y="5410200"/>
            <a:ext cx="7505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ading computer\Desktop\digital class room\depositphotos_74484073-stock-photo-colorful-watercolor-grunge-textur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0038" y="-152400"/>
            <a:ext cx="9744076" cy="716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C:\Users\leading computer\Desktop\gm children lear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152400"/>
            <a:ext cx="9753600" cy="5486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00400" y="-152400"/>
            <a:ext cx="30909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702" y="5638800"/>
            <a:ext cx="89851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সমস্যাগুলো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বাসায়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leading computer\Desktop\background\ধন্যবাদ-পিক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ading computer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267200" y="1371600"/>
            <a:ext cx="3038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2362200"/>
            <a:ext cx="3482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অন্বয়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4779" y="3352800"/>
            <a:ext cx="4362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অধ্যায়:1ম, অনু:1.2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ading computer\Desktop\gettyimages-980475184-612x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990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4953000"/>
            <a:ext cx="55739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আকতে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2749" y="2354759"/>
            <a:ext cx="65533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5835" y="1456730"/>
            <a:ext cx="56493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154126"/>
            <a:ext cx="35686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leading comput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890587" cy="876300"/>
          </a:xfrm>
          <a:prstGeom prst="rect">
            <a:avLst/>
          </a:prstGeom>
          <a:noFill/>
        </p:spPr>
      </p:pic>
      <p:pic>
        <p:nvPicPr>
          <p:cNvPr id="12" name="Picture 4" descr="C:\Users\leading comput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91100"/>
            <a:ext cx="890587" cy="8763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210453" y="3733800"/>
            <a:ext cx="64924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আকতে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4" descr="C:\Users\leading comput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71900"/>
            <a:ext cx="890587" cy="87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4959" y="0"/>
            <a:ext cx="1574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12.ক: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908" y="762000"/>
            <a:ext cx="84016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f:R    R</a:t>
            </a:r>
            <a:r>
              <a:rPr lang="en-US" sz="4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g:R     R </a:t>
            </a:r>
            <a:r>
              <a:rPr lang="en-US" sz="48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ফাংশনদ্বয়</a:t>
            </a:r>
            <a:endParaRPr lang="en-US" sz="48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86000" y="1219200"/>
            <a:ext cx="4572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562600" y="1143000"/>
            <a:ext cx="4572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47800" y="1981200"/>
            <a:ext cx="637706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f(x) =  </a:t>
            </a:r>
            <a:r>
              <a:rPr lang="en-US" sz="66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en-US" sz="6600" b="1" i="1" baseline="300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en-US" sz="6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+ </a:t>
            </a:r>
            <a:r>
              <a:rPr lang="en-US" sz="6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6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g(x) = </a:t>
            </a:r>
            <a:r>
              <a:rPr lang="en-US" sz="6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</a:t>
            </a:r>
            <a:r>
              <a:rPr lang="en-US" sz="6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x – 5 )</a:t>
            </a:r>
            <a:r>
              <a:rPr lang="en-US" sz="6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6600" b="1" spc="300" baseline="300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1/3</a:t>
            </a:r>
            <a:endParaRPr lang="en-US" sz="6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4419600"/>
            <a:ext cx="70535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সংজ্ঞায়িত</a:t>
            </a:r>
            <a:r>
              <a:rPr lang="en-US" sz="4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4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endParaRPr lang="en-US" sz="4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1400" y="5410200"/>
            <a:ext cx="24208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6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6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 </a:t>
            </a:r>
            <a:r>
              <a:rPr lang="en-US" sz="6000" b="1" baseline="30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-1</a:t>
            </a:r>
            <a:r>
              <a:rPr lang="en-US" sz="6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182" y="0"/>
            <a:ext cx="1973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829270"/>
            <a:ext cx="2258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মনেকরি</a:t>
            </a:r>
            <a:r>
              <a:rPr lang="en-US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endParaRPr lang="en-US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829270"/>
            <a:ext cx="2480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f(x) = y</a:t>
            </a:r>
            <a:r>
              <a:rPr lang="en-US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2950" y="2133600"/>
            <a:ext cx="3174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en-US" sz="5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 </a:t>
            </a:r>
            <a:r>
              <a:rPr lang="en-US" sz="5400" b="1" baseline="30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-1</a:t>
            </a:r>
            <a:r>
              <a:rPr lang="en-US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en-US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302" y="3352800"/>
            <a:ext cx="1510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endParaRPr lang="en-US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3343870"/>
            <a:ext cx="3445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5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x</a:t>
            </a:r>
            <a:r>
              <a:rPr lang="en-US" sz="5400" b="1" i="1" baseline="300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en-US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+ </a:t>
            </a:r>
            <a:r>
              <a:rPr lang="en-US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4800600"/>
            <a:ext cx="2845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 5 =</a:t>
            </a:r>
            <a:r>
              <a:rPr lang="en-US" sz="5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x</a:t>
            </a:r>
            <a:r>
              <a:rPr lang="en-US" sz="5400" b="1" i="1" baseline="300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2209800"/>
            <a:ext cx="381000" cy="885825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1343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91719" y="4876800"/>
            <a:ext cx="955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7388" y="228600"/>
            <a:ext cx="40623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en-US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 – 5 )</a:t>
            </a:r>
            <a:r>
              <a:rPr lang="en-US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1/3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7333" y="1447800"/>
            <a:ext cx="54489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 </a:t>
            </a:r>
            <a:r>
              <a:rPr lang="en-US" sz="54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-1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(y) = </a:t>
            </a:r>
            <a:r>
              <a:rPr lang="en-US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 – 5 )</a:t>
            </a:r>
            <a:r>
              <a:rPr lang="en-US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1/3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1160" y="3962400"/>
            <a:ext cx="54874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 </a:t>
            </a:r>
            <a:r>
              <a:rPr lang="en-US" sz="54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-1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(x) = </a:t>
            </a:r>
            <a:r>
              <a:rPr lang="en-US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– 5 )</a:t>
            </a:r>
            <a:r>
              <a:rPr lang="en-US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1/3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4116" y="2819400"/>
            <a:ext cx="56541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 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স্থলে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 </a:t>
            </a:r>
            <a:endParaRPr lang="en-US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410200"/>
            <a:ext cx="30636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 </a:t>
            </a:r>
            <a:endParaRPr lang="en-US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1996" y="5410200"/>
            <a:ext cx="49087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g(x) = </a:t>
            </a:r>
            <a:r>
              <a:rPr lang="en-US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– 5 )</a:t>
            </a:r>
            <a:r>
              <a:rPr lang="en-US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1/3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228600"/>
            <a:ext cx="955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447800"/>
            <a:ext cx="381000" cy="88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228600"/>
            <a:ext cx="24208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60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 </a:t>
            </a:r>
            <a:r>
              <a:rPr lang="en-US" sz="6000" b="1" baseline="30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-1</a:t>
            </a:r>
            <a:r>
              <a:rPr lang="en-US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04800"/>
            <a:ext cx="20778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 </a:t>
            </a:r>
            <a:endParaRPr lang="en-US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8800" y="1143000"/>
            <a:ext cx="33393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) </a:t>
            </a:r>
            <a:endParaRPr lang="en-US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7288" y="1836003"/>
            <a:ext cx="1499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12.খ: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667000"/>
            <a:ext cx="34195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f:R      R</a:t>
            </a:r>
            <a:endParaRPr lang="en-US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14600" y="3048000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10000" y="2667000"/>
            <a:ext cx="54745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ফাংশনটি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f(x) = 5x – 4 </a:t>
            </a:r>
            <a:endParaRPr lang="en-US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3962400"/>
            <a:ext cx="76129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সংজ্ঞায়িত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US" sz="48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 </a:t>
            </a:r>
            <a:r>
              <a:rPr lang="en-US" sz="4800" b="1" baseline="30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-1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(x)</a:t>
            </a:r>
            <a:endParaRPr lang="en-US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0" y="5105400"/>
            <a:ext cx="23022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20762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en-US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898" y="762000"/>
            <a:ext cx="3068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762000"/>
            <a:ext cx="38683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f(x) = 5x – 4 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1905000" y="1972270"/>
            <a:ext cx="2258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মনেকরি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1972270"/>
            <a:ext cx="2480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f(x) = y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3124200"/>
            <a:ext cx="3174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en-US" sz="5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 </a:t>
            </a:r>
            <a:r>
              <a:rPr lang="en-US" sz="5400" b="1" baseline="30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-1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3962400"/>
            <a:ext cx="1510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4495800"/>
            <a:ext cx="31758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 = 5x – 4 </a:t>
            </a:r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2286000" y="5553670"/>
            <a:ext cx="32239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  + 4 = 5x</a:t>
            </a:r>
            <a:endParaRPr lang="en-US" sz="5400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124200"/>
            <a:ext cx="381000" cy="885825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810719" y="5629870"/>
            <a:ext cx="955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697</Words>
  <Application>Microsoft Office PowerPoint</Application>
  <PresentationFormat>On-screen Show (4:3)</PresentationFormat>
  <Paragraphs>153</Paragraphs>
  <Slides>27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pankaj das</dc:creator>
  <cp:lastModifiedBy>leading computer</cp:lastModifiedBy>
  <cp:revision>56</cp:revision>
  <dcterms:created xsi:type="dcterms:W3CDTF">2006-08-16T00:00:00Z</dcterms:created>
  <dcterms:modified xsi:type="dcterms:W3CDTF">2021-07-19T04:06:53Z</dcterms:modified>
</cp:coreProperties>
</file>