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66" r:id="rId11"/>
    <p:sldId id="267" r:id="rId12"/>
    <p:sldId id="259" r:id="rId13"/>
    <p:sldId id="270" r:id="rId14"/>
    <p:sldId id="271" r:id="rId15"/>
    <p:sldId id="272" r:id="rId16"/>
    <p:sldId id="275" r:id="rId17"/>
    <p:sldId id="276" r:id="rId18"/>
    <p:sldId id="273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385555"/>
            <a:ext cx="3553264" cy="273864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87" y="666897"/>
            <a:ext cx="1624013" cy="2176255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007393" y="2590800"/>
            <a:ext cx="4267200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 w="19050"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ln w="19050"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9050">
                <a:solidFill>
                  <a:srgbClr val="FFFF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Sun 80"/>
          <p:cNvSpPr/>
          <p:nvPr/>
        </p:nvSpPr>
        <p:spPr>
          <a:xfrm>
            <a:off x="2971800" y="876300"/>
            <a:ext cx="1752600" cy="1562100"/>
          </a:xfrm>
          <a:prstGeom prst="sun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48433" y="3352800"/>
            <a:ext cx="8153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জানাই</a:t>
            </a:r>
            <a:r>
              <a:rPr lang="en-US" sz="6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r>
              <a:rPr lang="en-US" sz="4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           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অন্তরিক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শুভেচ্ছা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অভিনন্দন</a:t>
            </a:r>
            <a:endParaRPr lang="en-US" sz="48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-960121" y="-109744"/>
            <a:ext cx="11094722" cy="7043944"/>
            <a:chOff x="-960121" y="-109744"/>
            <a:chExt cx="11094722" cy="7043944"/>
          </a:xfrm>
        </p:grpSpPr>
        <p:grpSp>
          <p:nvGrpSpPr>
            <p:cNvPr id="84" name="Group 83"/>
            <p:cNvGrpSpPr/>
            <p:nvPr/>
          </p:nvGrpSpPr>
          <p:grpSpPr>
            <a:xfrm>
              <a:off x="-960121" y="-109744"/>
              <a:ext cx="11094722" cy="7043944"/>
              <a:chOff x="-960121" y="-109744"/>
              <a:chExt cx="11094722" cy="704394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57200" y="0"/>
                <a:ext cx="8145193" cy="731520"/>
                <a:chOff x="513471" y="0"/>
                <a:chExt cx="8145193" cy="60960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513471" y="0"/>
                  <a:ext cx="2715064" cy="609600"/>
                  <a:chOff x="513471" y="0"/>
                  <a:chExt cx="2715064" cy="609600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1871003" y="1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113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14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513471" y="0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111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12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3228536" y="0"/>
                  <a:ext cx="2715064" cy="609600"/>
                  <a:chOff x="513471" y="0"/>
                  <a:chExt cx="2715064" cy="609600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1871003" y="1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107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8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513471" y="0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105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6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5943600" y="0"/>
                  <a:ext cx="2715064" cy="609600"/>
                  <a:chOff x="513471" y="0"/>
                  <a:chExt cx="2715064" cy="609600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1871003" y="1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101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513471" y="0"/>
                    <a:ext cx="1357532" cy="609599"/>
                    <a:chOff x="1600200" y="1"/>
                    <a:chExt cx="1357532" cy="609599"/>
                  </a:xfrm>
                </p:grpSpPr>
                <p:pic>
                  <p:nvPicPr>
                    <p:cNvPr id="99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1932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0" name="Picture 12" descr="C:\Users\User\Desktop\images (8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00200" y="1"/>
                      <a:ext cx="685800" cy="6095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  <p:pic>
            <p:nvPicPr>
              <p:cNvPr id="87" name="Picture 6" descr="C:\Users\User\Desktop\Flowers_and_Grass_PNG_Picture_Clipar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8600" y="4800600"/>
                <a:ext cx="9525000" cy="2133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-960121" y="-76200"/>
                <a:ext cx="2362201" cy="6558280"/>
                <a:chOff x="-1016890" y="-76200"/>
                <a:chExt cx="2539366" cy="6558280"/>
              </a:xfrm>
            </p:grpSpPr>
            <p:pic>
              <p:nvPicPr>
                <p:cNvPr id="92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6890" y="3098800"/>
                  <a:ext cx="2539366" cy="33832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6890" y="-76200"/>
                  <a:ext cx="2539366" cy="3349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9" name="Group 88"/>
              <p:cNvGrpSpPr/>
              <p:nvPr/>
            </p:nvGrpSpPr>
            <p:grpSpPr>
              <a:xfrm flipH="1">
                <a:off x="7620000" y="-109744"/>
                <a:ext cx="2514601" cy="6467889"/>
                <a:chOff x="-997529" y="-76199"/>
                <a:chExt cx="2457451" cy="6467889"/>
              </a:xfrm>
            </p:grpSpPr>
            <p:pic>
              <p:nvPicPr>
                <p:cNvPr id="90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97529" y="3124200"/>
                  <a:ext cx="2457451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53838" y="-76199"/>
                  <a:ext cx="2339293" cy="33832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5" name="TextBox 84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4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Content="1"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5291" y="609600"/>
            <a:ext cx="6151406" cy="769441"/>
          </a:xfrm>
          <a:prstGeom prst="rect">
            <a:avLst/>
          </a:prstGeom>
          <a:solidFill>
            <a:srgbClr val="CC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(Keyboard)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কিম্পিউটারের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রে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text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command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লিখে কোনো ইনপুট দেওয়ার জন্য, যে ডিভাইসটি ব্যাবহার করা 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তাকে 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বোর্ড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কী-বোর্ডের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প্রকারের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লেখির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হলো, কম্পিউটারের সবথেকে বেশি ব্যাবহারযোগ্য একটি ইনপুট ডিভাইস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কী-বোডের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উপরে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অক্ষর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চিহ্ন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ডেটা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নির্দেশ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থাকি</a:t>
            </a:r>
            <a:r>
              <a:rPr lang="as-IN" sz="2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as-IN" sz="2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User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8" name="Group 7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8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6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4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4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hand_on_mouse_PA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27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399" y="609600"/>
            <a:ext cx="3463616" cy="609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মাউস</a:t>
            </a:r>
            <a:r>
              <a:rPr lang="en-US" sz="4000" dirty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(Mouse) </a:t>
            </a:r>
            <a:r>
              <a:rPr lang="en-US" sz="32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3333CC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838200"/>
            <a:ext cx="4038600" cy="3429000"/>
            <a:chOff x="4572000" y="838200"/>
            <a:chExt cx="4038600" cy="3429000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0" y="1000125"/>
              <a:ext cx="4038600" cy="3267075"/>
              <a:chOff x="4572000" y="1076325"/>
              <a:chExt cx="4038600" cy="3267075"/>
            </a:xfrm>
          </p:grpSpPr>
          <p:pic>
            <p:nvPicPr>
              <p:cNvPr id="1028" name="Picture 4" descr="C:\Users\User\Desktop\mousebutton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076325"/>
                <a:ext cx="4038600" cy="3267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162890">
                <a:off x="6643960" y="1103506"/>
                <a:ext cx="647700" cy="549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239000" y="838200"/>
              <a:ext cx="1371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Right Button</a:t>
              </a:r>
              <a:endParaRPr lang="en-US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6336402" y="1366131"/>
            <a:ext cx="1054998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53000" y="1366131"/>
            <a:ext cx="564931" cy="320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7000532">
            <a:off x="7804434" y="3144319"/>
            <a:ext cx="1153877" cy="66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Scroll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18881" y="2001982"/>
            <a:ext cx="2110719" cy="14270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4038600"/>
            <a:ext cx="807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মাউস হল কম্পিউটারের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জনপ্রিয়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ইনপুট ডিভাইস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অনেকে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পয়েন্টিং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ডিভাইসও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থাকেন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মাউসে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বাটন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বাটন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বাটন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চাকা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 লেফট এবং রাইট ক্লিক করে কাজ করবার জন্য,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বাটন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দুটি ব্যবহার করা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 চাকাটির সাহায্যে, কোন নির্দিষ্ট পেজকে </a:t>
            </a:r>
            <a:r>
              <a:rPr lang="en-US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scroll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করা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য়।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এইজন্য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চাকাটিকে </a:t>
            </a:r>
            <a:r>
              <a:rPr lang="en-US" sz="2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scroll button</a:t>
            </a:r>
            <a:r>
              <a:rPr lang="en-US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 বলা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য়।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এটির সাহায্যে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য়েন্টার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 কম্পিউটারকে ইনপুট 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দেও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য়া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হ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য়।</a:t>
            </a:r>
            <a:r>
              <a:rPr lang="as-IN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 কোন আইটেম বেছে নিতে এবং কোন নির্দিষ্ট ফাইলকে খুলতে এবং বন্ধ করতে মাউসের ব্যবহার করা </a:t>
            </a:r>
            <a:r>
              <a:rPr lang="en-US" sz="2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9100231">
            <a:off x="3900487" y="659993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Left Button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18" name="Group 17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6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6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6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6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32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30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28" name="Picture 27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18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5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9800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/>
          <p:cNvPicPr/>
          <p:nvPr/>
        </p:nvPicPr>
        <p:blipFill rotWithShape="1">
          <a:blip r:embed="rId4"/>
          <a:srcRect l="24457" t="42598" r="59408" b="35347"/>
          <a:stretch/>
        </p:blipFill>
        <p:spPr bwMode="auto">
          <a:xfrm>
            <a:off x="2171520" y="1447800"/>
            <a:ext cx="3619680" cy="2199452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09587" y="3886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বেশ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জনপ্রিয়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মহাকাশ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এটিতে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ইউএসবি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পোর্টের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87" y="4001631"/>
            <a:ext cx="7386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ভিডিও ক্যামেরা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 হল এমন এক ধরনের 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 যা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দি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য়ে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চলমান 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দৃশ্য ধারণ করা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য়।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এই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ছবি 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ধারণ করার জন্য পূর্বে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সেলুল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য়েড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ফিল্ম,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চুম্বকী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ফিতা </a:t>
            </a:r>
            <a:r>
              <a:rPr lang="as-IN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এবং ডিজিটাল প্রযুক্তিতে বিভিন্ন তথ্য ধারক (স্টোরেজ ডিভাইস) ব্যবহার করা </a:t>
            </a:r>
            <a:r>
              <a:rPr lang="as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য়।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আউটপুট</a:t>
            </a:r>
            <a:r>
              <a:rPr lang="en-US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6" name="Group 5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4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4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20559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/>
          <p:nvPr/>
        </p:nvPicPr>
        <p:blipFill rotWithShape="1">
          <a:blip r:embed="rId4"/>
          <a:srcRect l="24967" t="63746" r="57709" b="14200"/>
          <a:stretch/>
        </p:blipFill>
        <p:spPr bwMode="auto">
          <a:xfrm>
            <a:off x="2520560" y="1447799"/>
            <a:ext cx="3499240" cy="2553832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32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47" name="Picture 46"/>
          <p:cNvPicPr/>
          <p:nvPr/>
        </p:nvPicPr>
        <p:blipFill rotWithShape="1">
          <a:blip r:embed="rId4"/>
          <a:srcRect l="57407" t="58610" r="26289" b="16918"/>
          <a:stretch/>
        </p:blipFill>
        <p:spPr bwMode="auto">
          <a:xfrm>
            <a:off x="2651152" y="1447800"/>
            <a:ext cx="2921338" cy="23622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368159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4267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ক্যাম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ক্যামেরাও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ক্যামেরার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রুপ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হার্ডওয়ারের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ক্যামেরার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করানো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47" name="Picture 46"/>
          <p:cNvPicPr/>
          <p:nvPr/>
        </p:nvPicPr>
        <p:blipFill rotWithShape="1">
          <a:blip r:embed="rId4"/>
          <a:srcRect l="46028" t="41692" r="40215" b="34139"/>
          <a:stretch/>
        </p:blipFill>
        <p:spPr bwMode="auto">
          <a:xfrm>
            <a:off x="2368159" y="1371600"/>
            <a:ext cx="3473503" cy="2656652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368159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773" y="4343400"/>
            <a:ext cx="8035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স্ক্যানার</a:t>
            </a:r>
            <a:r>
              <a:rPr lang="as-IN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 (</a:t>
            </a:r>
            <a:r>
              <a:rPr lang="en-US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Scanner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as-IN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অনেকটা ফটোকপি মেশিনের মতো। এটি একটি জনপ্রিয় ইনপুট ডিভাইস। এর মাধ্যমে যে কোন লেখা, ছবি, ড্রয়িং অবজেক্ট ইত্যাদি স্ক্যান করে কম্পিউটারে ডিজিটাল ইমেজ হিসেবে কনভার্ট করা যায়।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25272" y="1371600"/>
            <a:ext cx="2661128" cy="2743200"/>
            <a:chOff x="2825272" y="1371600"/>
            <a:chExt cx="2661128" cy="2743200"/>
          </a:xfrm>
        </p:grpSpPr>
        <p:pic>
          <p:nvPicPr>
            <p:cNvPr id="47" name="Picture 46"/>
            <p:cNvPicPr/>
            <p:nvPr/>
          </p:nvPicPr>
          <p:blipFill rotWithShape="1">
            <a:blip r:embed="rId4"/>
            <a:srcRect l="24287" t="14804" r="57030" b="54985"/>
            <a:stretch/>
          </p:blipFill>
          <p:spPr bwMode="auto">
            <a:xfrm>
              <a:off x="2825272" y="1371600"/>
              <a:ext cx="2661128" cy="2209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/>
            <p:cNvPicPr/>
            <p:nvPr/>
          </p:nvPicPr>
          <p:blipFill rotWithShape="1">
            <a:blip r:embed="rId4"/>
            <a:srcRect l="30402" t="43807" r="57030" b="49547"/>
            <a:stretch/>
          </p:blipFill>
          <p:spPr bwMode="auto">
            <a:xfrm>
              <a:off x="3189497" y="3581400"/>
              <a:ext cx="1872345" cy="533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2368159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6945" y="4343400"/>
            <a:ext cx="76150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 </a:t>
            </a:r>
            <a:r>
              <a:rPr lang="as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en-US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স্টিক</a:t>
            </a:r>
            <a:r>
              <a:rPr lang="as-IN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 হল একটি ইনপুট ডিভাইস যাতে একটি স্টিক বা লাঠি সদৃশ বস্তু যন্ত্রের উপরিভাগে বসানো থাকে যা দিয়ে বিভিন্ন কোন বা অভিমুখে এর দ্বারা নিয়ন্ত্রিত কোন যন্ত্রকে পরিচালনা করা </a:t>
            </a:r>
            <a:r>
              <a:rPr lang="as-IN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 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159" y="609600"/>
            <a:ext cx="349924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ওিএমআর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6" name="Group 5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4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4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48" name="Picture 47"/>
          <p:cNvPicPr/>
          <p:nvPr/>
        </p:nvPicPr>
        <p:blipFill rotWithShape="1">
          <a:blip r:embed="rId4"/>
          <a:srcRect l="50613" t="17220" r="26968" b="54381"/>
          <a:stretch/>
        </p:blipFill>
        <p:spPr bwMode="auto">
          <a:xfrm>
            <a:off x="2381980" y="1295400"/>
            <a:ext cx="3459682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97773" y="3962400"/>
            <a:ext cx="8035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OMR </a:t>
            </a:r>
            <a:r>
              <a:rPr lang="as-IN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as-IN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 পূর্ণরুপ কি? </a:t>
            </a:r>
            <a:r>
              <a: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OMR </a:t>
            </a:r>
            <a:r>
              <a:rPr lang="as-IN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as-IN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 পূর্ণরুপ হলোঃ 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Optical Mark Recognition </a:t>
            </a:r>
            <a:r>
              <a: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OMR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as-IN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যা মানুষের চিহ্নিত ডেটা পড়ার জন্য ব্যবহৃত হয়, এটি কোনও ধরণের শীট যেমন ভর্তি ফর্ম, পরীক্ষার কাগজের উত্তরপত্র, সাইকোমেট্রিক পরীক্ষা, সমীক্ষা বা প্রতিক্রিয়া ফর্ম হতে পারে।</a:t>
            </a:r>
            <a:endParaRPr lang="en-US" sz="3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47" name="Plaque 46"/>
          <p:cNvSpPr/>
          <p:nvPr/>
        </p:nvSpPr>
        <p:spPr>
          <a:xfrm>
            <a:off x="2867891" y="533400"/>
            <a:ext cx="2667000" cy="685800"/>
          </a:xfrm>
          <a:prstGeom prst="plaque">
            <a:avLst/>
          </a:prstGeom>
          <a:solidFill>
            <a:srgbClr val="66FF33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ln>
                <a:solidFill>
                  <a:srgbClr val="7030A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pic>
        <p:nvPicPr>
          <p:cNvPr id="48" name="Picture 2" descr="C:\Users\User\Desktop\15984423_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" y="1295400"/>
            <a:ext cx="6991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11339" y="4419600"/>
            <a:ext cx="688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6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ডিভাইসের</a:t>
            </a:r>
            <a:r>
              <a:rPr lang="en-US" sz="36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6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solidFill>
                <a:srgbClr val="33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5435025"/>
            <a:ext cx="2133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200" dirty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মিনিট</a:t>
            </a:r>
            <a:endParaRPr lang="en-US" sz="3200" dirty="0">
              <a:solidFill>
                <a:srgbClr val="3333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heel spokes="1"/>
      </p:transition>
    </mc:Choice>
    <mc:Fallback xmlns="">
      <p:transition spd="slow" advClick="0" advTm="2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19400" y="906959"/>
            <a:ext cx="2895600" cy="769441"/>
          </a:xfrm>
          <a:prstGeom prst="rect">
            <a:avLst/>
          </a:prstGeom>
          <a:solidFill>
            <a:srgbClr val="CC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1745" y="1686580"/>
            <a:ext cx="75616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compute) 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থেকে এসেছে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3387" y="2292008"/>
            <a:ext cx="40767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আমেরিকা</a:t>
            </a:r>
            <a:endParaRPr lang="en-US" sz="27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10087" y="2292008"/>
            <a:ext cx="4076700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খ) </a:t>
            </a:r>
            <a:r>
              <a:rPr lang="en-US" sz="27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গ্রীক</a:t>
            </a:r>
            <a:endParaRPr lang="en-US" sz="27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3387" y="2754124"/>
            <a:ext cx="4076700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গ) </a:t>
            </a:r>
            <a:r>
              <a:rPr lang="en-US" sz="27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ওডিশা</a:t>
            </a:r>
            <a:endParaRPr lang="en-US" sz="27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10087" y="2754124"/>
            <a:ext cx="407670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যুক্তরাজ্য</a:t>
            </a:r>
            <a:endParaRPr lang="en-US" sz="27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L-Shape 52"/>
          <p:cNvSpPr/>
          <p:nvPr/>
        </p:nvSpPr>
        <p:spPr>
          <a:xfrm rot="18795854">
            <a:off x="4476168" y="2331581"/>
            <a:ext cx="609600" cy="15240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57200" y="3323763"/>
            <a:ext cx="8153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বেশী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00" y="3871555"/>
            <a:ext cx="40767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endParaRPr lang="en-US" sz="27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33900" y="3871555"/>
            <a:ext cx="4076700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খ) </a:t>
            </a:r>
            <a:r>
              <a:rPr lang="en-US" sz="27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স্ক্যানার</a:t>
            </a:r>
            <a:endParaRPr lang="en-US" sz="27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4354324"/>
            <a:ext cx="4076700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গ) </a:t>
            </a:r>
            <a:r>
              <a:rPr lang="en-US" sz="27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7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এম</a:t>
            </a:r>
            <a:r>
              <a:rPr lang="en-US" sz="27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27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3900" y="4354324"/>
            <a:ext cx="407670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সি</a:t>
            </a:r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আর</a:t>
            </a:r>
            <a:endParaRPr lang="en-US" sz="27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9" name="L-Shape 58"/>
          <p:cNvSpPr/>
          <p:nvPr/>
        </p:nvSpPr>
        <p:spPr>
          <a:xfrm rot="18795854">
            <a:off x="416787" y="3900888"/>
            <a:ext cx="609600" cy="15240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7200" y="4800600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নীচের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200" y="5348392"/>
            <a:ext cx="40767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endParaRPr lang="en-US" sz="27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3900" y="5348392"/>
            <a:ext cx="4076700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খ) </a:t>
            </a:r>
            <a:r>
              <a:rPr lang="en-US" sz="27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স্ক্যানার</a:t>
            </a:r>
            <a:endParaRPr lang="en-US" sz="27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" y="5831161"/>
            <a:ext cx="4076700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গ) </a:t>
            </a:r>
            <a:r>
              <a:rPr lang="en-US" sz="27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7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33900" y="5831161"/>
            <a:ext cx="407670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সি</a:t>
            </a:r>
            <a:r>
              <a:rPr lang="en-US" sz="27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আর</a:t>
            </a:r>
            <a:endParaRPr lang="en-US" sz="27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5" name="L-Shape 64"/>
          <p:cNvSpPr/>
          <p:nvPr/>
        </p:nvSpPr>
        <p:spPr>
          <a:xfrm rot="18795854">
            <a:off x="569188" y="5840269"/>
            <a:ext cx="609600" cy="15240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661139" y="731519"/>
            <a:ext cx="3892061" cy="1478281"/>
          </a:xfrm>
          <a:prstGeom prst="irregularSeal1">
            <a:avLst/>
          </a:prstGeom>
          <a:solidFill>
            <a:srgbClr val="16F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3366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>
              <a:solidFill>
                <a:srgbClr val="3366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3" descr="C:\Users\User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399"/>
            <a:ext cx="1371600" cy="45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86400"/>
            <a:ext cx="52443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বাড়ৈ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বাহেরঘাট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০১৭২৮-৭২১৫২4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prokashbarai44@gmail.com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5919" y="3500497"/>
            <a:ext cx="34364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C:\Users\User\Desktop\Pic Siz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5" y="838200"/>
            <a:ext cx="1884207" cy="244751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12" name="Group 11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22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20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8" name="Picture 17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8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54" name="Picture 5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11783" r="21533" b="14501"/>
          <a:stretch/>
        </p:blipFill>
        <p:spPr bwMode="auto">
          <a:xfrm rot="16200000">
            <a:off x="6267376" y="1300509"/>
            <a:ext cx="2184391" cy="176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61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hankYou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19600" cy="3048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ThankYou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676401"/>
            <a:ext cx="4206240" cy="304799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525959"/>
            <a:ext cx="2895600" cy="923330"/>
          </a:xfrm>
          <a:prstGeom prst="rect">
            <a:avLst/>
          </a:prstGeom>
          <a:solidFill>
            <a:srgbClr val="66FFCC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9" name="Group 8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9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7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7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5" name="Picture 14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5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" name="TextBox 9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3074" name="Picture 2" descr="E:\ThankYou\animaatjes-thank-you-31615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6" y="466361"/>
            <a:ext cx="6209788" cy="58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hankYou\main-qimg-c967a27dc2d620478287f5f04fe334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9955">
            <a:off x="-54637" y="1587679"/>
            <a:ext cx="3598342" cy="14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Arrow Connector 150"/>
          <p:cNvCxnSpPr/>
          <p:nvPr/>
        </p:nvCxnSpPr>
        <p:spPr>
          <a:xfrm flipV="1">
            <a:off x="7640782" y="2849165"/>
            <a:ext cx="0" cy="7842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8000919">
            <a:off x="143260" y="2197000"/>
            <a:ext cx="21676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 flipV="1">
            <a:off x="1539617" y="2431307"/>
            <a:ext cx="1355983" cy="5456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735281" y="1600200"/>
            <a:ext cx="6878236" cy="4333956"/>
            <a:chOff x="1735281" y="1600200"/>
            <a:chExt cx="6878236" cy="4333956"/>
          </a:xfrm>
        </p:grpSpPr>
        <p:pic>
          <p:nvPicPr>
            <p:cNvPr id="1026" name="Picture 2" descr="C:\Users\User\Desktop\jPgwBB-desktop-computer-set-png-keyboard-maus-safe-monito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281" y="1600200"/>
              <a:ext cx="5562600" cy="4333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User\Desktop\downloa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273" y="3272244"/>
              <a:ext cx="2067244" cy="151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TextBox 125"/>
          <p:cNvSpPr txBox="1"/>
          <p:nvPr/>
        </p:nvSpPr>
        <p:spPr>
          <a:xfrm>
            <a:off x="1905000" y="685800"/>
            <a:ext cx="36576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করি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42780" y="953869"/>
            <a:ext cx="121920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4" name="Straight Arrow Connector 1023"/>
          <p:cNvCxnSpPr/>
          <p:nvPr/>
        </p:nvCxnSpPr>
        <p:spPr>
          <a:xfrm flipV="1">
            <a:off x="6477000" y="1600200"/>
            <a:ext cx="457200" cy="841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 rot="17091467">
            <a:off x="252431" y="4750510"/>
            <a:ext cx="175917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flipH="1" flipV="1">
            <a:off x="1447800" y="5125681"/>
            <a:ext cx="914401" cy="141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9326799">
            <a:off x="5985865" y="5381730"/>
            <a:ext cx="20500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6014311" y="5424063"/>
            <a:ext cx="462689" cy="276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494176">
            <a:off x="7087037" y="2364253"/>
            <a:ext cx="15668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Spekar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669923" y="5754469"/>
            <a:ext cx="343547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ডেকসটপ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19" name="Group 18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6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29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27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7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25" name="Picture 24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9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26" grpId="0" animBg="1"/>
      <p:bldP spid="130" grpId="0" animBg="1"/>
      <p:bldP spid="142" grpId="0" animBg="1"/>
      <p:bldP spid="147" grpId="0" animBg="1"/>
      <p:bldP spid="150" grpId="0" animBg="1"/>
      <p:bldP spid="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2133600" y="5816025"/>
            <a:ext cx="4572000" cy="58477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05000" y="533400"/>
            <a:ext cx="41148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করি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User\Desktop\digital-devi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1" y="1198418"/>
            <a:ext cx="8106447" cy="45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7" name="Group 6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7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5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3" name="Picture 12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3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7625"/>
            <a:ext cx="9267826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0" y="609600"/>
            <a:ext cx="2895600" cy="8382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66FF33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dirty="0">
              <a:ln>
                <a:solidFill>
                  <a:srgbClr val="0070C0"/>
                </a:solidFill>
              </a:ln>
              <a:solidFill>
                <a:srgbClr val="66FF3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62484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পাঠশেষে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….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36655"/>
            <a:ext cx="80772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যন্ত্রাংশের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সমুহের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পারব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ডিভাইসের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কাজসমূহ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66FF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1562100" y="649069"/>
            <a:ext cx="594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b="1" dirty="0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চিত্রটিতে</a:t>
            </a:r>
            <a:r>
              <a:rPr lang="en-US" sz="3600" b="1" dirty="0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b="1" dirty="0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B05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পাচ্ছি</a:t>
            </a:r>
            <a:endParaRPr lang="en-US" sz="3600" b="1" dirty="0">
              <a:ln w="12700">
                <a:solidFill>
                  <a:srgbClr val="00B050"/>
                </a:solidFill>
              </a:ln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905000" y="5754469"/>
            <a:ext cx="5257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ডিভাইস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130" name="Group 129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7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6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160" name="Group 15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6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6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5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5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5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14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41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9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13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6" name="Group 135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37" name="Picture 136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137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1" name="TextBox 130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407" y="1612900"/>
            <a:ext cx="8366153" cy="3949700"/>
            <a:chOff x="436407" y="1612900"/>
            <a:chExt cx="8366153" cy="3949700"/>
          </a:xfrm>
        </p:grpSpPr>
        <p:pic>
          <p:nvPicPr>
            <p:cNvPr id="173" name="Picture 172"/>
            <p:cNvPicPr/>
            <p:nvPr/>
          </p:nvPicPr>
          <p:blipFill rotWithShape="1">
            <a:blip r:embed="rId4"/>
            <a:srcRect l="25405" t="16909" r="26409" b="16619"/>
            <a:stretch/>
          </p:blipFill>
          <p:spPr bwMode="auto">
            <a:xfrm>
              <a:off x="4954013" y="1790245"/>
              <a:ext cx="3848547" cy="36961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 descr="C:\Users\User\Desktop\৯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07" y="1612900"/>
              <a:ext cx="4668993" cy="394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1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3570982"/>
            <a:ext cx="575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2209800"/>
            <a:ext cx="2133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200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৪ </a:t>
            </a:r>
            <a:r>
              <a:rPr lang="en-US" sz="3200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মিনিট</a:t>
            </a:r>
            <a:endParaRPr lang="en-US" sz="3200" dirty="0">
              <a:solidFill>
                <a:srgbClr val="3333CC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15" name="Group 1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5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2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2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21" name="Picture 2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1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4600" y="1066800"/>
            <a:ext cx="225037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9050">
                  <a:solidFill>
                    <a:srgbClr val="7030A0"/>
                  </a:solidFill>
                  <a:prstDash val="sysDash"/>
                </a:ln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dirty="0">
                <a:ln w="19050">
                  <a:solidFill>
                    <a:srgbClr val="7030A0"/>
                  </a:solidFill>
                  <a:prstDash val="sysDash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7030A0"/>
                  </a:solidFill>
                  <a:prstDash val="sysDash"/>
                </a:ln>
                <a:latin typeface="Nikosh" pitchFamily="2" charset="0"/>
                <a:cs typeface="Nikosh" pitchFamily="2" charset="0"/>
              </a:rPr>
              <a:t>কাজ</a:t>
            </a:r>
            <a:endParaRPr lang="en-US" sz="4000" dirty="0">
              <a:ln w="19050">
                <a:solidFill>
                  <a:srgbClr val="7030A0"/>
                </a:solidFill>
                <a:prstDash val="sysDash"/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85800" y="609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as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0" y="11430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Computer)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শব্দটি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গ্রিক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 "কম্পিউট" (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compute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 algn="just"/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থেকে এসেছে। 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Compute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শব্দের অর্থ হিসাব বা গণনা করা। আর কম্পিউটার (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Computer)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শব্দের অর্থ গণনাকারী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নিম্মে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চিত্রের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শ্রেণিবিভাগ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User\Desktop\কম্পিউটারের-শ্রেণিবিভাগ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08495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00318" y="-81210"/>
            <a:ext cx="11162727" cy="7851083"/>
            <a:chOff x="-1100318" y="-81210"/>
            <a:chExt cx="11162727" cy="7851083"/>
          </a:xfrm>
        </p:grpSpPr>
        <p:grpSp>
          <p:nvGrpSpPr>
            <p:cNvPr id="5" name="Group 4"/>
            <p:cNvGrpSpPr/>
            <p:nvPr/>
          </p:nvGrpSpPr>
          <p:grpSpPr>
            <a:xfrm>
              <a:off x="-1100318" y="-81210"/>
              <a:ext cx="11162727" cy="7851083"/>
              <a:chOff x="-1100318" y="-81210"/>
              <a:chExt cx="11162727" cy="78510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8600" y="25400"/>
                <a:ext cx="8573960" cy="533408"/>
                <a:chOff x="228600" y="25400"/>
                <a:chExt cx="8573960" cy="533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25400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4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7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8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495800" y="25404"/>
                  <a:ext cx="4306760" cy="533404"/>
                  <a:chOff x="2391966" y="266700"/>
                  <a:chExt cx="4306760" cy="53340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391966" y="266700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31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2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9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30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45346" y="266702"/>
                    <a:ext cx="2153380" cy="533402"/>
                    <a:chOff x="2391966" y="266700"/>
                    <a:chExt cx="2153380" cy="533402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391966" y="266701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5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468656" y="266700"/>
                      <a:ext cx="1076690" cy="533401"/>
                      <a:chOff x="2391966" y="266701"/>
                      <a:chExt cx="1076690" cy="533401"/>
                    </a:xfrm>
                  </p:grpSpPr>
                  <p:pic>
                    <p:nvPicPr>
                      <p:cNvPr id="23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11" y="266702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2" descr="C:\Users\User\Desktop\images (8)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966" y="266701"/>
                        <a:ext cx="538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-1100318" y="-81210"/>
                <a:ext cx="2514600" cy="6689008"/>
                <a:chOff x="76716" y="830284"/>
                <a:chExt cx="2703195" cy="6689008"/>
              </a:xfrm>
            </p:grpSpPr>
            <p:pic>
              <p:nvPicPr>
                <p:cNvPr id="15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4020454"/>
                  <a:ext cx="2703195" cy="3498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6" y="830284"/>
                  <a:ext cx="2703195" cy="343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7727179" y="-25400"/>
                <a:ext cx="2335230" cy="6578600"/>
                <a:chOff x="-869216" y="8145"/>
                <a:chExt cx="2282157" cy="6578600"/>
              </a:xfrm>
            </p:grpSpPr>
            <p:pic>
              <p:nvPicPr>
                <p:cNvPr id="13" name="Picture 9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94750" y="3319255"/>
                  <a:ext cx="2133225" cy="326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3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9216" y="8145"/>
                  <a:ext cx="2282157" cy="3576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-224591" y="5562601"/>
                <a:ext cx="9580097" cy="2207272"/>
                <a:chOff x="-228599" y="5562601"/>
                <a:chExt cx="9580097" cy="2207272"/>
              </a:xfrm>
            </p:grpSpPr>
            <p:pic>
              <p:nvPicPr>
                <p:cNvPr id="11" name="Picture 10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 flipH="1">
                  <a:off x="1104161" y="4308568"/>
                  <a:ext cx="2054871" cy="472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C:\Users\User\Desktop\qqqqqqqqqqqqqqqqqqqqqqqqqqqqqqqqqqqqqqqqqqqqqqqqqqqqqqqqqqqqqqqqqqqqqqqqqqqqqqqqqqqqqqqqqqqqqqqqqqqqqqqqqqqqqqqqqqqqqqqqqqqqqqqqqqqqqqqqqq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03203" y="4121577"/>
                  <a:ext cx="2207272" cy="508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448433" y="6437931"/>
              <a:ext cx="689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বাড়ৈ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সহাকরী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),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বাহেরঘাট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মাধ্যমিক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16F63B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16F63B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48" name="Picture 47"/>
          <p:cNvPicPr/>
          <p:nvPr/>
        </p:nvPicPr>
        <p:blipFill rotWithShape="1">
          <a:blip r:embed="rId4"/>
          <a:srcRect l="28364" t="47734" r="28327" b="17825"/>
          <a:stretch/>
        </p:blipFill>
        <p:spPr bwMode="auto">
          <a:xfrm>
            <a:off x="1524000" y="1447800"/>
            <a:ext cx="5862455" cy="2353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62925" y="396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433" y="4584918"/>
            <a:ext cx="8162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যে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 যন্ত্রাংশের মাধ্যমে এক জন ব্যবহারকারী কম্পিউটারে তথ্য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করাতে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পারেন ও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কম্পিউটা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রে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নির্দেশ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দিতে পারেন, সেগুলিকে বলে ইনপুট </a:t>
            </a:r>
            <a:r>
              <a:rPr lang="as-IN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কী-বোর্ড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মাউস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জয়স্টীক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ওয়েবক্যাম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মাইক্রোফোন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স্কানার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টার্চস্কীন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843635" y="609600"/>
            <a:ext cx="524296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চিত্রে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782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2021-07-21T01:12:57Z</dcterms:modified>
</cp:coreProperties>
</file>