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7" r:id="rId3"/>
    <p:sldId id="271" r:id="rId4"/>
    <p:sldId id="257" r:id="rId5"/>
    <p:sldId id="261" r:id="rId6"/>
    <p:sldId id="324" r:id="rId7"/>
    <p:sldId id="322" r:id="rId8"/>
    <p:sldId id="300" r:id="rId9"/>
    <p:sldId id="301" r:id="rId10"/>
    <p:sldId id="283" r:id="rId11"/>
    <p:sldId id="299" r:id="rId12"/>
    <p:sldId id="323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716A-82F0-4150-82BC-21358212065E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B567-3F1C-459B-8972-B8CAA0F1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291D-9CA2-4125-8739-1C4492890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EEB6-EE71-4FCE-B395-99B448BA1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24821-B51B-4512-B532-74CE16B1F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1438A-519D-49E3-B99F-304957FE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CD1D8-C364-49A7-949A-94018BEA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0B64-A813-440A-945D-7523D6CD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1398-9FD4-4DAC-A0F2-69E146AD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11401-8841-42F8-B4C7-73938C136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2FB2-17AA-4344-A094-D31C74EE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5B78-E7E3-4329-86EE-3C9D350D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0E0C-A9A2-4642-B77D-72816970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D0408-C999-4049-99F3-67F8D8F57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10441-5D6D-4252-98ED-05665ED88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3C91-93C6-4901-B8AE-9BFA4953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CBDE-A0B8-45A2-9E47-AFE96420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2674-7917-4253-BCD8-54208C9B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0359-7DA9-4C72-9E97-6119B3DE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FCF2-6DD1-4DD7-8FC1-AEA830EA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FF4D-5C51-4955-9B6E-7DB53F9B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5DC9-22BA-4E6F-AEC1-2916D9BC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5BC9-0175-4421-B715-28107F8B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8B28-E97F-444B-9746-604527FA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C4AD-5E08-4E96-A8A6-897C9796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7C5E-9961-40AE-A277-632216AF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2C8A2-5B6A-4C37-8E2A-4DE92569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3D96-C3A8-400F-A0A9-120A8F6D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B994-6994-427A-833B-D2954C3D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6F97-FDD7-433B-8C4E-BBC069F88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D883E-12D4-489A-AD9A-F2878609C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EA5D9-06D1-45A3-8083-2B68910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EE798-4718-4872-BE3C-E82356BA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69CCF-7C3B-498F-B902-6B8D1885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FC46-8388-467A-97E5-3993F8B6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A1F5D-4135-45A5-9BAD-FE321DD2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F98C2-B7CC-4B4C-B30C-32F90BC30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99C24-0F19-4E95-9682-CCE6A48C8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45BB4-78C3-4CA6-BAD5-79BD0F7E4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8EFA1-C3FA-44D4-AFC6-0558AF2D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46694-C4B2-4B65-BF25-1E008DA5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D2DE3-576F-46D0-A4ED-254622A4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F245-5B9E-4628-A9FB-27FD4A4F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F4177-085D-4B99-9926-901D0970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009AB-F512-4A0A-AD01-13C10C8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52041-069C-43DD-AF34-7713D88C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DD879-FC7B-426F-8A6C-26729D19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DDCB6-1864-4CB7-BC29-DB33F566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63466-3D67-4F1F-BAF1-193702B4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CC7A-A62F-48C1-AFC0-FF65BCB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6E5F-EA16-40F6-AA81-5320E5367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D5D3-82FD-42D2-AD89-9919C653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0F0F6-7E77-4988-A819-6A3BC293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420F7-B8FB-4C52-B87B-E8717087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E667F-F663-4C7D-A096-FEE1E5F4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0BAB-52F4-44C6-AEF7-4D6A5C7C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01305-E714-43CE-AFC0-908DC1C41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74335-5D3A-462C-9736-FAA2DB9B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CF9B5-3470-4A4B-83E1-FD833110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82E86-390C-4956-888C-F9818F08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C22DF-F0BA-4677-8226-07B28024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991C3-0E5C-4E59-AF31-D5F78D3A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4AD95-E3CA-4F81-8A2E-F5BE6392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5EC6-7744-4CA1-A514-F97917FBE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84FE-AB83-4FE3-A313-EC1C368ABED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CD656-0FC3-416D-9A03-2090257D5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8C00-FD91-4D92-9D90-FC1517D4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18B9-BE1B-4641-8D23-1DB310F2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lar Rainbow lines">
            <a:extLst>
              <a:ext uri="{FF2B5EF4-FFF2-40B4-BE49-F238E27FC236}">
                <a16:creationId xmlns:a16="http://schemas.microsoft.com/office/drawing/2014/main" id="{9E6689D5-4196-4910-824E-6269FC6C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871"/>
            <a:ext cx="12192000" cy="70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0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9736" y="1449151"/>
            <a:ext cx="9903633" cy="4858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/>
              <a:t>(১) ৫+ক = ১২</a:t>
            </a:r>
          </a:p>
          <a:p>
            <a:r>
              <a:rPr lang="en-US" sz="6000" dirty="0"/>
              <a:t>(২) ৩×৪ = ১২</a:t>
            </a:r>
          </a:p>
          <a:p>
            <a:r>
              <a:rPr lang="en-US" sz="6000" dirty="0"/>
              <a:t>(৩) ২৬÷ ৪ = ৫</a:t>
            </a:r>
          </a:p>
          <a:p>
            <a:r>
              <a:rPr lang="en-US" sz="6000" dirty="0"/>
              <a:t>(৪)  </a:t>
            </a:r>
            <a:r>
              <a:rPr lang="en-US" sz="6000" b="1" dirty="0"/>
              <a:t>□</a:t>
            </a:r>
            <a:r>
              <a:rPr lang="en-US" sz="6000" dirty="0"/>
              <a:t>+ ∆= ১০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549736" y="549929"/>
            <a:ext cx="3588778" cy="7039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সমাধান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54490" y="2122934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খোলা বাক্য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2636" y="3090815"/>
            <a:ext cx="376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বাক্য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সত্য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1070" y="5017060"/>
            <a:ext cx="3076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খোলা বাক্য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4433" y="4180564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বাক্য (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মিথ্যা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72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288942"/>
            <a:ext cx="9819250" cy="142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9839" y="701857"/>
            <a:ext cx="6751452" cy="1200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নিচের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বাক্যগুলো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কি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ধরনের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বাক্য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তা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সনাক্ত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কর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2268" y="2357887"/>
            <a:ext cx="2019217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খোলা বাক্য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0080" y="2531210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৩+৭=১০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9839" y="4763157"/>
            <a:ext cx="285245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বাক্য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0080" y="3557153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ক+৮=১৫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0080" y="4840241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ক×৭=২১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0080" y="5866184"/>
            <a:ext cx="2453520" cy="570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৪×৫=২০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9066B-9761-DE4D-8525-1E6CEFB32CAF}"/>
              </a:ext>
            </a:extLst>
          </p:cNvPr>
          <p:cNvSpPr txBox="1"/>
          <p:nvPr/>
        </p:nvSpPr>
        <p:spPr>
          <a:xfrm>
            <a:off x="3656468" y="55525"/>
            <a:ext cx="1886203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F0"/>
                </a:solidFill>
              </a:rPr>
              <a:t>মূল্যায়ণ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41888 -0.0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31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41732 -0.1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41888 0.06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33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41732 0.4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4279A-364F-44A3-98BD-291FC6DF096E}"/>
              </a:ext>
            </a:extLst>
          </p:cNvPr>
          <p:cNvSpPr/>
          <p:nvPr/>
        </p:nvSpPr>
        <p:spPr>
          <a:xfrm>
            <a:off x="1255594" y="1679724"/>
            <a:ext cx="9416955" cy="40397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বাক্যগুলোকে</a:t>
            </a:r>
            <a:r>
              <a:rPr lang="en-US" sz="3600" dirty="0"/>
              <a:t>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বাক্যে</a:t>
            </a:r>
            <a:r>
              <a:rPr lang="en-US" sz="3600" dirty="0"/>
              <a:t> </a:t>
            </a:r>
            <a:r>
              <a:rPr lang="en-US" sz="3600" dirty="0" err="1"/>
              <a:t>প্রকাশ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খোলা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ও </a:t>
            </a:r>
            <a:r>
              <a:rPr lang="en-US" sz="3600" dirty="0" err="1"/>
              <a:t>গাণিতিক</a:t>
            </a:r>
            <a:r>
              <a:rPr lang="en-US" sz="3600" dirty="0"/>
              <a:t> </a:t>
            </a:r>
            <a:r>
              <a:rPr lang="en-US" sz="3600" dirty="0" err="1"/>
              <a:t>বাক্য</a:t>
            </a:r>
            <a:r>
              <a:rPr lang="en-US" sz="3600" dirty="0"/>
              <a:t> </a:t>
            </a:r>
            <a:r>
              <a:rPr lang="en-US" sz="3600" dirty="0" err="1"/>
              <a:t>সনাক্ত</a:t>
            </a:r>
            <a:r>
              <a:rPr lang="en-US" sz="3600" dirty="0"/>
              <a:t> </a:t>
            </a:r>
            <a:r>
              <a:rPr lang="en-US" sz="3600" dirty="0" err="1"/>
              <a:t>করঃ</a:t>
            </a:r>
            <a:endParaRPr lang="en-US" sz="3600" dirty="0"/>
          </a:p>
          <a:p>
            <a:pPr marL="342900" indent="-342900">
              <a:buAutoNum type="arabicParenBoth"/>
            </a:pPr>
            <a:r>
              <a:rPr lang="en-US" sz="3600" dirty="0"/>
              <a:t>৯ </a:t>
            </a:r>
            <a:r>
              <a:rPr lang="en-US" sz="3600" dirty="0" err="1"/>
              <a:t>কে</a:t>
            </a:r>
            <a:r>
              <a:rPr lang="en-US" sz="3600" dirty="0"/>
              <a:t> ৭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গুণফল</a:t>
            </a:r>
            <a:r>
              <a:rPr lang="en-US" sz="3600" dirty="0"/>
              <a:t> ৮০ </a:t>
            </a:r>
            <a:r>
              <a:rPr lang="en-US" sz="3600" dirty="0" err="1"/>
              <a:t>হয়</a:t>
            </a:r>
            <a:r>
              <a:rPr lang="en-US" sz="3600" dirty="0"/>
              <a:t> ।</a:t>
            </a:r>
          </a:p>
          <a:p>
            <a:pPr marL="342900" indent="-342900">
              <a:buAutoNum type="arabicParenBoth"/>
            </a:pPr>
            <a:r>
              <a:rPr lang="en-US" sz="3600" dirty="0"/>
              <a:t>৪২ </a:t>
            </a:r>
            <a:r>
              <a:rPr lang="en-US" sz="3600" dirty="0" err="1"/>
              <a:t>থেকে</a:t>
            </a:r>
            <a:r>
              <a:rPr lang="en-US" sz="3600" dirty="0"/>
              <a:t> ক </a:t>
            </a:r>
            <a:r>
              <a:rPr lang="en-US" sz="3600" dirty="0" err="1"/>
              <a:t>বিয়োগ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৩৫ </a:t>
            </a:r>
            <a:r>
              <a:rPr lang="en-US" sz="3600" dirty="0" err="1"/>
              <a:t>হয়</a:t>
            </a:r>
            <a:r>
              <a:rPr lang="en-US" sz="3600" dirty="0"/>
              <a:t> ।</a:t>
            </a:r>
          </a:p>
          <a:p>
            <a:pPr marL="342900" indent="-342900">
              <a:buAutoNum type="arabicParenBoth"/>
            </a:pPr>
            <a:r>
              <a:rPr lang="en-US" sz="3600" dirty="0"/>
              <a:t>১২০ </a:t>
            </a:r>
            <a:r>
              <a:rPr lang="en-US" sz="3600" dirty="0" err="1"/>
              <a:t>কে</a:t>
            </a:r>
            <a:r>
              <a:rPr lang="en-US" sz="3600" dirty="0"/>
              <a:t> ৪০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ভাগ</a:t>
            </a:r>
            <a:r>
              <a:rPr lang="en-US" sz="3600" dirty="0"/>
              <a:t> </a:t>
            </a:r>
            <a:r>
              <a:rPr lang="en-US" sz="3600" dirty="0" err="1"/>
              <a:t>করলে</a:t>
            </a:r>
            <a:r>
              <a:rPr lang="en-US" sz="3600" dirty="0"/>
              <a:t> </a:t>
            </a:r>
            <a:r>
              <a:rPr lang="en-US" sz="3600" dirty="0" err="1"/>
              <a:t>ভাগফল</a:t>
            </a:r>
            <a:r>
              <a:rPr lang="en-US" sz="3600" dirty="0"/>
              <a:t> ৩ </a:t>
            </a:r>
            <a:r>
              <a:rPr lang="en-US" sz="3600" dirty="0" err="1"/>
              <a:t>হয়</a:t>
            </a:r>
            <a:r>
              <a:rPr lang="en-US" sz="3600" dirty="0"/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95DBE-8361-46A5-94AB-E5DDA6C8CEBE}"/>
              </a:ext>
            </a:extLst>
          </p:cNvPr>
          <p:cNvSpPr txBox="1"/>
          <p:nvPr/>
        </p:nvSpPr>
        <p:spPr>
          <a:xfrm>
            <a:off x="3590077" y="552315"/>
            <a:ext cx="337337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/>
              <a:t>বাড়ির</a:t>
            </a:r>
            <a:r>
              <a:rPr lang="en-US" sz="4400" b="1" dirty="0"/>
              <a:t>  </a:t>
            </a:r>
            <a:r>
              <a:rPr lang="en-US" sz="4400" b="1" dirty="0" err="1"/>
              <a:t>কাজ</a:t>
            </a:r>
            <a:endParaRPr lang="en-US" sz="4400" b="1" dirty="0"/>
          </a:p>
        </p:txBody>
      </p:sp>
      <p:pic>
        <p:nvPicPr>
          <p:cNvPr id="4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6EC5E508-BCA9-4AD1-8A78-9E70372C1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10925855" y="-1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3C701BF8-ECA0-4B70-960D-1D995B9EC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15292" y="0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0400" y="990600"/>
            <a:ext cx="5943600" cy="4038600"/>
          </a:xfrm>
          <a:prstGeom prst="round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81400" y="2286000"/>
            <a:ext cx="1295400" cy="1371600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2286000"/>
            <a:ext cx="1295400" cy="1371600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2286000"/>
            <a:ext cx="1295400" cy="1371600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2286000"/>
            <a:ext cx="1295400" cy="1371600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rigli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733800"/>
            <a:ext cx="59436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530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-122238"/>
            <a:ext cx="4876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50833 -0.0199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2.22222E-6 L -0.50833 -0.00208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Many Colors Are in the Rainbow, Really? | Museum of Science, Boston">
            <a:extLst>
              <a:ext uri="{FF2B5EF4-FFF2-40B4-BE49-F238E27FC236}">
                <a16:creationId xmlns:a16="http://schemas.microsoft.com/office/drawing/2014/main" id="{B0EFFAD4-3973-4276-AFD5-DD68686B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5"/>
            <a:ext cx="12192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C9C04B-964E-40F4-A878-9BF8FA20D2D2}"/>
              </a:ext>
            </a:extLst>
          </p:cNvPr>
          <p:cNvSpPr/>
          <p:nvPr/>
        </p:nvSpPr>
        <p:spPr>
          <a:xfrm>
            <a:off x="2565009" y="1209821"/>
            <a:ext cx="7338646" cy="998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আজকের</a:t>
            </a:r>
            <a:r>
              <a:rPr lang="en-US" sz="4000" dirty="0"/>
              <a:t> </a:t>
            </a:r>
            <a:r>
              <a:rPr lang="en-US" sz="4000" dirty="0" err="1"/>
              <a:t>পাঠে</a:t>
            </a:r>
            <a:r>
              <a:rPr lang="en-US" sz="4000" dirty="0"/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সবাইকে</a:t>
            </a:r>
            <a:r>
              <a:rPr lang="en-US" sz="4000" dirty="0">
                <a:latin typeface="Arial Black" panose="020B0A04020102020204" pitchFamily="34" charset="0"/>
              </a:rPr>
              <a:t>‌</a:t>
            </a:r>
            <a:r>
              <a:rPr lang="en-US" sz="4000" dirty="0"/>
              <a:t>  </a:t>
            </a:r>
            <a:r>
              <a:rPr lang="en-US" sz="4000" dirty="0" err="1"/>
              <a:t>স্বাগত</a:t>
            </a:r>
            <a:endParaRPr lang="en-US" sz="4000" dirty="0"/>
          </a:p>
        </p:txBody>
      </p:sp>
      <p:pic>
        <p:nvPicPr>
          <p:cNvPr id="4" name="Picture 36" descr="Pink rose flower | Stock image | Colourbox">
            <a:extLst>
              <a:ext uri="{FF2B5EF4-FFF2-40B4-BE49-F238E27FC236}">
                <a16:creationId xmlns:a16="http://schemas.microsoft.com/office/drawing/2014/main" id="{82A20D77-A9F6-4D34-8D27-C7DD04B8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22" y="2208628"/>
            <a:ext cx="4851010" cy="46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6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ural Pictures   HD Wallpapers Backgrounds of Your Choice 1920x1200">
            <a:extLst>
              <a:ext uri="{FF2B5EF4-FFF2-40B4-BE49-F238E27FC236}">
                <a16:creationId xmlns:a16="http://schemas.microsoft.com/office/drawing/2014/main" id="{DF129BC3-BB7C-4EA6-A4F9-94144555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29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B2BEBD-4F5E-47CF-8F98-9B699522B115}"/>
              </a:ext>
            </a:extLst>
          </p:cNvPr>
          <p:cNvSpPr/>
          <p:nvPr/>
        </p:nvSpPr>
        <p:spPr>
          <a:xfrm>
            <a:off x="0" y="-57151"/>
            <a:ext cx="12293600" cy="691514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3C77E-AA0A-438E-9988-FB5D4FA5A93D}"/>
              </a:ext>
            </a:extLst>
          </p:cNvPr>
          <p:cNvSpPr/>
          <p:nvPr/>
        </p:nvSpPr>
        <p:spPr>
          <a:xfrm>
            <a:off x="3868614" y="3657600"/>
            <a:ext cx="6358597" cy="1738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মোঃ</a:t>
            </a:r>
            <a:r>
              <a:rPr lang="en-US" sz="2800" dirty="0"/>
              <a:t> </a:t>
            </a:r>
            <a:r>
              <a:rPr lang="en-US" sz="2800" dirty="0" err="1"/>
              <a:t>কামাল</a:t>
            </a:r>
            <a:r>
              <a:rPr lang="en-US" sz="2800" dirty="0"/>
              <a:t> </a:t>
            </a:r>
            <a:r>
              <a:rPr lang="en-US" sz="2800" dirty="0" err="1"/>
              <a:t>উদ্দিন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সহকারি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endParaRPr lang="en-US" sz="2800" dirty="0"/>
          </a:p>
          <a:p>
            <a:pPr algn="ctr"/>
            <a:r>
              <a:rPr lang="en-US" sz="2800" dirty="0" err="1"/>
              <a:t>কুলিয়ারচর</a:t>
            </a:r>
            <a:r>
              <a:rPr lang="en-US" sz="2800" dirty="0"/>
              <a:t> </a:t>
            </a:r>
            <a:r>
              <a:rPr lang="en-US" sz="2800" dirty="0" err="1"/>
              <a:t>বাজার</a:t>
            </a:r>
            <a:r>
              <a:rPr lang="en-US" sz="2800" dirty="0"/>
              <a:t> </a:t>
            </a:r>
            <a:r>
              <a:rPr lang="en-US" sz="2800" dirty="0" err="1"/>
              <a:t>আদর্শ</a:t>
            </a:r>
            <a:r>
              <a:rPr lang="en-US" sz="2800" dirty="0"/>
              <a:t> স </a:t>
            </a:r>
            <a:r>
              <a:rPr lang="en-US" sz="2800" dirty="0" err="1"/>
              <a:t>প্রা</a:t>
            </a:r>
            <a:r>
              <a:rPr lang="en-US" sz="2800" dirty="0"/>
              <a:t> </a:t>
            </a:r>
            <a:r>
              <a:rPr lang="en-US" sz="2800" dirty="0" err="1"/>
              <a:t>বি</a:t>
            </a:r>
            <a:endParaRPr lang="en-US" sz="2800" dirty="0"/>
          </a:p>
          <a:p>
            <a:pPr algn="ctr"/>
            <a:r>
              <a:rPr lang="en-US" sz="2800" dirty="0" err="1"/>
              <a:t>কুলিয়ারচর</a:t>
            </a:r>
            <a:r>
              <a:rPr lang="en-US" sz="2800" dirty="0"/>
              <a:t> , </a:t>
            </a:r>
            <a:r>
              <a:rPr lang="en-US" sz="2800" dirty="0" err="1"/>
              <a:t>কিশোরগঞ্জ</a:t>
            </a:r>
            <a:r>
              <a:rPr lang="en-US" sz="2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1E39E-C649-4C11-AE80-79FF974A7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97" y="1767570"/>
            <a:ext cx="1738087" cy="1738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CDED64-139D-488C-BC3A-C816C13CF4F7}"/>
              </a:ext>
            </a:extLst>
          </p:cNvPr>
          <p:cNvSpPr/>
          <p:nvPr/>
        </p:nvSpPr>
        <p:spPr>
          <a:xfrm>
            <a:off x="5618747" y="216568"/>
            <a:ext cx="2707106" cy="12917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E545A-A574-41EE-B505-0E69EDDB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73" y="3390894"/>
            <a:ext cx="200053" cy="76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7D31FC-DF0C-4FA0-A48C-E44A058512B3}"/>
              </a:ext>
            </a:extLst>
          </p:cNvPr>
          <p:cNvSpPr/>
          <p:nvPr/>
        </p:nvSpPr>
        <p:spPr>
          <a:xfrm>
            <a:off x="1322363" y="604911"/>
            <a:ext cx="9566031" cy="5711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DBB1E-6EE3-4F8A-B395-1537545D0C9B}"/>
              </a:ext>
            </a:extLst>
          </p:cNvPr>
          <p:cNvSpPr/>
          <p:nvPr/>
        </p:nvSpPr>
        <p:spPr>
          <a:xfrm>
            <a:off x="492370" y="133644"/>
            <a:ext cx="10649243" cy="6013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24729-0C2D-47E0-8BBF-36E44755CB10}"/>
              </a:ext>
            </a:extLst>
          </p:cNvPr>
          <p:cNvSpPr txBox="1"/>
          <p:nvPr/>
        </p:nvSpPr>
        <p:spPr>
          <a:xfrm>
            <a:off x="724486" y="1536173"/>
            <a:ext cx="6583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পাঠ</a:t>
            </a:r>
            <a:r>
              <a:rPr lang="en-US" sz="4800" dirty="0"/>
              <a:t> </a:t>
            </a:r>
            <a:r>
              <a:rPr lang="en-US" sz="4800" dirty="0" err="1"/>
              <a:t>পরিচিতঃ</a:t>
            </a:r>
            <a:endParaRPr lang="en-US" sz="4800" dirty="0"/>
          </a:p>
          <a:p>
            <a:r>
              <a:rPr lang="en-US" sz="4800" dirty="0" err="1"/>
              <a:t>পঞ্চম</a:t>
            </a:r>
            <a:r>
              <a:rPr lang="en-US" sz="4800" dirty="0"/>
              <a:t> </a:t>
            </a:r>
            <a:r>
              <a:rPr lang="en-US" sz="4800" dirty="0" err="1"/>
              <a:t>শ্রেণি</a:t>
            </a:r>
            <a:endParaRPr lang="en-US" sz="4800" dirty="0"/>
          </a:p>
          <a:p>
            <a:r>
              <a:rPr lang="en-US" sz="4800" dirty="0" err="1"/>
              <a:t>অধ্যায়ঃ</a:t>
            </a:r>
            <a:r>
              <a:rPr lang="en-US" sz="4800" dirty="0"/>
              <a:t> ৪</a:t>
            </a:r>
          </a:p>
          <a:p>
            <a:r>
              <a:rPr lang="en-US" sz="4800" dirty="0" err="1"/>
              <a:t>পাঠ্যাংশঃ</a:t>
            </a:r>
            <a:r>
              <a:rPr lang="en-US" sz="4800" dirty="0"/>
              <a:t> </a:t>
            </a:r>
            <a:r>
              <a:rPr lang="en-US" sz="4800" dirty="0" err="1"/>
              <a:t>খোলা</a:t>
            </a:r>
            <a:r>
              <a:rPr lang="en-US" sz="4800" dirty="0"/>
              <a:t> </a:t>
            </a:r>
            <a:r>
              <a:rPr lang="en-US" sz="4800" dirty="0" err="1"/>
              <a:t>বাক্য</a:t>
            </a:r>
            <a:endParaRPr lang="en-US" sz="4800" dirty="0"/>
          </a:p>
          <a:p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781F9-0DA5-4AEB-B5D3-8A59760F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6" y="1581589"/>
            <a:ext cx="2969096" cy="36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896" y="639594"/>
            <a:ext cx="6400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শিখনফল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0141" y="2449285"/>
            <a:ext cx="8685717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১৮.১.১ খোলা </a:t>
            </a:r>
            <a:r>
              <a:rPr lang="en-US" sz="3600" b="1" dirty="0" err="1">
                <a:solidFill>
                  <a:schemeClr val="tx1"/>
                </a:solidFill>
              </a:rPr>
              <a:t>বাক্য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সনাক্ত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করতে</a:t>
            </a:r>
            <a:r>
              <a:rPr lang="en-US" sz="3600" b="1" dirty="0">
                <a:solidFill>
                  <a:schemeClr val="tx1"/>
                </a:solidFill>
              </a:rPr>
              <a:t> পারবে।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</a:rPr>
              <a:t>১৮.১.২ </a:t>
            </a:r>
            <a:r>
              <a:rPr lang="en-US" sz="3600" b="1" dirty="0" err="1">
                <a:solidFill>
                  <a:schemeClr val="tx1"/>
                </a:solidFill>
              </a:rPr>
              <a:t>অক্ষর</a:t>
            </a:r>
            <a:r>
              <a:rPr lang="en-US" sz="3600" b="1" dirty="0">
                <a:solidFill>
                  <a:schemeClr val="tx1"/>
                </a:solidFill>
              </a:rPr>
              <a:t> প্রতীক </a:t>
            </a:r>
            <a:r>
              <a:rPr lang="en-US" sz="3600" b="1" dirty="0" err="1">
                <a:solidFill>
                  <a:schemeClr val="tx1"/>
                </a:solidFill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গাণিতিক</a:t>
            </a:r>
            <a:r>
              <a:rPr lang="en-US" sz="3600" b="1" dirty="0">
                <a:solidFill>
                  <a:schemeClr val="tx1"/>
                </a:solidFill>
              </a:rPr>
              <a:t> বাক্য </a:t>
            </a:r>
            <a:r>
              <a:rPr lang="en-US" sz="3600" b="1" dirty="0" err="1">
                <a:solidFill>
                  <a:schemeClr val="tx1"/>
                </a:solidFill>
              </a:rPr>
              <a:t>তৈরি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2C88A-2B9A-4E59-9478-84D3C5321FC0}"/>
              </a:ext>
            </a:extLst>
          </p:cNvPr>
          <p:cNvSpPr/>
          <p:nvPr/>
        </p:nvSpPr>
        <p:spPr>
          <a:xfrm>
            <a:off x="2532186" y="2686930"/>
            <a:ext cx="1547445" cy="9425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D05FD959-E74E-49C6-A7DB-302EF610634B}"/>
              </a:ext>
            </a:extLst>
          </p:cNvPr>
          <p:cNvSpPr/>
          <p:nvPr/>
        </p:nvSpPr>
        <p:spPr>
          <a:xfrm>
            <a:off x="4895557" y="2546253"/>
            <a:ext cx="1200443" cy="12942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5B18D7D-9DAF-4F70-AF1D-EB5D926E4AD5}"/>
              </a:ext>
            </a:extLst>
          </p:cNvPr>
          <p:cNvSpPr/>
          <p:nvPr/>
        </p:nvSpPr>
        <p:spPr>
          <a:xfrm>
            <a:off x="6911926" y="2546253"/>
            <a:ext cx="1200443" cy="10832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8DB7CAC5-7D40-46C9-BC0C-B0F8F920F02B}"/>
              </a:ext>
            </a:extLst>
          </p:cNvPr>
          <p:cNvSpPr/>
          <p:nvPr/>
        </p:nvSpPr>
        <p:spPr>
          <a:xfrm>
            <a:off x="8412480" y="2546253"/>
            <a:ext cx="1026942" cy="9425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3AF93-DD18-49F5-9E81-382804BF0046}"/>
              </a:ext>
            </a:extLst>
          </p:cNvPr>
          <p:cNvSpPr/>
          <p:nvPr/>
        </p:nvSpPr>
        <p:spPr>
          <a:xfrm>
            <a:off x="9903655" y="2546253"/>
            <a:ext cx="1026942" cy="8827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১০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111E1-1B00-407A-9598-818B9262EA2B}"/>
              </a:ext>
            </a:extLst>
          </p:cNvPr>
          <p:cNvSpPr/>
          <p:nvPr/>
        </p:nvSpPr>
        <p:spPr>
          <a:xfrm>
            <a:off x="2330549" y="4751362"/>
            <a:ext cx="1547445" cy="844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ক</a:t>
            </a: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E3664547-EE49-402B-B06A-9A0669FF2A20}"/>
              </a:ext>
            </a:extLst>
          </p:cNvPr>
          <p:cNvSpPr/>
          <p:nvPr/>
        </p:nvSpPr>
        <p:spPr>
          <a:xfrm>
            <a:off x="4457114" y="4536831"/>
            <a:ext cx="1200443" cy="12942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F5126-AA6D-4906-80D9-17135ED92582}"/>
              </a:ext>
            </a:extLst>
          </p:cNvPr>
          <p:cNvSpPr/>
          <p:nvPr/>
        </p:nvSpPr>
        <p:spPr>
          <a:xfrm>
            <a:off x="6060830" y="4712677"/>
            <a:ext cx="1702191" cy="94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৫</a:t>
            </a: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1666EAB6-01B2-4D75-A9F5-F59BC2744458}"/>
              </a:ext>
            </a:extLst>
          </p:cNvPr>
          <p:cNvSpPr/>
          <p:nvPr/>
        </p:nvSpPr>
        <p:spPr>
          <a:xfrm>
            <a:off x="8342141" y="4712677"/>
            <a:ext cx="1200443" cy="9425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00261-4BDC-4AAF-9BE7-6CCBAC751F84}"/>
              </a:ext>
            </a:extLst>
          </p:cNvPr>
          <p:cNvSpPr/>
          <p:nvPr/>
        </p:nvSpPr>
        <p:spPr>
          <a:xfrm>
            <a:off x="10213144" y="4712677"/>
            <a:ext cx="1026942" cy="8827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১৫</a:t>
            </a:r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3FE657F3-E0A3-4E05-AE89-BB8D6BFB5302}"/>
              </a:ext>
            </a:extLst>
          </p:cNvPr>
          <p:cNvSpPr/>
          <p:nvPr/>
        </p:nvSpPr>
        <p:spPr>
          <a:xfrm>
            <a:off x="2743200" y="379828"/>
            <a:ext cx="6274191" cy="1294228"/>
          </a:xfrm>
          <a:prstGeom prst="wav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বাক্যগুলো</a:t>
            </a:r>
            <a:r>
              <a:rPr lang="en-US" sz="3600" dirty="0"/>
              <a:t> </a:t>
            </a:r>
            <a:r>
              <a:rPr lang="en-US" sz="3600" dirty="0" err="1"/>
              <a:t>লক্ষ্য</a:t>
            </a:r>
            <a:r>
              <a:rPr lang="en-US" sz="3600" dirty="0"/>
              <a:t> </a:t>
            </a:r>
            <a:r>
              <a:rPr lang="en-US" sz="3600" dirty="0" err="1"/>
              <a:t>করোঃ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41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724A-CF87-4055-917D-EF2B5FE4A3D0}"/>
              </a:ext>
            </a:extLst>
          </p:cNvPr>
          <p:cNvSpPr/>
          <p:nvPr/>
        </p:nvSpPr>
        <p:spPr>
          <a:xfrm>
            <a:off x="3467100" y="407963"/>
            <a:ext cx="424199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পাঠ ঘোষণা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FC333-3B93-4E5E-B802-F09446EEECDF}"/>
              </a:ext>
            </a:extLst>
          </p:cNvPr>
          <p:cNvSpPr/>
          <p:nvPr/>
        </p:nvSpPr>
        <p:spPr>
          <a:xfrm>
            <a:off x="2771335" y="1642508"/>
            <a:ext cx="6161650" cy="5215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খোলা</a:t>
            </a:r>
            <a:r>
              <a:rPr lang="en-US" sz="1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বাক্য</a:t>
            </a:r>
            <a:endParaRPr lang="en-US" sz="1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/>
          <a:stretch/>
        </p:blipFill>
        <p:spPr>
          <a:xfrm>
            <a:off x="1137895" y="2356305"/>
            <a:ext cx="10043626" cy="4352607"/>
          </a:xfrm>
          <a:prstGeom prst="rect">
            <a:avLst/>
          </a:prstGeom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953631F2-C9D6-D347-854A-2931CE26521A}"/>
              </a:ext>
            </a:extLst>
          </p:cNvPr>
          <p:cNvSpPr/>
          <p:nvPr/>
        </p:nvSpPr>
        <p:spPr>
          <a:xfrm>
            <a:off x="1137895" y="149087"/>
            <a:ext cx="10043625" cy="1146548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এসো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জেনে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নেই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খোলা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বাক্য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কি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9C8E5-92E9-425E-8562-9618777A96FD}"/>
              </a:ext>
            </a:extLst>
          </p:cNvPr>
          <p:cNvSpPr/>
          <p:nvPr/>
        </p:nvSpPr>
        <p:spPr>
          <a:xfrm>
            <a:off x="1500554" y="1569923"/>
            <a:ext cx="731520" cy="5120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4408-33B2-4C21-9BC5-E82D828C5BF9}"/>
              </a:ext>
            </a:extLst>
          </p:cNvPr>
          <p:cNvSpPr/>
          <p:nvPr/>
        </p:nvSpPr>
        <p:spPr>
          <a:xfrm>
            <a:off x="1137895" y="1886412"/>
            <a:ext cx="2818228" cy="512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খোলা</a:t>
            </a:r>
            <a:r>
              <a:rPr lang="en-US" sz="4400" dirty="0"/>
              <a:t> </a:t>
            </a:r>
            <a:r>
              <a:rPr lang="en-US" sz="4400" dirty="0" err="1"/>
              <a:t>বাক্য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5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b="-525"/>
          <a:stretch/>
        </p:blipFill>
        <p:spPr>
          <a:xfrm>
            <a:off x="2166423" y="1911771"/>
            <a:ext cx="9050595" cy="4406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1538" y="539553"/>
            <a:ext cx="402553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দলীয়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কাজঃ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F4970-C7C9-40B0-8C3D-50A1A4E918DE}"/>
              </a:ext>
            </a:extLst>
          </p:cNvPr>
          <p:cNvSpPr/>
          <p:nvPr/>
        </p:nvSpPr>
        <p:spPr>
          <a:xfrm>
            <a:off x="1181685" y="2082017"/>
            <a:ext cx="984739" cy="11535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187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64</cp:revision>
  <dcterms:created xsi:type="dcterms:W3CDTF">2021-06-03T16:23:30Z</dcterms:created>
  <dcterms:modified xsi:type="dcterms:W3CDTF">2021-07-23T09:03:46Z</dcterms:modified>
</cp:coreProperties>
</file>