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1" r:id="rId6"/>
    <p:sldId id="260" r:id="rId7"/>
    <p:sldId id="261" r:id="rId8"/>
    <p:sldId id="262" r:id="rId9"/>
    <p:sldId id="263" r:id="rId10"/>
    <p:sldId id="264" r:id="rId11"/>
    <p:sldId id="265" r:id="rId12"/>
    <p:sldId id="266" r:id="rId13"/>
    <p:sldId id="267" r:id="rId14"/>
    <p:sldId id="279" r:id="rId15"/>
    <p:sldId id="268" r:id="rId16"/>
    <p:sldId id="269" r:id="rId17"/>
    <p:sldId id="270" r:id="rId18"/>
    <p:sldId id="271" r:id="rId19"/>
    <p:sldId id="272" r:id="rId20"/>
    <p:sldId id="273" r:id="rId21"/>
    <p:sldId id="278" r:id="rId22"/>
    <p:sldId id="280" r:id="rId23"/>
    <p:sldId id="274"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D414B1-BF2E-4669-BDEE-7DAEB7752C31}"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328262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414B1-BF2E-4669-BDEE-7DAEB7752C31}"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209408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414B1-BF2E-4669-BDEE-7DAEB7752C31}"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315446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414B1-BF2E-4669-BDEE-7DAEB7752C31}"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382102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D414B1-BF2E-4669-BDEE-7DAEB7752C31}"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125363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D414B1-BF2E-4669-BDEE-7DAEB7752C31}"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51666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D414B1-BF2E-4669-BDEE-7DAEB7752C31}"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284704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D414B1-BF2E-4669-BDEE-7DAEB7752C31}"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300330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414B1-BF2E-4669-BDEE-7DAEB7752C31}"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345241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D414B1-BF2E-4669-BDEE-7DAEB7752C31}"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358983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D414B1-BF2E-4669-BDEE-7DAEB7752C31}"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FF983-3E92-4F89-9F7A-F4E008A6C482}" type="slidenum">
              <a:rPr lang="en-US" smtClean="0"/>
              <a:t>‹#›</a:t>
            </a:fld>
            <a:endParaRPr lang="en-US"/>
          </a:p>
        </p:txBody>
      </p:sp>
    </p:spTree>
    <p:extLst>
      <p:ext uri="{BB962C8B-B14F-4D97-AF65-F5344CB8AC3E}">
        <p14:creationId xmlns:p14="http://schemas.microsoft.com/office/powerpoint/2010/main" val="333477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414B1-BF2E-4669-BDEE-7DAEB7752C31}"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FF983-3E92-4F89-9F7A-F4E008A6C482}" type="slidenum">
              <a:rPr lang="en-US" smtClean="0"/>
              <a:t>‹#›</a:t>
            </a:fld>
            <a:endParaRPr lang="en-US"/>
          </a:p>
        </p:txBody>
      </p:sp>
    </p:spTree>
    <p:extLst>
      <p:ext uri="{BB962C8B-B14F-4D97-AF65-F5344CB8AC3E}">
        <p14:creationId xmlns:p14="http://schemas.microsoft.com/office/powerpoint/2010/main" val="78808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সবাইকে</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শুভেচ্ছা</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6240"/>
            <a:ext cx="12192000" cy="5911759"/>
          </a:xfrm>
          <a:prstGeom prst="rect">
            <a:avLst/>
          </a:prstGeom>
        </p:spPr>
      </p:pic>
    </p:spTree>
    <p:extLst>
      <p:ext uri="{BB962C8B-B14F-4D97-AF65-F5344CB8AC3E}">
        <p14:creationId xmlns:p14="http://schemas.microsoft.com/office/powerpoint/2010/main" val="365781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 y="0"/>
            <a:ext cx="6244047" cy="612648"/>
          </a:xfrm>
          <a:prstGeom prst="wedgeRoundRectCallout">
            <a:avLst>
              <a:gd name="adj1" fmla="val -10833"/>
              <a:gd name="adj2" fmla="val 21175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আদর্শ পাঠ </a:t>
            </a:r>
            <a:endParaRPr lang="en-US" sz="4000" dirty="0">
              <a:solidFill>
                <a:schemeClr val="tx1"/>
              </a:solidFill>
              <a:latin typeface="NikoshBAN" panose="02000000000000000000" pitchFamily="2" charset="0"/>
              <a:cs typeface="NikoshBAN" panose="02000000000000000000" pitchFamily="2" charset="0"/>
            </a:endParaRPr>
          </a:p>
        </p:txBody>
      </p:sp>
      <p:sp>
        <p:nvSpPr>
          <p:cNvPr id="5" name="Rounded Rectangular Callout 4"/>
          <p:cNvSpPr/>
          <p:nvPr/>
        </p:nvSpPr>
        <p:spPr>
          <a:xfrm>
            <a:off x="6283235" y="0"/>
            <a:ext cx="5908766" cy="612648"/>
          </a:xfrm>
          <a:prstGeom prst="wedgeRoundRectCallout">
            <a:avLst>
              <a:gd name="adj1" fmla="val -31280"/>
              <a:gd name="adj2" fmla="val 269323"/>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সরব পাঠ  </a:t>
            </a:r>
            <a:endParaRPr lang="en-US" sz="40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814"/>
            <a:ext cx="6178731" cy="53386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0" y="1632856"/>
            <a:ext cx="6156960" cy="5225143"/>
          </a:xfrm>
          <a:prstGeom prst="rect">
            <a:avLst/>
          </a:prstGeom>
        </p:spPr>
      </p:pic>
    </p:spTree>
    <p:extLst>
      <p:ext uri="{BB962C8B-B14F-4D97-AF65-F5344CB8AC3E}">
        <p14:creationId xmlns:p14="http://schemas.microsoft.com/office/powerpoint/2010/main" val="2013890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dirty="0" smtClean="0">
                <a:latin typeface="NikoshBAN" panose="02000000000000000000" pitchFamily="2" charset="0"/>
                <a:cs typeface="NikoshBAN" panose="02000000000000000000" pitchFamily="2" charset="0"/>
              </a:rPr>
              <a:t>নতুন শব্দের অর্থ  </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7315200" y="966651"/>
            <a:ext cx="4876800" cy="12017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১, অন্ধকার। </a:t>
            </a:r>
            <a:endParaRPr lang="en-US" sz="3600" dirty="0">
              <a:latin typeface="NikoshBAN" panose="02000000000000000000" pitchFamily="2" charset="0"/>
              <a:cs typeface="NikoshBAN" panose="02000000000000000000" pitchFamily="2" charset="0"/>
            </a:endParaRPr>
          </a:p>
        </p:txBody>
      </p:sp>
      <p:sp>
        <p:nvSpPr>
          <p:cNvPr id="6" name="Rectangle 5"/>
          <p:cNvSpPr/>
          <p:nvPr/>
        </p:nvSpPr>
        <p:spPr>
          <a:xfrm>
            <a:off x="7550332" y="2233750"/>
            <a:ext cx="4641668" cy="13846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২, শিকল। </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7576457" y="3644537"/>
            <a:ext cx="4615543" cy="141078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৩,ক্ষুধা ও পিপাসা।</a:t>
            </a:r>
            <a:endParaRPr lang="en-US" sz="3600" dirty="0">
              <a:latin typeface="NikoshBAN" panose="02000000000000000000" pitchFamily="2" charset="0"/>
              <a:cs typeface="NikoshBAN" panose="02000000000000000000" pitchFamily="2" charset="0"/>
            </a:endParaRPr>
          </a:p>
        </p:txBody>
      </p:sp>
      <p:sp>
        <p:nvSpPr>
          <p:cNvPr id="8" name="Rectangle 7"/>
          <p:cNvSpPr/>
          <p:nvPr/>
        </p:nvSpPr>
        <p:spPr>
          <a:xfrm>
            <a:off x="0" y="949233"/>
            <a:ext cx="3879669" cy="129757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১, ‘তিমির’</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1" y="2325189"/>
            <a:ext cx="3918857" cy="126709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২, ‘বেড়ি’</a:t>
            </a:r>
            <a:endParaRPr lang="en-US" sz="3600" dirty="0">
              <a:latin typeface="NikoshBAN" panose="02000000000000000000" pitchFamily="2" charset="0"/>
              <a:cs typeface="NikoshBAN" panose="02000000000000000000" pitchFamily="2" charset="0"/>
            </a:endParaRPr>
          </a:p>
        </p:txBody>
      </p:sp>
      <p:sp>
        <p:nvSpPr>
          <p:cNvPr id="10" name="Rectangle 9"/>
          <p:cNvSpPr/>
          <p:nvPr/>
        </p:nvSpPr>
        <p:spPr>
          <a:xfrm>
            <a:off x="-1" y="3566160"/>
            <a:ext cx="3944983" cy="13715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৩, ‘ক্ষুৎপিপাসা’ </a:t>
            </a:r>
            <a:endParaRPr lang="en-US" sz="3600" dirty="0">
              <a:latin typeface="NikoshBAN" panose="02000000000000000000" pitchFamily="2" charset="0"/>
              <a:cs typeface="NikoshBAN" panose="02000000000000000000" pitchFamily="2" charset="0"/>
            </a:endParaRPr>
          </a:p>
        </p:txBody>
      </p:sp>
      <p:sp>
        <p:nvSpPr>
          <p:cNvPr id="11" name="Rectangle 10"/>
          <p:cNvSpPr/>
          <p:nvPr/>
        </p:nvSpPr>
        <p:spPr>
          <a:xfrm>
            <a:off x="7615646" y="5068389"/>
            <a:ext cx="4576353" cy="15152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৪, খাঁচায় বন্দি। </a:t>
            </a:r>
            <a:endParaRPr lang="en-US" sz="3600" dirty="0">
              <a:latin typeface="NikoshBAN" panose="02000000000000000000" pitchFamily="2" charset="0"/>
              <a:cs typeface="NikoshBAN" panose="02000000000000000000" pitchFamily="2" charset="0"/>
            </a:endParaRPr>
          </a:p>
        </p:txBody>
      </p:sp>
      <p:sp>
        <p:nvSpPr>
          <p:cNvPr id="12" name="Rectangle 11"/>
          <p:cNvSpPr/>
          <p:nvPr/>
        </p:nvSpPr>
        <p:spPr>
          <a:xfrm>
            <a:off x="-1" y="5029200"/>
            <a:ext cx="3892731" cy="1463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৪, ‘পিঞ্জরবদ্ধ’  </a:t>
            </a:r>
            <a:endParaRPr lang="en-US" sz="3600" dirty="0">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983" y="2341022"/>
            <a:ext cx="3544784" cy="1290451"/>
          </a:xfrm>
          <a:prstGeom prst="rect">
            <a:avLst/>
          </a:prstGeom>
          <a:ln w="6350" cap="sq">
            <a:solidFill>
              <a:schemeClr val="tx1"/>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981" y="979714"/>
            <a:ext cx="3355967" cy="123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4983" y="3670663"/>
            <a:ext cx="3553097" cy="1381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856" y="5120638"/>
            <a:ext cx="3644537" cy="1217839"/>
          </a:xfrm>
          <a:prstGeom prst="rect">
            <a:avLst/>
          </a:prstGeom>
        </p:spPr>
      </p:pic>
    </p:spTree>
    <p:extLst>
      <p:ext uri="{BB962C8B-B14F-4D97-AF65-F5344CB8AC3E}">
        <p14:creationId xmlns:p14="http://schemas.microsoft.com/office/powerpoint/2010/main" val="142109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80">
                                          <p:stCondLst>
                                            <p:cond delay="0"/>
                                          </p:stCondLst>
                                        </p:cTn>
                                        <p:tgtEl>
                                          <p:spTgt spid="21"/>
                                        </p:tgtEl>
                                      </p:cBhvr>
                                    </p:animEffect>
                                    <p:anim calcmode="lin" valueType="num">
                                      <p:cBhvr>
                                        <p:cTn id="2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8" dur="26">
                                          <p:stCondLst>
                                            <p:cond delay="650"/>
                                          </p:stCondLst>
                                        </p:cTn>
                                        <p:tgtEl>
                                          <p:spTgt spid="21"/>
                                        </p:tgtEl>
                                      </p:cBhvr>
                                      <p:to x="100000" y="60000"/>
                                    </p:animScale>
                                    <p:animScale>
                                      <p:cBhvr>
                                        <p:cTn id="29" dur="166" decel="50000">
                                          <p:stCondLst>
                                            <p:cond delay="676"/>
                                          </p:stCondLst>
                                        </p:cTn>
                                        <p:tgtEl>
                                          <p:spTgt spid="21"/>
                                        </p:tgtEl>
                                      </p:cBhvr>
                                      <p:to x="100000" y="100000"/>
                                    </p:animScale>
                                    <p:animScale>
                                      <p:cBhvr>
                                        <p:cTn id="30" dur="26">
                                          <p:stCondLst>
                                            <p:cond delay="1312"/>
                                          </p:stCondLst>
                                        </p:cTn>
                                        <p:tgtEl>
                                          <p:spTgt spid="21"/>
                                        </p:tgtEl>
                                      </p:cBhvr>
                                      <p:to x="100000" y="80000"/>
                                    </p:animScale>
                                    <p:animScale>
                                      <p:cBhvr>
                                        <p:cTn id="31" dur="166" decel="50000">
                                          <p:stCondLst>
                                            <p:cond delay="1338"/>
                                          </p:stCondLst>
                                        </p:cTn>
                                        <p:tgtEl>
                                          <p:spTgt spid="21"/>
                                        </p:tgtEl>
                                      </p:cBhvr>
                                      <p:to x="100000" y="100000"/>
                                    </p:animScale>
                                    <p:animScale>
                                      <p:cBhvr>
                                        <p:cTn id="32" dur="26">
                                          <p:stCondLst>
                                            <p:cond delay="1642"/>
                                          </p:stCondLst>
                                        </p:cTn>
                                        <p:tgtEl>
                                          <p:spTgt spid="21"/>
                                        </p:tgtEl>
                                      </p:cBhvr>
                                      <p:to x="100000" y="90000"/>
                                    </p:animScale>
                                    <p:animScale>
                                      <p:cBhvr>
                                        <p:cTn id="33" dur="166" decel="50000">
                                          <p:stCondLst>
                                            <p:cond delay="1668"/>
                                          </p:stCondLst>
                                        </p:cTn>
                                        <p:tgtEl>
                                          <p:spTgt spid="21"/>
                                        </p:tgtEl>
                                      </p:cBhvr>
                                      <p:to x="100000" y="100000"/>
                                    </p:animScale>
                                    <p:animScale>
                                      <p:cBhvr>
                                        <p:cTn id="34" dur="26">
                                          <p:stCondLst>
                                            <p:cond delay="1808"/>
                                          </p:stCondLst>
                                        </p:cTn>
                                        <p:tgtEl>
                                          <p:spTgt spid="21"/>
                                        </p:tgtEl>
                                      </p:cBhvr>
                                      <p:to x="100000" y="95000"/>
                                    </p:animScale>
                                    <p:animScale>
                                      <p:cBhvr>
                                        <p:cTn id="35" dur="166" decel="50000">
                                          <p:stCondLst>
                                            <p:cond delay="1834"/>
                                          </p:stCondLst>
                                        </p:cTn>
                                        <p:tgtEl>
                                          <p:spTgt spid="2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80">
                                          <p:stCondLst>
                                            <p:cond delay="0"/>
                                          </p:stCondLst>
                                        </p:cTn>
                                        <p:tgtEl>
                                          <p:spTgt spid="20"/>
                                        </p:tgtEl>
                                      </p:cBhvr>
                                    </p:animEffect>
                                    <p:anim calcmode="lin" valueType="num">
                                      <p:cBhvr>
                                        <p:cTn id="5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9" dur="26">
                                          <p:stCondLst>
                                            <p:cond delay="650"/>
                                          </p:stCondLst>
                                        </p:cTn>
                                        <p:tgtEl>
                                          <p:spTgt spid="20"/>
                                        </p:tgtEl>
                                      </p:cBhvr>
                                      <p:to x="100000" y="60000"/>
                                    </p:animScale>
                                    <p:animScale>
                                      <p:cBhvr>
                                        <p:cTn id="60" dur="166" decel="50000">
                                          <p:stCondLst>
                                            <p:cond delay="676"/>
                                          </p:stCondLst>
                                        </p:cTn>
                                        <p:tgtEl>
                                          <p:spTgt spid="20"/>
                                        </p:tgtEl>
                                      </p:cBhvr>
                                      <p:to x="100000" y="100000"/>
                                    </p:animScale>
                                    <p:animScale>
                                      <p:cBhvr>
                                        <p:cTn id="61" dur="26">
                                          <p:stCondLst>
                                            <p:cond delay="1312"/>
                                          </p:stCondLst>
                                        </p:cTn>
                                        <p:tgtEl>
                                          <p:spTgt spid="20"/>
                                        </p:tgtEl>
                                      </p:cBhvr>
                                      <p:to x="100000" y="80000"/>
                                    </p:animScale>
                                    <p:animScale>
                                      <p:cBhvr>
                                        <p:cTn id="62" dur="166" decel="50000">
                                          <p:stCondLst>
                                            <p:cond delay="1338"/>
                                          </p:stCondLst>
                                        </p:cTn>
                                        <p:tgtEl>
                                          <p:spTgt spid="20"/>
                                        </p:tgtEl>
                                      </p:cBhvr>
                                      <p:to x="100000" y="100000"/>
                                    </p:animScale>
                                    <p:animScale>
                                      <p:cBhvr>
                                        <p:cTn id="63" dur="26">
                                          <p:stCondLst>
                                            <p:cond delay="1642"/>
                                          </p:stCondLst>
                                        </p:cTn>
                                        <p:tgtEl>
                                          <p:spTgt spid="20"/>
                                        </p:tgtEl>
                                      </p:cBhvr>
                                      <p:to x="100000" y="90000"/>
                                    </p:animScale>
                                    <p:animScale>
                                      <p:cBhvr>
                                        <p:cTn id="64" dur="166" decel="50000">
                                          <p:stCondLst>
                                            <p:cond delay="1668"/>
                                          </p:stCondLst>
                                        </p:cTn>
                                        <p:tgtEl>
                                          <p:spTgt spid="20"/>
                                        </p:tgtEl>
                                      </p:cBhvr>
                                      <p:to x="100000" y="100000"/>
                                    </p:animScale>
                                    <p:animScale>
                                      <p:cBhvr>
                                        <p:cTn id="65" dur="26">
                                          <p:stCondLst>
                                            <p:cond delay="1808"/>
                                          </p:stCondLst>
                                        </p:cTn>
                                        <p:tgtEl>
                                          <p:spTgt spid="20"/>
                                        </p:tgtEl>
                                      </p:cBhvr>
                                      <p:to x="100000" y="95000"/>
                                    </p:animScale>
                                    <p:animScale>
                                      <p:cBhvr>
                                        <p:cTn id="66" dur="166" decel="50000">
                                          <p:stCondLst>
                                            <p:cond delay="1834"/>
                                          </p:stCondLst>
                                        </p:cTn>
                                        <p:tgtEl>
                                          <p:spTgt spid="2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down)">
                                      <p:cBhvr>
                                        <p:cTn id="90" dur="580">
                                          <p:stCondLst>
                                            <p:cond delay="0"/>
                                          </p:stCondLst>
                                        </p:cTn>
                                        <p:tgtEl>
                                          <p:spTgt spid="7"/>
                                        </p:tgtEl>
                                      </p:cBhvr>
                                    </p:animEffect>
                                    <p:anim calcmode="lin" valueType="num">
                                      <p:cBhvr>
                                        <p:cTn id="9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6" dur="26">
                                          <p:stCondLst>
                                            <p:cond delay="650"/>
                                          </p:stCondLst>
                                        </p:cTn>
                                        <p:tgtEl>
                                          <p:spTgt spid="7"/>
                                        </p:tgtEl>
                                      </p:cBhvr>
                                      <p:to x="100000" y="60000"/>
                                    </p:animScale>
                                    <p:animScale>
                                      <p:cBhvr>
                                        <p:cTn id="97" dur="166" decel="50000">
                                          <p:stCondLst>
                                            <p:cond delay="676"/>
                                          </p:stCondLst>
                                        </p:cTn>
                                        <p:tgtEl>
                                          <p:spTgt spid="7"/>
                                        </p:tgtEl>
                                      </p:cBhvr>
                                      <p:to x="100000" y="100000"/>
                                    </p:animScale>
                                    <p:animScale>
                                      <p:cBhvr>
                                        <p:cTn id="98" dur="26">
                                          <p:stCondLst>
                                            <p:cond delay="1312"/>
                                          </p:stCondLst>
                                        </p:cTn>
                                        <p:tgtEl>
                                          <p:spTgt spid="7"/>
                                        </p:tgtEl>
                                      </p:cBhvr>
                                      <p:to x="100000" y="80000"/>
                                    </p:animScale>
                                    <p:animScale>
                                      <p:cBhvr>
                                        <p:cTn id="99" dur="166" decel="50000">
                                          <p:stCondLst>
                                            <p:cond delay="1338"/>
                                          </p:stCondLst>
                                        </p:cTn>
                                        <p:tgtEl>
                                          <p:spTgt spid="7"/>
                                        </p:tgtEl>
                                      </p:cBhvr>
                                      <p:to x="100000" y="100000"/>
                                    </p:animScale>
                                    <p:animScale>
                                      <p:cBhvr>
                                        <p:cTn id="100" dur="26">
                                          <p:stCondLst>
                                            <p:cond delay="1642"/>
                                          </p:stCondLst>
                                        </p:cTn>
                                        <p:tgtEl>
                                          <p:spTgt spid="7"/>
                                        </p:tgtEl>
                                      </p:cBhvr>
                                      <p:to x="100000" y="90000"/>
                                    </p:animScale>
                                    <p:animScale>
                                      <p:cBhvr>
                                        <p:cTn id="101" dur="166" decel="50000">
                                          <p:stCondLst>
                                            <p:cond delay="1668"/>
                                          </p:stCondLst>
                                        </p:cTn>
                                        <p:tgtEl>
                                          <p:spTgt spid="7"/>
                                        </p:tgtEl>
                                      </p:cBhvr>
                                      <p:to x="100000" y="100000"/>
                                    </p:animScale>
                                    <p:animScale>
                                      <p:cBhvr>
                                        <p:cTn id="102" dur="26">
                                          <p:stCondLst>
                                            <p:cond delay="1808"/>
                                          </p:stCondLst>
                                        </p:cTn>
                                        <p:tgtEl>
                                          <p:spTgt spid="7"/>
                                        </p:tgtEl>
                                      </p:cBhvr>
                                      <p:to x="100000" y="95000"/>
                                    </p:animScale>
                                    <p:animScale>
                                      <p:cBhvr>
                                        <p:cTn id="103" dur="166" decel="50000">
                                          <p:stCondLst>
                                            <p:cond delay="1834"/>
                                          </p:stCondLst>
                                        </p:cTn>
                                        <p:tgtEl>
                                          <p:spTgt spid="7"/>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500" fill="hold"/>
                                        <p:tgtEl>
                                          <p:spTgt spid="12"/>
                                        </p:tgtEl>
                                        <p:attrNameLst>
                                          <p:attrName>ppt_x</p:attrName>
                                        </p:attrNameLst>
                                      </p:cBhvr>
                                      <p:tavLst>
                                        <p:tav tm="0">
                                          <p:val>
                                            <p:strVal val="#ppt_x"/>
                                          </p:val>
                                        </p:tav>
                                        <p:tav tm="100000">
                                          <p:val>
                                            <p:strVal val="#ppt_x"/>
                                          </p:val>
                                        </p:tav>
                                      </p:tavLst>
                                    </p:anim>
                                    <p:anim calcmode="lin" valueType="num">
                                      <p:cBhvr additive="base">
                                        <p:cTn id="10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nodeType="click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1000" fill="hold"/>
                                        <p:tgtEl>
                                          <p:spTgt spid="23"/>
                                        </p:tgtEl>
                                        <p:attrNameLst>
                                          <p:attrName>ppt_w</p:attrName>
                                        </p:attrNameLst>
                                      </p:cBhvr>
                                      <p:tavLst>
                                        <p:tav tm="0">
                                          <p:val>
                                            <p:fltVal val="0"/>
                                          </p:val>
                                        </p:tav>
                                        <p:tav tm="100000">
                                          <p:val>
                                            <p:strVal val="#ppt_w"/>
                                          </p:val>
                                        </p:tav>
                                      </p:tavLst>
                                    </p:anim>
                                    <p:anim calcmode="lin" valueType="num">
                                      <p:cBhvr>
                                        <p:cTn id="115" dur="1000" fill="hold"/>
                                        <p:tgtEl>
                                          <p:spTgt spid="23"/>
                                        </p:tgtEl>
                                        <p:attrNameLst>
                                          <p:attrName>ppt_h</p:attrName>
                                        </p:attrNameLst>
                                      </p:cBhvr>
                                      <p:tavLst>
                                        <p:tav tm="0">
                                          <p:val>
                                            <p:fltVal val="0"/>
                                          </p:val>
                                        </p:tav>
                                        <p:tav tm="100000">
                                          <p:val>
                                            <p:strVal val="#ppt_h"/>
                                          </p:val>
                                        </p:tav>
                                      </p:tavLst>
                                    </p:anim>
                                    <p:anim calcmode="lin" valueType="num">
                                      <p:cBhvr>
                                        <p:cTn id="116" dur="1000" fill="hold"/>
                                        <p:tgtEl>
                                          <p:spTgt spid="23"/>
                                        </p:tgtEl>
                                        <p:attrNameLst>
                                          <p:attrName>style.rotation</p:attrName>
                                        </p:attrNameLst>
                                      </p:cBhvr>
                                      <p:tavLst>
                                        <p:tav tm="0">
                                          <p:val>
                                            <p:fltVal val="90"/>
                                          </p:val>
                                        </p:tav>
                                        <p:tav tm="100000">
                                          <p:val>
                                            <p:fltVal val="0"/>
                                          </p:val>
                                        </p:tav>
                                      </p:tavLst>
                                    </p:anim>
                                    <p:animEffect transition="in" filter="fade">
                                      <p:cBhvr>
                                        <p:cTn id="117" dur="10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wipe(down)">
                                      <p:cBhvr>
                                        <p:cTn id="122" dur="580">
                                          <p:stCondLst>
                                            <p:cond delay="0"/>
                                          </p:stCondLst>
                                        </p:cTn>
                                        <p:tgtEl>
                                          <p:spTgt spid="11"/>
                                        </p:tgtEl>
                                      </p:cBhvr>
                                    </p:animEffect>
                                    <p:anim calcmode="lin" valueType="num">
                                      <p:cBhvr>
                                        <p:cTn id="12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8" dur="26">
                                          <p:stCondLst>
                                            <p:cond delay="650"/>
                                          </p:stCondLst>
                                        </p:cTn>
                                        <p:tgtEl>
                                          <p:spTgt spid="11"/>
                                        </p:tgtEl>
                                      </p:cBhvr>
                                      <p:to x="100000" y="60000"/>
                                    </p:animScale>
                                    <p:animScale>
                                      <p:cBhvr>
                                        <p:cTn id="129" dur="166" decel="50000">
                                          <p:stCondLst>
                                            <p:cond delay="676"/>
                                          </p:stCondLst>
                                        </p:cTn>
                                        <p:tgtEl>
                                          <p:spTgt spid="11"/>
                                        </p:tgtEl>
                                      </p:cBhvr>
                                      <p:to x="100000" y="100000"/>
                                    </p:animScale>
                                    <p:animScale>
                                      <p:cBhvr>
                                        <p:cTn id="130" dur="26">
                                          <p:stCondLst>
                                            <p:cond delay="1312"/>
                                          </p:stCondLst>
                                        </p:cTn>
                                        <p:tgtEl>
                                          <p:spTgt spid="11"/>
                                        </p:tgtEl>
                                      </p:cBhvr>
                                      <p:to x="100000" y="80000"/>
                                    </p:animScale>
                                    <p:animScale>
                                      <p:cBhvr>
                                        <p:cTn id="131" dur="166" decel="50000">
                                          <p:stCondLst>
                                            <p:cond delay="1338"/>
                                          </p:stCondLst>
                                        </p:cTn>
                                        <p:tgtEl>
                                          <p:spTgt spid="11"/>
                                        </p:tgtEl>
                                      </p:cBhvr>
                                      <p:to x="100000" y="100000"/>
                                    </p:animScale>
                                    <p:animScale>
                                      <p:cBhvr>
                                        <p:cTn id="132" dur="26">
                                          <p:stCondLst>
                                            <p:cond delay="1642"/>
                                          </p:stCondLst>
                                        </p:cTn>
                                        <p:tgtEl>
                                          <p:spTgt spid="11"/>
                                        </p:tgtEl>
                                      </p:cBhvr>
                                      <p:to x="100000" y="90000"/>
                                    </p:animScale>
                                    <p:animScale>
                                      <p:cBhvr>
                                        <p:cTn id="133" dur="166" decel="50000">
                                          <p:stCondLst>
                                            <p:cond delay="1668"/>
                                          </p:stCondLst>
                                        </p:cTn>
                                        <p:tgtEl>
                                          <p:spTgt spid="11"/>
                                        </p:tgtEl>
                                      </p:cBhvr>
                                      <p:to x="100000" y="100000"/>
                                    </p:animScale>
                                    <p:animScale>
                                      <p:cBhvr>
                                        <p:cTn id="134" dur="26">
                                          <p:stCondLst>
                                            <p:cond delay="1808"/>
                                          </p:stCondLst>
                                        </p:cTn>
                                        <p:tgtEl>
                                          <p:spTgt spid="11"/>
                                        </p:tgtEl>
                                      </p:cBhvr>
                                      <p:to x="100000" y="95000"/>
                                    </p:animScale>
                                    <p:animScale>
                                      <p:cBhvr>
                                        <p:cTn id="13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03567"/>
            <a:ext cx="5643154" cy="365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a:t>
            </a: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 </a:t>
            </a: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ক্ষুৎপিপাসা – শব্দগুলো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 অর্থসহ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 </a:t>
            </a: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বাক্য তৈরি কর।</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0" y="0"/>
            <a:ext cx="121920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800" dirty="0" smtClean="0">
                <a:latin typeface="NikoshBAN" panose="02000000000000000000" pitchFamily="2" charset="0"/>
                <a:cs typeface="NikoshBAN" panose="02000000000000000000" pitchFamily="2" charset="0"/>
              </a:rPr>
              <a:t>জোড়ায় কাজ</a:t>
            </a:r>
            <a:endParaRPr lang="en-US" sz="4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346" y="914400"/>
            <a:ext cx="6532654" cy="5943600"/>
          </a:xfrm>
          <a:prstGeom prst="rect">
            <a:avLst/>
          </a:prstGeom>
        </p:spPr>
      </p:pic>
    </p:spTree>
    <p:extLst>
      <p:ext uri="{BB962C8B-B14F-4D97-AF65-F5344CB8AC3E}">
        <p14:creationId xmlns:p14="http://schemas.microsoft.com/office/powerpoint/2010/main" val="42764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400"/>
            <a:ext cx="12191999" cy="1384995"/>
          </a:xfrm>
          <a:prstGeom prst="rect">
            <a:avLst/>
          </a:prstGeom>
          <a:noFill/>
          <a:ln w="6350">
            <a:solidFill>
              <a:schemeClr val="tx1"/>
            </a:solidFill>
          </a:ln>
        </p:spPr>
        <p:txBody>
          <a:bodyPr wrap="square" rtlCol="0">
            <a:spAutoFit/>
          </a:bodyPr>
          <a:lstStyle/>
          <a:p>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মানুষের জীবনকে একটি দোতলা ঘরের সাথে তুলনা করা যেতে পারে। জীবসত্তা সে ঘরের নিচের তলা,</a:t>
            </a:r>
          </a:p>
          <a:p>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আর মানবসত্তা ওপরের তলা। জীবসত্তার ঘর থেকে মানবসত্তার ঘরে উঠবার মই হচ্ছে শিক্ষা।</a:t>
            </a:r>
          </a:p>
          <a:p>
            <a:endPar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7646"/>
            <a:ext cx="5656218" cy="4650377"/>
          </a:xfrm>
          <a:prstGeom prst="rect">
            <a:avLst/>
          </a:prstGeom>
          <a:ln w="127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31" y="734359"/>
            <a:ext cx="5556069" cy="4516910"/>
          </a:xfrm>
          <a:prstGeom prst="rect">
            <a:avLst/>
          </a:prstGeom>
          <a:ln w="1270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435" y="2508069"/>
            <a:ext cx="1005308" cy="3084568"/>
          </a:xfrm>
          <a:prstGeom prst="rect">
            <a:avLst/>
          </a:prstGeom>
        </p:spPr>
      </p:pic>
      <p:sp>
        <p:nvSpPr>
          <p:cNvPr id="8" name="Rectangle 7"/>
          <p:cNvSpPr/>
          <p:nvPr/>
        </p:nvSpPr>
        <p:spPr>
          <a:xfrm>
            <a:off x="0" y="-143691"/>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800" dirty="0" smtClean="0"/>
              <a:t>পাঠ-বিশ্লেষণ</a:t>
            </a:r>
            <a:r>
              <a:rPr lang="bn-IN" dirty="0" smtClean="0"/>
              <a:t> </a:t>
            </a:r>
            <a:endParaRPr lang="en-US" dirty="0"/>
          </a:p>
        </p:txBody>
      </p:sp>
    </p:spTree>
    <p:extLst>
      <p:ext uri="{BB962C8B-B14F-4D97-AF65-F5344CB8AC3E}">
        <p14:creationId xmlns:p14="http://schemas.microsoft.com/office/powerpoint/2010/main" val="632886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08914" cy="2821577"/>
          </a:xfrm>
          <a:prstGeom prst="rect">
            <a:avLst/>
          </a:prstGeom>
          <a:ln w="1270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8268"/>
            <a:ext cx="6100354" cy="2429629"/>
          </a:xfrm>
          <a:prstGeom prst="rect">
            <a:avLst/>
          </a:prstGeom>
          <a:ln w="127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537" y="0"/>
            <a:ext cx="6261463" cy="2913017"/>
          </a:xfrm>
          <a:prstGeom prst="rect">
            <a:avLst/>
          </a:prstGeom>
          <a:ln w="127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334" y="2953582"/>
            <a:ext cx="6075666" cy="2429630"/>
          </a:xfrm>
          <a:prstGeom prst="rect">
            <a:avLst/>
          </a:prstGeom>
          <a:ln w="12700">
            <a:solidFill>
              <a:schemeClr val="tx1"/>
            </a:solidFill>
          </a:ln>
        </p:spPr>
      </p:pic>
      <p:sp>
        <p:nvSpPr>
          <p:cNvPr id="9" name="Rectangle 8"/>
          <p:cNvSpPr/>
          <p:nvPr/>
        </p:nvSpPr>
        <p:spPr>
          <a:xfrm>
            <a:off x="0" y="5342709"/>
            <a:ext cx="12318274" cy="14107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 আসল কাজ হচ্ছে মানুষকে মনুষ্যত্বলোকের সঙ্গে পরিচয় করিয়ে দেওয়া।</a:t>
            </a:r>
          </a:p>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 শেখায় কী করে  জীবনকে উপভোগ করতে হয়, 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মনোমালিক হয়ে অনুভূতি</a:t>
            </a:r>
          </a:p>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অকল্পনার রস আস্বাদন করা যায়।</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50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27003"/>
            <a:ext cx="12192000" cy="830997"/>
          </a:xfrm>
          <a:prstGeom prst="rect">
            <a:avLst/>
          </a:prstGeom>
          <a:noFill/>
          <a:ln w="9525">
            <a:solidFill>
              <a:schemeClr val="tx1"/>
            </a:solidFill>
          </a:ln>
        </p:spPr>
        <p:txBody>
          <a:bodyPr wrap="square" rtlCol="0">
            <a:spAutoFit/>
          </a:bodyPr>
          <a:lstStyle/>
          <a:p>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 আসল কাজ হচ্ছে মানুষকে মনুষ্যত্বলোকের সঙ্গে পরিচয় করিয়ে দেওয়া।</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শেখায়</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জীবনকে</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উপভোগ</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মনোমালিক হয়ে অনুভূতি</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অকল্পনার</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আস্বাদন</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যায়</a:t>
            </a:r>
            <a:r>
              <a:rPr lang="en-US"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012" y="0"/>
            <a:ext cx="4915988" cy="5943600"/>
          </a:xfrm>
          <a:prstGeom prst="rect">
            <a:avLst/>
          </a:prstGeom>
        </p:spPr>
      </p:pic>
      <p:pic>
        <p:nvPicPr>
          <p:cNvPr id="6" name="Content Placeholder 3" descr="image_203012_1600579656.jpg"/>
          <p:cNvPicPr>
            <a:picLocks noGrp="1" noChangeAspect="1"/>
          </p:cNvPicPr>
          <p:nvPr/>
        </p:nvPicPr>
        <p:blipFill>
          <a:blip r:embed="rId3"/>
          <a:stretch>
            <a:fillRect/>
          </a:stretch>
        </p:blipFill>
        <p:spPr>
          <a:xfrm>
            <a:off x="0" y="1"/>
            <a:ext cx="7236823" cy="6021976"/>
          </a:xfrm>
          <a:prstGeom prst="rect">
            <a:avLst/>
          </a:prstGeom>
          <a:ln w="38100">
            <a:solidFill>
              <a:schemeClr val="tx1"/>
            </a:solidFill>
          </a:ln>
        </p:spPr>
      </p:pic>
    </p:spTree>
    <p:extLst>
      <p:ext uri="{BB962C8B-B14F-4D97-AF65-F5344CB8AC3E}">
        <p14:creationId xmlns:p14="http://schemas.microsoft.com/office/powerpoint/2010/main" val="304105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87415"/>
            <a:ext cx="12075482" cy="1077218"/>
          </a:xfrm>
          <a:prstGeom prst="rect">
            <a:avLst/>
          </a:prstGeom>
          <a:noFill/>
          <a:ln w="9525">
            <a:solidFill>
              <a:schemeClr val="tx1"/>
            </a:solidFill>
          </a:ln>
        </p:spPr>
        <p:txBody>
          <a:bodyPr wrap="square" rtlCol="0">
            <a:spAutoFit/>
          </a:bodyPr>
          <a:lstStyle/>
          <a:p>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অর্থচিন্তার নিগড়ে সকলে বন্দি। ধনী-দরিদ্র সকলেরই অন্তরে সেই একই ধ্বনি উত্থিত </a:t>
            </a:r>
          </a:p>
          <a:p>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হচ্ছে: চাই, চাই আরো চাই।</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6583680" cy="5665683"/>
          </a:xfrm>
          <a:prstGeom prst="rect">
            <a:avLst/>
          </a:prstGeom>
          <a:ln w="9525">
            <a:solidFill>
              <a:schemeClr val="tx1"/>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352" y="-1"/>
            <a:ext cx="5376728" cy="5721532"/>
          </a:xfrm>
          <a:prstGeom prst="rect">
            <a:avLst/>
          </a:prstGeom>
        </p:spPr>
      </p:pic>
    </p:spTree>
    <p:extLst>
      <p:ext uri="{BB962C8B-B14F-4D97-AF65-F5344CB8AC3E}">
        <p14:creationId xmlns:p14="http://schemas.microsoft.com/office/powerpoint/2010/main" val="411654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774" y="1"/>
            <a:ext cx="3387226" cy="523820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1"/>
            <a:ext cx="4689566" cy="51206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663" y="0"/>
            <a:ext cx="4096703" cy="5205277"/>
          </a:xfrm>
          <a:prstGeom prst="rect">
            <a:avLst/>
          </a:prstGeom>
        </p:spPr>
      </p:pic>
      <p:sp>
        <p:nvSpPr>
          <p:cNvPr id="5" name="Rectangle 4"/>
          <p:cNvSpPr/>
          <p:nvPr/>
        </p:nvSpPr>
        <p:spPr>
          <a:xfrm>
            <a:off x="0" y="5538651"/>
            <a:ext cx="12192000" cy="13193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অন্নচিন্তার নিগড় থেকে মানুষকে মুক্তি দেওয়ার যে চেষ্টা চলছে তা অভিনন্দনযোগ্য</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কারারুদ্ধ</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আহারতৃপ্ত</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মানষের</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কতটুকু</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endPar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আকাশে -বাতাসের ডাকে যে পক্ষী আকুল, সে কি খাঁচায় বন্দি হবে সহজে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দানাপানি</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পাওয়ার</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লভে</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506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609806" cy="5646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554" y="91440"/>
            <a:ext cx="5634446" cy="5512526"/>
          </a:xfrm>
          <a:prstGeom prst="rect">
            <a:avLst/>
          </a:prstGeom>
        </p:spPr>
      </p:pic>
      <p:sp>
        <p:nvSpPr>
          <p:cNvPr id="5" name="Rectangle 4"/>
          <p:cNvSpPr/>
          <p:nvPr/>
        </p:nvSpPr>
        <p:spPr>
          <a:xfrm>
            <a:off x="0" y="5786846"/>
            <a:ext cx="12192000" cy="10711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তাই মুক্তির জন্য দুটি উপায় অবলম্বন করতে হবে । একটি অন্নবস্রের চিন্তা থেকে মানুষকে </a:t>
            </a:r>
          </a:p>
          <a:p>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মুক্তি দেওয়ার চেষ্টা, আরেকটি শিক্ষাদীক্ষার দ্বারা মানুষকে মনুষ্যত্বের স্বাদ পাওয়ানোর সাধনা।</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3345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851" y="0"/>
            <a:ext cx="6196149" cy="5499463"/>
          </a:xfrm>
          <a:prstGeom prst="rect">
            <a:avLst/>
          </a:prstGeom>
          <a:ln w="9525">
            <a:solidFill>
              <a:schemeClr val="tx1"/>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566"/>
            <a:ext cx="5982789" cy="5460273"/>
          </a:xfrm>
          <a:prstGeom prst="rect">
            <a:avLst/>
          </a:prstGeom>
        </p:spPr>
      </p:pic>
      <p:sp>
        <p:nvSpPr>
          <p:cNvPr id="3" name="Rectangle 2"/>
          <p:cNvSpPr/>
          <p:nvPr/>
        </p:nvSpPr>
        <p:spPr>
          <a:xfrm>
            <a:off x="0" y="5930537"/>
            <a:ext cx="12192000" cy="9274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 আসল কাজ জ্ঞান পরিবেশন নয়, মূল্যবোধ সৃষ্টি; জ্ঞান পরিবেশন মূল্যবোধ সৃষ্টির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উপায়</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হিসেবেই</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2595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242256"/>
            <a:ext cx="12192000" cy="1316182"/>
          </a:xfrm>
          <a:prstGeom prst="horizontalScroll">
            <a:avLst>
              <a:gd name="adj" fmla="val 150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পরিচিতি</a:t>
            </a:r>
            <a:r>
              <a:rPr lang="bn-IN"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5" name="Rectangle 4"/>
          <p:cNvSpPr/>
          <p:nvPr/>
        </p:nvSpPr>
        <p:spPr>
          <a:xfrm>
            <a:off x="0" y="984464"/>
            <a:ext cx="3853543" cy="14582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পাঠ-পরিচিতি</a:t>
            </a:r>
            <a:r>
              <a:rPr lang="bn-IN" sz="3200" dirty="0" smtClean="0"/>
              <a:t> </a:t>
            </a:r>
            <a:endParaRPr lang="en-US" sz="3200" dirty="0"/>
          </a:p>
        </p:txBody>
      </p:sp>
      <p:sp>
        <p:nvSpPr>
          <p:cNvPr id="6" name="Rectangle 5"/>
          <p:cNvSpPr/>
          <p:nvPr/>
        </p:nvSpPr>
        <p:spPr>
          <a:xfrm>
            <a:off x="0" y="2403567"/>
            <a:ext cx="3931919" cy="36706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শ্রেণি : নবম</a:t>
            </a:r>
          </a:p>
          <a:p>
            <a:pPr algn="ctr"/>
            <a:r>
              <a:rPr lang="bn-IN" sz="2800" dirty="0" smtClean="0">
                <a:latin typeface="NikoshBAN" panose="02000000000000000000" pitchFamily="2" charset="0"/>
                <a:cs typeface="NikoshBAN" panose="02000000000000000000" pitchFamily="2" charset="0"/>
              </a:rPr>
              <a:t>বিষয় : বাংলা প্রথম পত্র</a:t>
            </a:r>
          </a:p>
          <a:p>
            <a:pPr algn="ctr"/>
            <a:r>
              <a:rPr lang="bn-IN" sz="2800" dirty="0" smtClean="0">
                <a:latin typeface="NikoshBAN" panose="02000000000000000000" pitchFamily="2" charset="0"/>
                <a:cs typeface="NikoshBAN" panose="02000000000000000000" pitchFamily="2" charset="0"/>
              </a:rPr>
              <a:t>সময় : </a:t>
            </a:r>
            <a:r>
              <a:rPr lang="en-US" sz="2800" dirty="0" smtClean="0">
                <a:latin typeface="NikoshBAN" panose="02000000000000000000" pitchFamily="2" charset="0"/>
                <a:cs typeface="NikoshBAN" panose="02000000000000000000" pitchFamily="2" charset="0"/>
              </a:rPr>
              <a:t>5০</a:t>
            </a:r>
            <a:r>
              <a:rPr lang="bn-IN" sz="2800" dirty="0" smtClean="0">
                <a:latin typeface="NikoshBAN" panose="02000000000000000000" pitchFamily="2" charset="0"/>
                <a:cs typeface="NikoshBAN" panose="02000000000000000000" pitchFamily="2" charset="0"/>
              </a:rPr>
              <a:t> মিনিট</a:t>
            </a:r>
          </a:p>
          <a:p>
            <a:pPr algn="ctr"/>
            <a:r>
              <a:rPr lang="bn-IN" sz="2800" dirty="0" smtClean="0">
                <a:latin typeface="NikoshBAN" panose="02000000000000000000" pitchFamily="2" charset="0"/>
                <a:cs typeface="NikoshBAN" panose="02000000000000000000" pitchFamily="2" charset="0"/>
              </a:rPr>
              <a:t>তারিখ : </a:t>
            </a:r>
            <a:r>
              <a:rPr lang="en-US" sz="2800" dirty="0" smtClean="0">
                <a:latin typeface="NikoshBAN" panose="02000000000000000000" pitchFamily="2" charset="0"/>
                <a:cs typeface="NikoshBAN" panose="02000000000000000000" pitchFamily="2" charset="0"/>
              </a:rPr>
              <a:t>২৩</a:t>
            </a:r>
            <a:r>
              <a:rPr lang="bn-IN" sz="2800" dirty="0" smtClean="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৭</a:t>
            </a:r>
            <a:r>
              <a:rPr lang="bn-IN"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২০</a:t>
            </a:r>
            <a:r>
              <a:rPr lang="en-US" sz="2800" dirty="0" smtClean="0">
                <a:latin typeface="NikoshBAN" panose="02000000000000000000" pitchFamily="2" charset="0"/>
                <a:cs typeface="NikoshBAN" panose="02000000000000000000" pitchFamily="2" charset="0"/>
              </a:rPr>
              <a:t>২১</a:t>
            </a:r>
            <a:r>
              <a:rPr lang="bn-IN" sz="2800" dirty="0" smtClean="0">
                <a:latin typeface="NikoshBAN" panose="02000000000000000000" pitchFamily="2" charset="0"/>
                <a:cs typeface="NikoshBAN" panose="02000000000000000000" pitchFamily="2" charset="0"/>
              </a:rPr>
              <a:t> ইং      </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8294914" y="955964"/>
            <a:ext cx="3897086" cy="149985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শিক্ষ পরিচিতি  </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8281851" y="2455818"/>
            <a:ext cx="3910148" cy="359228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নিমাই চন্দ্র মন্ডল,</a:t>
            </a:r>
          </a:p>
          <a:p>
            <a:r>
              <a:rPr lang="bn-IN" sz="3200" dirty="0" smtClean="0">
                <a:solidFill>
                  <a:schemeClr val="tx1"/>
                </a:solidFill>
                <a:latin typeface="NikoshBAN" panose="02000000000000000000" pitchFamily="2" charset="0"/>
                <a:cs typeface="NikoshBAN" panose="02000000000000000000" pitchFamily="2" charset="0"/>
              </a:rPr>
              <a:t>সহকারী শিক্ষক,   </a:t>
            </a:r>
          </a:p>
          <a:p>
            <a:r>
              <a:rPr lang="bn-IN" sz="3200" dirty="0" smtClean="0">
                <a:solidFill>
                  <a:schemeClr val="tx1"/>
                </a:solidFill>
                <a:latin typeface="NikoshBAN" panose="02000000000000000000" pitchFamily="2" charset="0"/>
                <a:cs typeface="NikoshBAN" panose="02000000000000000000" pitchFamily="2" charset="0"/>
              </a:rPr>
              <a:t>পলাশী মাধ্যমিক বিদ্যালয়, </a:t>
            </a:r>
          </a:p>
          <a:p>
            <a:pPr algn="ctr"/>
            <a:r>
              <a:rPr lang="bn-IN" sz="3200" dirty="0" smtClean="0">
                <a:solidFill>
                  <a:schemeClr val="tx1"/>
                </a:solidFill>
                <a:latin typeface="NikoshBAN" panose="02000000000000000000" pitchFamily="2" charset="0"/>
                <a:cs typeface="NikoshBAN" panose="02000000000000000000" pitchFamily="2" charset="0"/>
              </a:rPr>
              <a:t>রোহিতা, মনিরামপুর, যশোর।        </a:t>
            </a:r>
            <a:endParaRPr lang="en-US" sz="32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984" y="902921"/>
            <a:ext cx="4402183" cy="5092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964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008914" cy="5891349"/>
          </a:xfrm>
          <a:prstGeom prst="rect">
            <a:avLst/>
          </a:prstGeom>
          <a:ln w="9525">
            <a:solidFill>
              <a:schemeClr val="tx1"/>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758" y="0"/>
            <a:ext cx="6174242" cy="5943600"/>
          </a:xfrm>
          <a:prstGeom prst="rect">
            <a:avLst/>
          </a:prstGeom>
        </p:spPr>
      </p:pic>
      <p:sp>
        <p:nvSpPr>
          <p:cNvPr id="3" name="Rectangle 2"/>
          <p:cNvSpPr/>
          <p:nvPr/>
        </p:nvSpPr>
        <p:spPr>
          <a:xfrm>
            <a:off x="0" y="5943600"/>
            <a:ext cx="12192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 মারফতে মূল্যবোধ তথা মনুষ্যত্ব লাভ করা যায়; তথাপি অন্নবস্রের সুব্যবস্থাও প্রয়োজনীয়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3564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85C3991-1FF8-414E-B2A9-FE480065E7D8}"/>
              </a:ext>
            </a:extLst>
          </p:cNvPr>
          <p:cNvSpPr>
            <a:spLocks noChangeArrowheads="1"/>
          </p:cNvSpPr>
          <p:nvPr/>
        </p:nvSpPr>
        <p:spPr bwMode="auto">
          <a:xfrm>
            <a:off x="0" y="5657671"/>
            <a:ext cx="12192000" cy="120032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bn-BD" altLang="en-US" sz="3600" b="1">
                <a:latin typeface="NikoshBAN" panose="02000000000000000000" pitchFamily="2" charset="0"/>
                <a:cs typeface="NikoshBAN" panose="02000000000000000000" pitchFamily="2" charset="0"/>
              </a:rPr>
              <a:t>মূল্যবোধ:শিক্ষা</a:t>
            </a:r>
            <a:r>
              <a:rPr lang="en-US" altLang="en-US" sz="3600" b="1">
                <a:latin typeface="NikoshBAN" panose="02000000000000000000" pitchFamily="2" charset="0"/>
                <a:cs typeface="NikoshBAN" panose="02000000000000000000" pitchFamily="2" charset="0"/>
              </a:rPr>
              <a:t> </a:t>
            </a:r>
            <a:r>
              <a:rPr lang="bn-BD" altLang="en-US" sz="3600" b="1">
                <a:latin typeface="NikoshBAN" panose="02000000000000000000" pitchFamily="2" charset="0"/>
                <a:cs typeface="NikoshBAN" panose="02000000000000000000" pitchFamily="2" charset="0"/>
              </a:rPr>
              <a:t>লাভের মাধ্যমে মনুষ্যত্বের বিকাশ ঘটে </a:t>
            </a:r>
            <a:r>
              <a:rPr lang="en-US" altLang="en-US" sz="3600" b="1">
                <a:latin typeface="NikoshBAN" panose="02000000000000000000" pitchFamily="2" charset="0"/>
                <a:cs typeface="NikoshBAN" panose="02000000000000000000" pitchFamily="2" charset="0"/>
              </a:rPr>
              <a:t>-</a:t>
            </a:r>
            <a:r>
              <a:rPr lang="bn-BD" altLang="en-US" sz="3600" b="1">
                <a:latin typeface="NikoshBAN" panose="02000000000000000000" pitchFamily="2" charset="0"/>
                <a:cs typeface="NikoshBAN" panose="02000000000000000000" pitchFamily="2" charset="0"/>
              </a:rPr>
              <a:t>শিক্ষার আসল কাজ  মূল্যবোধ সৃষ্টি</a:t>
            </a:r>
            <a:r>
              <a:rPr lang="en-US" altLang="en-US" sz="3600" b="1">
                <a:latin typeface="NikoshBAN" panose="02000000000000000000" pitchFamily="2" charset="0"/>
                <a:cs typeface="NikoshBAN" panose="02000000000000000000" pitchFamily="2" charset="0"/>
              </a:rPr>
              <a:t>,</a:t>
            </a:r>
            <a:r>
              <a:rPr lang="bn-BD" altLang="en-US" sz="3600" b="1">
                <a:latin typeface="NikoshBAN" panose="02000000000000000000" pitchFamily="2" charset="0"/>
                <a:cs typeface="NikoshBAN" panose="02000000000000000000" pitchFamily="2" charset="0"/>
              </a:rPr>
              <a:t> জ্ঞান দান নয় । </a:t>
            </a:r>
            <a:endParaRPr lang="en-US" altLang="en-US" sz="3600" b="1">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06FC59AD-318D-46A0-B486-E7A55EFB1C67}"/>
              </a:ext>
            </a:extLst>
          </p:cNvPr>
          <p:cNvSpPr/>
          <p:nvPr/>
        </p:nvSpPr>
        <p:spPr>
          <a:xfrm>
            <a:off x="5878286" y="1240335"/>
            <a:ext cx="6313714" cy="4402819"/>
          </a:xfrm>
          <a:prstGeom prst="rect">
            <a:avLst/>
          </a:prstGeom>
          <a:blipFill dpi="0" rotWithShape="1">
            <a:blip r:embed="rId2" cstate="print"/>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D1A060B7-103C-45D0-BAC1-F5B7B61FDF41}"/>
              </a:ext>
            </a:extLst>
          </p:cNvPr>
          <p:cNvSpPr/>
          <p:nvPr/>
        </p:nvSpPr>
        <p:spPr>
          <a:xfrm>
            <a:off x="-1" y="1227909"/>
            <a:ext cx="5904411" cy="4400143"/>
          </a:xfrm>
          <a:prstGeom prst="rect">
            <a:avLst/>
          </a:prstGeom>
          <a:blipFill dpi="0" rotWithShape="1">
            <a:blip r:embed="rId3"/>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Rectangle 1"/>
          <p:cNvSpPr/>
          <p:nvPr/>
        </p:nvSpPr>
        <p:spPr>
          <a:xfrm>
            <a:off x="0" y="0"/>
            <a:ext cx="12192000" cy="1214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Bef>
                <a:spcPct val="0"/>
              </a:spcBef>
            </a:pPr>
            <a:r>
              <a:rPr lang="bn-BD" altLang="en-US" sz="3200" b="1" dirty="0">
                <a:latin typeface="NikoshBAN" panose="02000000000000000000" pitchFamily="2" charset="0"/>
                <a:cs typeface="NikoshBAN" panose="02000000000000000000" pitchFamily="2" charset="0"/>
              </a:rPr>
              <a:t>মূল্যহীন:</a:t>
            </a:r>
            <a:r>
              <a:rPr lang="en-US" altLang="en-US" sz="3200" b="1" dirty="0">
                <a:latin typeface="NikoshBAN" panose="02000000000000000000" pitchFamily="2" charset="0"/>
                <a:cs typeface="NikoshBAN" panose="02000000000000000000" pitchFamily="2" charset="0"/>
              </a:rPr>
              <a:t> </a:t>
            </a:r>
            <a:r>
              <a:rPr lang="bn-BD" altLang="en-US" sz="3200" b="1" dirty="0">
                <a:latin typeface="NikoshBAN" panose="02000000000000000000" pitchFamily="2" charset="0"/>
                <a:cs typeface="NikoshBAN" panose="02000000000000000000" pitchFamily="2" charset="0"/>
              </a:rPr>
              <a:t>জীবসত্তা হলো মানুষের জৈবিক বা শারীরিক দিক। আর মানবসত্তা হলো তার মনুষ্যত্বের দিক। মনুষ্যত্বের স্বাদ না পেলে মানুষের শিক্ষা লাভ মূল্যহীন হয়ে পড়ে । </a:t>
            </a:r>
            <a:endParaRPr lang="en-US" alt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504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03" y="627018"/>
            <a:ext cx="12192000" cy="61003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as-IN" sz="2000" dirty="0">
                <a:latin typeface="NikoshBAN" panose="02000000000000000000" pitchFamily="2" charset="0"/>
                <a:cs typeface="NikoshBAN" panose="02000000000000000000" pitchFamily="2" charset="0"/>
              </a:rPr>
              <a:t>শিক্ষা ও মনুষ্যত্ব' প্রবন্ধটি লেখকের 'সংস্কৃতি কথা' গ্রন্থের 'মনুষ্যত্ব' শীর্ষক প্রবন্ধের অংশবিশেষ। এ প্রবন্ধে লেখক মানবের দুটি সত্তার কথা বলেছেন। যথা: জীবসত্তা, মানবসত্তা বা মনুষ্যত্ব। লেখক এ প্রবন্ধে মানুষকে একটি দোতলা ঘরের সঙ্গে তুলনা করেছেন। জীবসত্তা হল এ ঘরের নিচতলা, আর মানবসত্তা হল এ ঘরের ওপরের তলা। মানুষ জন্ম নিলেই মানুষ হয়ে ওঠে না। তাকে কঠিন সাধনা করে মানুষ হতে হয়। আর মানুষ হওয়ার বিশেষ সোপান হল শিক্ষা। শিক্ষাই মানুষকে জীবসত্তার ঘর থেকে মানবসত্তার ঘরে নিয়ে যায়। তাই প্রাবন্ধিক এই শিক্ষার কথা বলতে গিয়ে শিক্ষার দুটি দিকের কথা বলেছেন। একটি প্রয়োজনের দিক, অন্যটি অপ্রয়োজনের দিক। তিনি বলেছেন শিক্ষার অপ্রয়োজনের দিকটাই শ্রেষ্ঠ। এ দিকটি থেকেই আমরা জানতে পারি কীভাবে জীবনকে উপভোগ করা যায়। কিন্তু মানুষ শিক্ষার এ দিকটি সম্পর্কে সচেতন নয়। মানুষ ভুল শিক্ষার কারণে অর্থচিন্তার নিগড়ে বন্দী হয়ে যায়। অথচ জীবনের অনুভূতি ও কল্পনার রস আস্বাদন করতে হলে এ অর্থসাধনা থেকে বেরিয়ে আসতে হবে। তাহলেই শিক্ষা জীবনে সোনা ফলাতে সক্ষম হবে। অন্নবস্ত্রের প্রাচুর্যের চেয়ে মুক্তি বড় এ বোধটি নিজের মধ্যে জাগিয়ে তুলতে হবে। যেখানে চিন্তার স্বাধীনতা নেই, বুদ্ধির স্বাধীনতা নেই, আত্মপ্রকাশের স্বাধীনতা নেই সেখানে মুক্তি সম্ভব নয়। কারণ যাদের অন্নবস্ত্রের সমস্যা তাদের কাছে মুক্তির চিন্তা বৃথা। তাই মুক্তির জন্য অন্নবস্ত্রের সমাধান করতে হবে। আর শিক্ষা লাভের ফলে সত্যিকার মনুষ্যত্বের স্বাদ পেলে এ অন্নবস্ত্রের সমাধান সহজেই হতে পারে। মূলত,মুক্তির জন্য দুটি উপায় রয়েছে একটি অন্নবস্ত্রের চিন্তা থেকে মানুষকে মুক্তি দেয়ার চেষ্টা এবং অন্যটি শিক্ষার দ্বারা মানুষকে মুক্তির স্বাদ দেয়া। কোন ভারী জিনিসকে ওপরে তুলতে হলে নিচে থেকে যেমন ঠেলতে হয়, তেমন ওপর থেকেও টানতে হয়। মানব উন্নয়নে শিক্ষা সেই ওপর থেকে টানা, আর সুশৃঙ্খল সমাজব্যবস্থা নিচে থেকে ঠেলা। শিক্ষার মূল উদ্দেশ্য মানুষের মূল্যবোধ সৃষ্টি করা, আর জ্ঞান পরিবেশন মূল্যবোধ সৃষ্টির উপায় মাত্র। মানুষ শিক্ষার দ্বারা মনুষ্যত্ব অর্জন করে সংস্কৃতিবান হয়ে গড়ে ওঠবে এটাই শিক্ষার লক্ষ। ইংরেজিতে একটি প্রবাদ আছে—"</a:t>
            </a:r>
            <a:r>
              <a:rPr lang="en-US" sz="2000" dirty="0">
                <a:latin typeface="NikoshBAN" panose="02000000000000000000" pitchFamily="2" charset="0"/>
                <a:cs typeface="NikoshBAN" panose="02000000000000000000" pitchFamily="2" charset="0"/>
              </a:rPr>
              <a:t>Education is the total development of a man". </a:t>
            </a:r>
            <a:r>
              <a:rPr lang="as-IN" sz="2000" dirty="0">
                <a:latin typeface="NikoshBAN" panose="02000000000000000000" pitchFamily="2" charset="0"/>
                <a:cs typeface="NikoshBAN" panose="02000000000000000000" pitchFamily="2" charset="0"/>
              </a:rPr>
              <a:t>অর্থাত্,'শিক্ষা মানুষের সর্বাঙ্গীণ বিকাশ সাধন করে।' বেঁচে থাকার জন্য প্রয়োজনীয় অর্থের প্রয়োজন আছে। কিন্তু প্রকৃত মানুষ হতে হলে শিক্ষার আলোয় আলোকিত হতে হবে।</a:t>
            </a:r>
            <a:endParaRPr lang="en-US" sz="2000" dirty="0">
              <a:latin typeface="NikoshBAN" panose="02000000000000000000" pitchFamily="2" charset="0"/>
              <a:cs typeface="NikoshBAN" panose="02000000000000000000" pitchFamily="2" charset="0"/>
            </a:endParaRPr>
          </a:p>
        </p:txBody>
      </p:sp>
      <p:sp>
        <p:nvSpPr>
          <p:cNvPr id="2" name="Rectangle 1"/>
          <p:cNvSpPr/>
          <p:nvPr/>
        </p:nvSpPr>
        <p:spPr>
          <a:xfrm>
            <a:off x="0" y="0"/>
            <a:ext cx="12192000" cy="6008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পাঠ-পরিচিতি</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70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দলীয় কাজ </a:t>
            </a:r>
            <a:endParaRPr lang="en-US" sz="60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383" y="830444"/>
            <a:ext cx="6570617" cy="6027555"/>
          </a:xfrm>
          <a:prstGeom prst="rect">
            <a:avLst/>
          </a:prstGeom>
        </p:spPr>
      </p:pic>
      <p:sp>
        <p:nvSpPr>
          <p:cNvPr id="7" name="TextBox 6"/>
          <p:cNvSpPr txBox="1"/>
          <p:nvPr/>
        </p:nvSpPr>
        <p:spPr>
          <a:xfrm>
            <a:off x="0" y="2116184"/>
            <a:ext cx="5603966" cy="954107"/>
          </a:xfrm>
          <a:prstGeom prst="rect">
            <a:avLst/>
          </a:prstGeom>
          <a:noFill/>
          <a:ln w="63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মনুষ্যত্ব বিকাশে শিক্ষার ভূমিকা কী ?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 ও</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মনুষ্যত্ব’ প্রবন্ধের আলোকে ব্যাখ্যা কর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0" y="914400"/>
            <a:ext cx="5643154" cy="6531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অনুধাবনমূলক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প্রশ্নের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উত্তর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দাও</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23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26"/>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dirty="0" smtClean="0"/>
              <a:t>মূল্যায়ণ</a:t>
            </a:r>
            <a:r>
              <a:rPr lang="bn-IN" dirty="0" smtClean="0"/>
              <a:t> </a:t>
            </a:r>
            <a:endParaRPr lang="en-US" dirty="0"/>
          </a:p>
        </p:txBody>
      </p:sp>
      <p:sp>
        <p:nvSpPr>
          <p:cNvPr id="5" name="Rectangle 4"/>
          <p:cNvSpPr/>
          <p:nvPr/>
        </p:nvSpPr>
        <p:spPr>
          <a:xfrm>
            <a:off x="-1" y="936171"/>
            <a:ext cx="9666515"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১,শিক্ষার মারফতে কী লাভ করা যায় ?   </a:t>
            </a:r>
            <a:endParaRPr lang="en-US" sz="3600" dirty="0">
              <a:latin typeface="NikoshBAN" panose="02000000000000000000" pitchFamily="2" charset="0"/>
              <a:cs typeface="NikoshBAN" panose="02000000000000000000" pitchFamily="2" charset="0"/>
            </a:endParaRPr>
          </a:p>
        </p:txBody>
      </p:sp>
      <p:sp>
        <p:nvSpPr>
          <p:cNvPr id="6" name="Rectangle 5"/>
          <p:cNvSpPr/>
          <p:nvPr/>
        </p:nvSpPr>
        <p:spPr>
          <a:xfrm>
            <a:off x="0" y="2029098"/>
            <a:ext cx="9679578"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২,মানুষকে মনুষ্যত্বলোকের সঙ্গে পরিচয় করিয়ে দেয় কে ?       </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0" y="3108960"/>
            <a:ext cx="9705703"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৩,অন্নবস্তের প্রাচুর্যের চেয়েও মুক্তি বড়, এই বোধটি মানুষের কীসের পরিচায়ক?      </a:t>
            </a:r>
            <a:endParaRPr lang="en-US" sz="3200" dirty="0">
              <a:latin typeface="NikoshBAN" panose="02000000000000000000" pitchFamily="2" charset="0"/>
              <a:cs typeface="NikoshBAN" panose="02000000000000000000" pitchFamily="2" charset="0"/>
            </a:endParaRPr>
          </a:p>
        </p:txBody>
      </p:sp>
      <p:sp>
        <p:nvSpPr>
          <p:cNvPr id="8" name="Rectangle 7"/>
          <p:cNvSpPr/>
          <p:nvPr/>
        </p:nvSpPr>
        <p:spPr>
          <a:xfrm>
            <a:off x="0" y="4371703"/>
            <a:ext cx="9496697"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৪,লেফাফাদুরস্তি কী ?  </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0" y="5490755"/>
            <a:ext cx="9470572"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৫,মোতাহের হোসেন চৌধুরী কত সালে জন্মগ্রহণ করেন ?     </a:t>
            </a:r>
            <a:endParaRPr lang="en-US" sz="3600" dirty="0">
              <a:latin typeface="NikoshBAN" panose="02000000000000000000" pitchFamily="2" charset="0"/>
              <a:cs typeface="NikoshBAN" panose="02000000000000000000" pitchFamily="2" charset="0"/>
            </a:endParaRPr>
          </a:p>
        </p:txBody>
      </p:sp>
      <p:sp>
        <p:nvSpPr>
          <p:cNvPr id="10" name="Rectangle 9"/>
          <p:cNvSpPr/>
          <p:nvPr/>
        </p:nvSpPr>
        <p:spPr>
          <a:xfrm>
            <a:off x="9509760" y="5421085"/>
            <a:ext cx="268223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৫,১৯০৩ সালে।</a:t>
            </a:r>
            <a:endParaRPr lang="en-US" sz="3600" dirty="0">
              <a:latin typeface="NikoshBAN" panose="02000000000000000000" pitchFamily="2" charset="0"/>
              <a:cs typeface="NikoshBAN" panose="02000000000000000000" pitchFamily="2" charset="0"/>
            </a:endParaRPr>
          </a:p>
        </p:txBody>
      </p:sp>
      <p:sp>
        <p:nvSpPr>
          <p:cNvPr id="11" name="Rectangle 10"/>
          <p:cNvSpPr/>
          <p:nvPr/>
        </p:nvSpPr>
        <p:spPr>
          <a:xfrm>
            <a:off x="9644742" y="4358640"/>
            <a:ext cx="254725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৪,বহিরাবরণের চাকচিক্য।    </a:t>
            </a:r>
            <a:endParaRPr lang="en-US" sz="3200" dirty="0">
              <a:latin typeface="NikoshBAN" panose="02000000000000000000" pitchFamily="2" charset="0"/>
              <a:cs typeface="NikoshBAN" panose="02000000000000000000" pitchFamily="2" charset="0"/>
            </a:endParaRPr>
          </a:p>
        </p:txBody>
      </p:sp>
      <p:sp>
        <p:nvSpPr>
          <p:cNvPr id="12" name="Rectangle 11"/>
          <p:cNvSpPr/>
          <p:nvPr/>
        </p:nvSpPr>
        <p:spPr>
          <a:xfrm>
            <a:off x="9823269" y="3178628"/>
            <a:ext cx="2368731" cy="8577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৩,মনুষ্যত্বের।  </a:t>
            </a:r>
            <a:endParaRPr lang="en-US" sz="3200" dirty="0">
              <a:latin typeface="NikoshBAN" panose="02000000000000000000" pitchFamily="2" charset="0"/>
              <a:cs typeface="NikoshBAN" panose="02000000000000000000" pitchFamily="2" charset="0"/>
            </a:endParaRPr>
          </a:p>
        </p:txBody>
      </p:sp>
      <p:sp>
        <p:nvSpPr>
          <p:cNvPr id="13" name="Rectangle 12"/>
          <p:cNvSpPr/>
          <p:nvPr/>
        </p:nvSpPr>
        <p:spPr>
          <a:xfrm>
            <a:off x="9679577" y="2011681"/>
            <a:ext cx="251242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২,শিক্ষা।</a:t>
            </a:r>
            <a:endParaRPr lang="en-US" sz="3200" dirty="0">
              <a:latin typeface="NikoshBAN" panose="02000000000000000000" pitchFamily="2" charset="0"/>
              <a:cs typeface="NikoshBAN" panose="02000000000000000000" pitchFamily="2" charset="0"/>
            </a:endParaRPr>
          </a:p>
        </p:txBody>
      </p:sp>
      <p:sp>
        <p:nvSpPr>
          <p:cNvPr id="14" name="Rectangle 13"/>
          <p:cNvSpPr/>
          <p:nvPr/>
        </p:nvSpPr>
        <p:spPr>
          <a:xfrm>
            <a:off x="9757955" y="1001486"/>
            <a:ext cx="243404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800" dirty="0" smtClean="0">
              <a:latin typeface="Kalpurush" pitchFamily="2" charset="0"/>
              <a:cs typeface="Kalpurush" pitchFamily="2" charset="0"/>
            </a:endParaRPr>
          </a:p>
          <a:p>
            <a:r>
              <a:rPr lang="en-US" sz="3200" dirty="0" smtClean="0">
                <a:latin typeface="Kalpurush" pitchFamily="2" charset="0"/>
                <a:cs typeface="Kalpurush" pitchFamily="2" charset="0"/>
              </a:rPr>
              <a:t>১, </a:t>
            </a:r>
            <a:r>
              <a:rPr lang="en-US" sz="3200" dirty="0" err="1" smtClean="0">
                <a:latin typeface="Kalpurush" pitchFamily="2" charset="0"/>
                <a:cs typeface="Kalpurush" pitchFamily="2" charset="0"/>
              </a:rPr>
              <a:t>মূল্যবোধ</a:t>
            </a:r>
            <a:r>
              <a:rPr lang="en-US" sz="3200" dirty="0" smtClean="0">
                <a:latin typeface="Kalpurush" pitchFamily="2" charset="0"/>
                <a:cs typeface="Kalpurush" pitchFamily="2" charset="0"/>
              </a:rPr>
              <a:t>। </a:t>
            </a:r>
            <a:endParaRPr lang="en-US" sz="3200" dirty="0">
              <a:latin typeface="Kalpurush" pitchFamily="2" charset="0"/>
              <a:cs typeface="Kalpurush" pitchFamily="2" charset="0"/>
            </a:endParaRP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56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80">
                                          <p:stCondLst>
                                            <p:cond delay="0"/>
                                          </p:stCondLst>
                                        </p:cTn>
                                        <p:tgtEl>
                                          <p:spTgt spid="14"/>
                                        </p:tgtEl>
                                      </p:cBhvr>
                                    </p:animEffect>
                                    <p:anim calcmode="lin" valueType="num">
                                      <p:cBhvr>
                                        <p:cTn id="2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7" dur="26">
                                          <p:stCondLst>
                                            <p:cond delay="650"/>
                                          </p:stCondLst>
                                        </p:cTn>
                                        <p:tgtEl>
                                          <p:spTgt spid="14"/>
                                        </p:tgtEl>
                                      </p:cBhvr>
                                      <p:to x="100000" y="60000"/>
                                    </p:animScale>
                                    <p:animScale>
                                      <p:cBhvr>
                                        <p:cTn id="28" dur="166" decel="50000">
                                          <p:stCondLst>
                                            <p:cond delay="676"/>
                                          </p:stCondLst>
                                        </p:cTn>
                                        <p:tgtEl>
                                          <p:spTgt spid="14"/>
                                        </p:tgtEl>
                                      </p:cBhvr>
                                      <p:to x="100000" y="100000"/>
                                    </p:animScale>
                                    <p:animScale>
                                      <p:cBhvr>
                                        <p:cTn id="29" dur="26">
                                          <p:stCondLst>
                                            <p:cond delay="1312"/>
                                          </p:stCondLst>
                                        </p:cTn>
                                        <p:tgtEl>
                                          <p:spTgt spid="14"/>
                                        </p:tgtEl>
                                      </p:cBhvr>
                                      <p:to x="100000" y="80000"/>
                                    </p:animScale>
                                    <p:animScale>
                                      <p:cBhvr>
                                        <p:cTn id="30" dur="166" decel="50000">
                                          <p:stCondLst>
                                            <p:cond delay="1338"/>
                                          </p:stCondLst>
                                        </p:cTn>
                                        <p:tgtEl>
                                          <p:spTgt spid="14"/>
                                        </p:tgtEl>
                                      </p:cBhvr>
                                      <p:to x="100000" y="100000"/>
                                    </p:animScale>
                                    <p:animScale>
                                      <p:cBhvr>
                                        <p:cTn id="31" dur="26">
                                          <p:stCondLst>
                                            <p:cond delay="1642"/>
                                          </p:stCondLst>
                                        </p:cTn>
                                        <p:tgtEl>
                                          <p:spTgt spid="14"/>
                                        </p:tgtEl>
                                      </p:cBhvr>
                                      <p:to x="100000" y="90000"/>
                                    </p:animScale>
                                    <p:animScale>
                                      <p:cBhvr>
                                        <p:cTn id="32" dur="166" decel="50000">
                                          <p:stCondLst>
                                            <p:cond delay="1668"/>
                                          </p:stCondLst>
                                        </p:cTn>
                                        <p:tgtEl>
                                          <p:spTgt spid="14"/>
                                        </p:tgtEl>
                                      </p:cBhvr>
                                      <p:to x="100000" y="100000"/>
                                    </p:animScale>
                                    <p:animScale>
                                      <p:cBhvr>
                                        <p:cTn id="33" dur="26">
                                          <p:stCondLst>
                                            <p:cond delay="1808"/>
                                          </p:stCondLst>
                                        </p:cTn>
                                        <p:tgtEl>
                                          <p:spTgt spid="14"/>
                                        </p:tgtEl>
                                      </p:cBhvr>
                                      <p:to x="100000" y="95000"/>
                                    </p:animScale>
                                    <p:animScale>
                                      <p:cBhvr>
                                        <p:cTn id="34" dur="166" decel="50000">
                                          <p:stCondLst>
                                            <p:cond delay="1834"/>
                                          </p:stCondLst>
                                        </p:cTn>
                                        <p:tgtEl>
                                          <p:spTgt spid="1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anim calcmode="lin" valueType="num">
                                      <p:cBhvr>
                                        <p:cTn id="65" dur="1000" fill="hold"/>
                                        <p:tgtEl>
                                          <p:spTgt spid="7"/>
                                        </p:tgtEl>
                                        <p:attrNameLst>
                                          <p:attrName>ppt_x</p:attrName>
                                        </p:attrNameLst>
                                      </p:cBhvr>
                                      <p:tavLst>
                                        <p:tav tm="0">
                                          <p:val>
                                            <p:strVal val="#ppt_x"/>
                                          </p:val>
                                        </p:tav>
                                        <p:tav tm="100000">
                                          <p:val>
                                            <p:strVal val="#ppt_x"/>
                                          </p:val>
                                        </p:tav>
                                      </p:tavLst>
                                    </p:anim>
                                    <p:anim calcmode="lin" valueType="num">
                                      <p:cBhvr>
                                        <p:cTn id="6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80">
                                          <p:stCondLst>
                                            <p:cond delay="0"/>
                                          </p:stCondLst>
                                        </p:cTn>
                                        <p:tgtEl>
                                          <p:spTgt spid="12"/>
                                        </p:tgtEl>
                                      </p:cBhvr>
                                    </p:animEffect>
                                    <p:anim calcmode="lin" valueType="num">
                                      <p:cBhvr>
                                        <p:cTn id="7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7" dur="26">
                                          <p:stCondLst>
                                            <p:cond delay="650"/>
                                          </p:stCondLst>
                                        </p:cTn>
                                        <p:tgtEl>
                                          <p:spTgt spid="12"/>
                                        </p:tgtEl>
                                      </p:cBhvr>
                                      <p:to x="100000" y="60000"/>
                                    </p:animScale>
                                    <p:animScale>
                                      <p:cBhvr>
                                        <p:cTn id="78" dur="166" decel="50000">
                                          <p:stCondLst>
                                            <p:cond delay="676"/>
                                          </p:stCondLst>
                                        </p:cTn>
                                        <p:tgtEl>
                                          <p:spTgt spid="12"/>
                                        </p:tgtEl>
                                      </p:cBhvr>
                                      <p:to x="100000" y="100000"/>
                                    </p:animScale>
                                    <p:animScale>
                                      <p:cBhvr>
                                        <p:cTn id="79" dur="26">
                                          <p:stCondLst>
                                            <p:cond delay="1312"/>
                                          </p:stCondLst>
                                        </p:cTn>
                                        <p:tgtEl>
                                          <p:spTgt spid="12"/>
                                        </p:tgtEl>
                                      </p:cBhvr>
                                      <p:to x="100000" y="80000"/>
                                    </p:animScale>
                                    <p:animScale>
                                      <p:cBhvr>
                                        <p:cTn id="80" dur="166" decel="50000">
                                          <p:stCondLst>
                                            <p:cond delay="1338"/>
                                          </p:stCondLst>
                                        </p:cTn>
                                        <p:tgtEl>
                                          <p:spTgt spid="12"/>
                                        </p:tgtEl>
                                      </p:cBhvr>
                                      <p:to x="100000" y="100000"/>
                                    </p:animScale>
                                    <p:animScale>
                                      <p:cBhvr>
                                        <p:cTn id="81" dur="26">
                                          <p:stCondLst>
                                            <p:cond delay="1642"/>
                                          </p:stCondLst>
                                        </p:cTn>
                                        <p:tgtEl>
                                          <p:spTgt spid="12"/>
                                        </p:tgtEl>
                                      </p:cBhvr>
                                      <p:to x="100000" y="90000"/>
                                    </p:animScale>
                                    <p:animScale>
                                      <p:cBhvr>
                                        <p:cTn id="82" dur="166" decel="50000">
                                          <p:stCondLst>
                                            <p:cond delay="1668"/>
                                          </p:stCondLst>
                                        </p:cTn>
                                        <p:tgtEl>
                                          <p:spTgt spid="12"/>
                                        </p:tgtEl>
                                      </p:cBhvr>
                                      <p:to x="100000" y="100000"/>
                                    </p:animScale>
                                    <p:animScale>
                                      <p:cBhvr>
                                        <p:cTn id="83" dur="26">
                                          <p:stCondLst>
                                            <p:cond delay="1808"/>
                                          </p:stCondLst>
                                        </p:cTn>
                                        <p:tgtEl>
                                          <p:spTgt spid="12"/>
                                        </p:tgtEl>
                                      </p:cBhvr>
                                      <p:to x="100000" y="95000"/>
                                    </p:animScale>
                                    <p:animScale>
                                      <p:cBhvr>
                                        <p:cTn id="84" dur="166" decel="50000">
                                          <p:stCondLst>
                                            <p:cond delay="1834"/>
                                          </p:stCondLst>
                                        </p:cTn>
                                        <p:tgtEl>
                                          <p:spTgt spid="12"/>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anim calcmode="lin" valueType="num">
                                      <p:cBhvr>
                                        <p:cTn id="97" dur="1000" fill="hold"/>
                                        <p:tgtEl>
                                          <p:spTgt spid="11"/>
                                        </p:tgtEl>
                                        <p:attrNameLst>
                                          <p:attrName>ppt_x</p:attrName>
                                        </p:attrNameLst>
                                      </p:cBhvr>
                                      <p:tavLst>
                                        <p:tav tm="0">
                                          <p:val>
                                            <p:strVal val="#ppt_x"/>
                                          </p:val>
                                        </p:tav>
                                        <p:tav tm="100000">
                                          <p:val>
                                            <p:strVal val="#ppt_x"/>
                                          </p:val>
                                        </p:tav>
                                      </p:tavLst>
                                    </p:anim>
                                    <p:anim calcmode="lin" valueType="num">
                                      <p:cBhvr>
                                        <p:cTn id="9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1000"/>
                                        <p:tgtEl>
                                          <p:spTgt spid="9"/>
                                        </p:tgtEl>
                                      </p:cBhvr>
                                    </p:animEffect>
                                    <p:anim calcmode="lin" valueType="num">
                                      <p:cBhvr>
                                        <p:cTn id="104" dur="1000" fill="hold"/>
                                        <p:tgtEl>
                                          <p:spTgt spid="9"/>
                                        </p:tgtEl>
                                        <p:attrNameLst>
                                          <p:attrName>ppt_x</p:attrName>
                                        </p:attrNameLst>
                                      </p:cBhvr>
                                      <p:tavLst>
                                        <p:tav tm="0">
                                          <p:val>
                                            <p:strVal val="#ppt_x"/>
                                          </p:val>
                                        </p:tav>
                                        <p:tav tm="100000">
                                          <p:val>
                                            <p:strVal val="#ppt_x"/>
                                          </p:val>
                                        </p:tav>
                                      </p:tavLst>
                                    </p:anim>
                                    <p:anim calcmode="lin" valueType="num">
                                      <p:cBhvr>
                                        <p:cTn id="10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down)">
                                      <p:cBhvr>
                                        <p:cTn id="110" dur="580">
                                          <p:stCondLst>
                                            <p:cond delay="0"/>
                                          </p:stCondLst>
                                        </p:cTn>
                                        <p:tgtEl>
                                          <p:spTgt spid="10"/>
                                        </p:tgtEl>
                                      </p:cBhvr>
                                    </p:animEffect>
                                    <p:anim calcmode="lin" valueType="num">
                                      <p:cBhvr>
                                        <p:cTn id="11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
                                        </p:tgtEl>
                                      </p:cBhvr>
                                      <p:to x="100000" y="60000"/>
                                    </p:animScale>
                                    <p:animScale>
                                      <p:cBhvr>
                                        <p:cTn id="117" dur="166" decel="50000">
                                          <p:stCondLst>
                                            <p:cond delay="676"/>
                                          </p:stCondLst>
                                        </p:cTn>
                                        <p:tgtEl>
                                          <p:spTgt spid="10"/>
                                        </p:tgtEl>
                                      </p:cBhvr>
                                      <p:to x="100000" y="100000"/>
                                    </p:animScale>
                                    <p:animScale>
                                      <p:cBhvr>
                                        <p:cTn id="118" dur="26">
                                          <p:stCondLst>
                                            <p:cond delay="1312"/>
                                          </p:stCondLst>
                                        </p:cTn>
                                        <p:tgtEl>
                                          <p:spTgt spid="10"/>
                                        </p:tgtEl>
                                      </p:cBhvr>
                                      <p:to x="100000" y="80000"/>
                                    </p:animScale>
                                    <p:animScale>
                                      <p:cBhvr>
                                        <p:cTn id="119" dur="166" decel="50000">
                                          <p:stCondLst>
                                            <p:cond delay="1338"/>
                                          </p:stCondLst>
                                        </p:cTn>
                                        <p:tgtEl>
                                          <p:spTgt spid="10"/>
                                        </p:tgtEl>
                                      </p:cBhvr>
                                      <p:to x="100000" y="100000"/>
                                    </p:animScale>
                                    <p:animScale>
                                      <p:cBhvr>
                                        <p:cTn id="120" dur="26">
                                          <p:stCondLst>
                                            <p:cond delay="1642"/>
                                          </p:stCondLst>
                                        </p:cTn>
                                        <p:tgtEl>
                                          <p:spTgt spid="10"/>
                                        </p:tgtEl>
                                      </p:cBhvr>
                                      <p:to x="100000" y="90000"/>
                                    </p:animScale>
                                    <p:animScale>
                                      <p:cBhvr>
                                        <p:cTn id="121" dur="166" decel="50000">
                                          <p:stCondLst>
                                            <p:cond delay="1668"/>
                                          </p:stCondLst>
                                        </p:cTn>
                                        <p:tgtEl>
                                          <p:spTgt spid="10"/>
                                        </p:tgtEl>
                                      </p:cBhvr>
                                      <p:to x="100000" y="100000"/>
                                    </p:animScale>
                                    <p:animScale>
                                      <p:cBhvr>
                                        <p:cTn id="122" dur="26">
                                          <p:stCondLst>
                                            <p:cond delay="1808"/>
                                          </p:stCondLst>
                                        </p:cTn>
                                        <p:tgtEl>
                                          <p:spTgt spid="10"/>
                                        </p:tgtEl>
                                      </p:cBhvr>
                                      <p:to x="100000" y="95000"/>
                                    </p:animScale>
                                    <p:animScale>
                                      <p:cBhvr>
                                        <p:cTn id="12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800" dirty="0" smtClean="0">
                <a:latin typeface="NikoshBAN" panose="02000000000000000000" pitchFamily="2" charset="0"/>
                <a:cs typeface="NikoshBAN" panose="02000000000000000000" pitchFamily="2" charset="0"/>
              </a:rPr>
              <a:t>বাড়ির কাজ</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777" y="872218"/>
            <a:ext cx="6627224" cy="5985782"/>
          </a:xfrm>
          <a:prstGeom prst="rect">
            <a:avLst/>
          </a:prstGeom>
        </p:spPr>
      </p:pic>
      <p:sp>
        <p:nvSpPr>
          <p:cNvPr id="6" name="Rectangle 5"/>
          <p:cNvSpPr/>
          <p:nvPr/>
        </p:nvSpPr>
        <p:spPr>
          <a:xfrm>
            <a:off x="-1" y="914400"/>
            <a:ext cx="5525590" cy="22729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১, জীবসত্তা ও মানবসত্তা বলতে লেখক যা বুঝিয়েছেন তা ব্যাখ্যা করো।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93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669" y="911406"/>
            <a:ext cx="6026331" cy="59465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3517"/>
            <a:ext cx="6178731" cy="5934483"/>
          </a:xfrm>
          <a:prstGeom prst="rect">
            <a:avLst/>
          </a:prstGeom>
        </p:spPr>
      </p:pic>
      <p:sp>
        <p:nvSpPr>
          <p:cNvPr id="6" name="Rectangle 5"/>
          <p:cNvSpPr/>
          <p:nvPr/>
        </p:nvSpPr>
        <p:spPr>
          <a:xfrm>
            <a:off x="0" y="0"/>
            <a:ext cx="121920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6000" dirty="0" smtClean="0">
                <a:latin typeface="NikoshBAN" panose="02000000000000000000" pitchFamily="2" charset="0"/>
                <a:cs typeface="NikoshBAN" panose="02000000000000000000" pitchFamily="2" charset="0"/>
              </a:rPr>
              <a:t>সবাইকে ধন্যবাদ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676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246" y="888274"/>
            <a:ext cx="7776754" cy="58390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6" y="872488"/>
            <a:ext cx="4545875" cy="5815695"/>
          </a:xfrm>
          <a:prstGeom prst="rect">
            <a:avLst/>
          </a:prstGeom>
        </p:spPr>
      </p:pic>
      <p:sp>
        <p:nvSpPr>
          <p:cNvPr id="2" name="Rectangle 1"/>
          <p:cNvSpPr/>
          <p:nvPr/>
        </p:nvSpPr>
        <p:spPr>
          <a:xfrm>
            <a:off x="0" y="0"/>
            <a:ext cx="12192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800" dirty="0" smtClean="0">
                <a:latin typeface="NikoshBAN" panose="02000000000000000000" pitchFamily="2" charset="0"/>
                <a:cs typeface="NikoshBAN" panose="02000000000000000000" pitchFamily="2" charset="0"/>
              </a:rPr>
              <a:t>কিছু ছবি দেখি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5234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71" y="509451"/>
            <a:ext cx="6836229" cy="634854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60274" cy="6858000"/>
          </a:xfrm>
          <a:prstGeom prst="rect">
            <a:avLst/>
          </a:prstGeom>
        </p:spPr>
      </p:pic>
    </p:spTree>
    <p:extLst>
      <p:ext uri="{BB962C8B-B14F-4D97-AF65-F5344CB8AC3E}">
        <p14:creationId xmlns:p14="http://schemas.microsoft.com/office/powerpoint/2010/main" val="1973954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8.jpg"/>
          <p:cNvPicPr>
            <a:picLocks noGrp="1" noChangeAspect="1"/>
          </p:cNvPicPr>
          <p:nvPr/>
        </p:nvPicPr>
        <p:blipFill>
          <a:blip r:embed="rId2"/>
          <a:stretch>
            <a:fillRect/>
          </a:stretch>
        </p:blipFill>
        <p:spPr>
          <a:xfrm>
            <a:off x="0" y="970576"/>
            <a:ext cx="12192000" cy="5567068"/>
          </a:xfrm>
          <a:prstGeom prst="rect">
            <a:avLst/>
          </a:prstGeom>
        </p:spPr>
      </p:pic>
      <p:sp>
        <p:nvSpPr>
          <p:cNvPr id="6" name="Rectangle 5"/>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উপদেশমূলক</a:t>
            </a:r>
            <a:r>
              <a:rPr lang="en-US" sz="5400" b="1" dirty="0" smtClean="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বাণী</a:t>
            </a:r>
            <a:r>
              <a:rPr lang="en-US" sz="54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98694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dirty="0" err="1" smtClean="0">
                <a:latin typeface="NikoshBAN" panose="02000000000000000000" pitchFamily="2" charset="0"/>
                <a:cs typeface="NikoshBAN" panose="02000000000000000000" pitchFamily="2" charset="0"/>
              </a:rPr>
              <a:t>আজকের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পাঠ</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8" name="Horizontal Scroll 7"/>
          <p:cNvSpPr/>
          <p:nvPr/>
        </p:nvSpPr>
        <p:spPr>
          <a:xfrm>
            <a:off x="5564779" y="1293223"/>
            <a:ext cx="6296296" cy="164722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smtClean="0">
                <a:solidFill>
                  <a:schemeClr val="tx1"/>
                </a:solidFill>
                <a:latin typeface="NikoshBAN" panose="02000000000000000000" pitchFamily="2" charset="0"/>
                <a:cs typeface="NikoshBAN" panose="02000000000000000000" pitchFamily="2" charset="0"/>
              </a:rPr>
              <a:t>‘’</a:t>
            </a:r>
            <a:r>
              <a:rPr lang="en-US" sz="4800" dirty="0" err="1" smtClean="0">
                <a:solidFill>
                  <a:schemeClr val="tx1"/>
                </a:solidFill>
                <a:latin typeface="NikoshBAN" panose="02000000000000000000" pitchFamily="2" charset="0"/>
                <a:cs typeface="NikoshBAN" panose="02000000000000000000" pitchFamily="2" charset="0"/>
              </a:rPr>
              <a:t>শিক্ষা</a:t>
            </a:r>
            <a:r>
              <a:rPr lang="en-US" sz="4800" dirty="0" smtClean="0">
                <a:solidFill>
                  <a:schemeClr val="tx1"/>
                </a:solidFill>
                <a:latin typeface="NikoshBAN" panose="02000000000000000000" pitchFamily="2" charset="0"/>
                <a:cs typeface="NikoshBAN" panose="02000000000000000000" pitchFamily="2" charset="0"/>
              </a:rPr>
              <a:t> ও </a:t>
            </a:r>
            <a:r>
              <a:rPr lang="en-US" sz="4800" dirty="0" err="1" smtClean="0">
                <a:solidFill>
                  <a:schemeClr val="tx1"/>
                </a:solidFill>
                <a:latin typeface="NikoshBAN" panose="02000000000000000000" pitchFamily="2" charset="0"/>
                <a:cs typeface="NikoshBAN" panose="02000000000000000000" pitchFamily="2" charset="0"/>
              </a:rPr>
              <a:t>মনুষ্যত্ব</a:t>
            </a:r>
            <a:r>
              <a:rPr lang="en-US" sz="4800" dirty="0" smtClean="0">
                <a:solidFill>
                  <a:schemeClr val="tx1"/>
                </a:solidFill>
                <a:latin typeface="NikoshBAN" panose="02000000000000000000" pitchFamily="2" charset="0"/>
                <a:cs typeface="NikoshBAN" panose="02000000000000000000" pitchFamily="2" charset="0"/>
              </a:rPr>
              <a:t>’’  </a:t>
            </a:r>
            <a:endParaRPr lang="en-US" sz="4800" dirty="0">
              <a:solidFill>
                <a:schemeClr val="tx1"/>
              </a:solidFill>
              <a:latin typeface="NikoshBAN" panose="02000000000000000000" pitchFamily="2" charset="0"/>
              <a:cs typeface="NikoshBAN" panose="02000000000000000000" pitchFamily="2" charset="0"/>
            </a:endParaRPr>
          </a:p>
        </p:txBody>
      </p:sp>
      <p:sp>
        <p:nvSpPr>
          <p:cNvPr id="9" name="Vertical Scroll 8"/>
          <p:cNvSpPr/>
          <p:nvPr/>
        </p:nvSpPr>
        <p:spPr>
          <a:xfrm>
            <a:off x="5569132" y="3709852"/>
            <a:ext cx="6622868" cy="11430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মোতাহের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হোসেন</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চৌধুরী</a:t>
            </a:r>
            <a:endParaRPr lang="en-US" sz="36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464"/>
            <a:ext cx="5342709" cy="4402182"/>
          </a:xfrm>
          <a:prstGeom prst="rect">
            <a:avLst/>
          </a:prstGeom>
        </p:spPr>
      </p:pic>
    </p:spTree>
    <p:extLst>
      <p:ext uri="{BB962C8B-B14F-4D97-AF65-F5344CB8AC3E}">
        <p14:creationId xmlns:p14="http://schemas.microsoft.com/office/powerpoint/2010/main" val="224560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9620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5400" dirty="0" smtClean="0">
                <a:latin typeface="NikoshBAN" panose="02000000000000000000" pitchFamily="2" charset="0"/>
                <a:cs typeface="NikoshBAN" panose="02000000000000000000" pitchFamily="2" charset="0"/>
              </a:rPr>
              <a:t>শিখনফল</a:t>
            </a:r>
            <a:r>
              <a:rPr lang="bn-IN" dirty="0" smtClean="0"/>
              <a:t>   </a:t>
            </a:r>
            <a:endParaRPr lang="en-US" dirty="0"/>
          </a:p>
        </p:txBody>
      </p:sp>
      <p:sp>
        <p:nvSpPr>
          <p:cNvPr id="5" name="Rectangle 4"/>
          <p:cNvSpPr/>
          <p:nvPr/>
        </p:nvSpPr>
        <p:spPr>
          <a:xfrm>
            <a:off x="2351313" y="936169"/>
            <a:ext cx="7811589" cy="34137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এই পাঠ শেষে শিক্ষার্থীরা--------</a:t>
            </a:r>
          </a:p>
          <a:p>
            <a:pPr algn="ctr"/>
            <a:endParaRPr lang="bn-IN"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১,লেখক পরিচিতি বলতে ও লিখতে পারবে।</a:t>
            </a:r>
          </a:p>
          <a:p>
            <a:r>
              <a:rPr lang="bn-IN" sz="2800" dirty="0" smtClean="0">
                <a:latin typeface="NikoshBAN" panose="02000000000000000000" pitchFamily="2" charset="0"/>
                <a:cs typeface="NikoshBAN" panose="02000000000000000000" pitchFamily="2" charset="0"/>
              </a:rPr>
              <a:t>২, নতুন শব্দের অর্থসহ বাক্য তৈরী করতে পারবে।</a:t>
            </a:r>
          </a:p>
          <a:p>
            <a:r>
              <a:rPr lang="bn-IN" sz="2800" dirty="0" smtClean="0">
                <a:latin typeface="NikoshBAN" panose="02000000000000000000" pitchFamily="2" charset="0"/>
                <a:cs typeface="NikoshBAN" panose="02000000000000000000" pitchFamily="2" charset="0"/>
              </a:rPr>
              <a:t>৩,শিক্ষা ও মনুষ্যত্ব বিকাশের ব্যাখ্যা করতে পারবে।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5859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1"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লেখক –পরিচিতি  </a:t>
            </a:r>
            <a:endParaRPr lang="en-US" sz="4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674"/>
            <a:ext cx="4624251" cy="4872446"/>
          </a:xfrm>
          <a:prstGeom prst="rect">
            <a:avLst/>
          </a:prstGeom>
        </p:spPr>
      </p:pic>
      <p:sp>
        <p:nvSpPr>
          <p:cNvPr id="3" name="Rectangle 2"/>
          <p:cNvSpPr/>
          <p:nvPr/>
        </p:nvSpPr>
        <p:spPr>
          <a:xfrm>
            <a:off x="4611189" y="940525"/>
            <a:ext cx="7580811" cy="10058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জন্ম : ১৯০৩সালে কুমিল্লায় জন্মগ্রহণ করেন।     </a:t>
            </a:r>
            <a:endParaRPr lang="en-US" sz="3600" dirty="0">
              <a:latin typeface="NikoshBAN" panose="02000000000000000000" pitchFamily="2" charset="0"/>
              <a:cs typeface="NikoshBAN" panose="02000000000000000000" pitchFamily="2" charset="0"/>
            </a:endParaRPr>
          </a:p>
        </p:txBody>
      </p:sp>
      <p:sp>
        <p:nvSpPr>
          <p:cNvPr id="17" name="Rectangle 16"/>
          <p:cNvSpPr/>
          <p:nvPr/>
        </p:nvSpPr>
        <p:spPr>
          <a:xfrm>
            <a:off x="4545875" y="1955073"/>
            <a:ext cx="7646126"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শিক্ষা ও পেশা : ১৯৪৩ সালে বাংলায় এমএ পাস করেন।কর্মজীবনে তিনি অধ্যাপক ছিলেন।       </a:t>
            </a:r>
            <a:endParaRPr lang="en-US" sz="3600" dirty="0">
              <a:latin typeface="NikoshBAN" panose="02000000000000000000" pitchFamily="2" charset="0"/>
              <a:cs typeface="NikoshBAN" panose="02000000000000000000" pitchFamily="2" charset="0"/>
            </a:endParaRPr>
          </a:p>
        </p:txBody>
      </p:sp>
      <p:sp>
        <p:nvSpPr>
          <p:cNvPr id="18" name="Rectangle 17"/>
          <p:cNvSpPr/>
          <p:nvPr/>
        </p:nvSpPr>
        <p:spPr>
          <a:xfrm>
            <a:off x="4611189" y="4362995"/>
            <a:ext cx="7580811" cy="11234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উল্লেখযোগ্য রচনা : প্রবন্ধগ্রন্থ : সংস্কৃতি কথা। অনুবাদগ্রন্থ :  সভ্যতা, সুখ।            </a:t>
            </a:r>
            <a:endParaRPr lang="en-US" sz="3200" dirty="0">
              <a:latin typeface="NikoshBAN" panose="02000000000000000000" pitchFamily="2" charset="0"/>
              <a:cs typeface="NikoshBAN" panose="02000000000000000000" pitchFamily="2" charset="0"/>
            </a:endParaRPr>
          </a:p>
        </p:txBody>
      </p:sp>
      <p:sp>
        <p:nvSpPr>
          <p:cNvPr id="19" name="Rectangle 18"/>
          <p:cNvSpPr/>
          <p:nvPr/>
        </p:nvSpPr>
        <p:spPr>
          <a:xfrm>
            <a:off x="4637314" y="2808515"/>
            <a:ext cx="7554685" cy="16067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সাহিত্যিক পরিচয় : ‘শিখা’ পত্রিকার সঙ্গে যুক্ত ছিলেন। তাঁর লেখায় মননশীলতা ও চিন্তার স্বচ্ছন্দ প্রকাশ ঘটেছে।          </a:t>
            </a:r>
            <a:endParaRPr lang="en-US" sz="3200" dirty="0">
              <a:latin typeface="NikoshBAN" panose="02000000000000000000" pitchFamily="2" charset="0"/>
              <a:cs typeface="NikoshBAN" panose="02000000000000000000" pitchFamily="2" charset="0"/>
            </a:endParaRPr>
          </a:p>
        </p:txBody>
      </p:sp>
      <p:sp>
        <p:nvSpPr>
          <p:cNvPr id="21" name="Rectangle 20"/>
          <p:cNvSpPr/>
          <p:nvPr/>
        </p:nvSpPr>
        <p:spPr>
          <a:xfrm>
            <a:off x="-1" y="905691"/>
            <a:ext cx="461119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মোতাহের হোসেন চৌধুরী</a:t>
            </a:r>
            <a:endParaRPr lang="en-US" sz="2800" dirty="0">
              <a:latin typeface="NikoshBAN" panose="02000000000000000000" pitchFamily="2" charset="0"/>
              <a:cs typeface="NikoshBAN" panose="02000000000000000000" pitchFamily="2" charset="0"/>
            </a:endParaRPr>
          </a:p>
        </p:txBody>
      </p:sp>
      <p:sp>
        <p:nvSpPr>
          <p:cNvPr id="22" name="Rectangle 21"/>
          <p:cNvSpPr/>
          <p:nvPr/>
        </p:nvSpPr>
        <p:spPr>
          <a:xfrm>
            <a:off x="4624250" y="5460274"/>
            <a:ext cx="7567749" cy="13977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মৃত্যু : ১৯৫৬ সালের ১৮ই সেপ্টেম্বর।</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64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7" grpId="0" animBg="1"/>
      <p:bldP spid="18" grpId="0" animBg="1"/>
      <p:bldP spid="19"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92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5400" dirty="0" smtClean="0">
                <a:latin typeface="NikoshBAN" panose="02000000000000000000" pitchFamily="2" charset="0"/>
                <a:cs typeface="NikoshBAN" panose="02000000000000000000" pitchFamily="2" charset="0"/>
              </a:rPr>
              <a:t>একক কাজ  </a:t>
            </a:r>
            <a:endParaRPr lang="en-US" sz="5400" dirty="0">
              <a:latin typeface="NikoshBAN" panose="02000000000000000000" pitchFamily="2" charset="0"/>
              <a:cs typeface="NikoshBAN" panose="02000000000000000000" pitchFamily="2" charset="0"/>
            </a:endParaRPr>
          </a:p>
        </p:txBody>
      </p:sp>
      <p:sp>
        <p:nvSpPr>
          <p:cNvPr id="5" name="Rectangle 4"/>
          <p:cNvSpPr/>
          <p:nvPr/>
        </p:nvSpPr>
        <p:spPr>
          <a:xfrm>
            <a:off x="0" y="3666308"/>
            <a:ext cx="6061166" cy="26169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১, উপরের ছবি দেখে পাঁচটি বাক্য তৈরী করো।    </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1166" y="656273"/>
            <a:ext cx="6130835" cy="62017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9270"/>
            <a:ext cx="6074229" cy="2939142"/>
          </a:xfrm>
          <a:prstGeom prst="rect">
            <a:avLst/>
          </a:prstGeom>
        </p:spPr>
      </p:pic>
    </p:spTree>
    <p:extLst>
      <p:ext uri="{BB962C8B-B14F-4D97-AF65-F5344CB8AC3E}">
        <p14:creationId xmlns:p14="http://schemas.microsoft.com/office/powerpoint/2010/main" val="19078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956</Words>
  <Application>Microsoft Office PowerPoint</Application>
  <PresentationFormat>Widescreen</PresentationFormat>
  <Paragraphs>83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Kalpurush</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141</cp:revision>
  <dcterms:created xsi:type="dcterms:W3CDTF">2020-04-02T10:21:20Z</dcterms:created>
  <dcterms:modified xsi:type="dcterms:W3CDTF">2021-07-23T07:23:57Z</dcterms:modified>
</cp:coreProperties>
</file>