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37" autoAdjust="0"/>
    <p:restoredTop sz="94660"/>
  </p:normalViewPr>
  <p:slideViewPr>
    <p:cSldViewPr>
      <p:cViewPr>
        <p:scale>
          <a:sx n="80" d="100"/>
          <a:sy n="80" d="100"/>
        </p:scale>
        <p:origin x="-6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6D9B3D-8F59-4BD6-B975-C0369B3970FC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582FA1-9600-488F-9C94-B99AF60EDBD8}">
      <dgm:prSet phldrT="[Text]" custT="1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n-US" sz="2000" b="1" dirty="0"/>
        </a:p>
      </dgm:t>
    </dgm:pt>
    <dgm:pt modelId="{03C9EB10-8F86-4572-93E8-A7D9F3527C68}" type="parTrans" cxnId="{240BBD16-D56B-4CD8-82C5-2439508267C0}">
      <dgm:prSet/>
      <dgm:spPr/>
      <dgm:t>
        <a:bodyPr/>
        <a:lstStyle/>
        <a:p>
          <a:endParaRPr lang="en-US"/>
        </a:p>
      </dgm:t>
    </dgm:pt>
    <dgm:pt modelId="{BE7AC723-8C77-4CEE-A0EE-4EEDE211F772}" type="sibTrans" cxnId="{240BBD16-D56B-4CD8-82C5-2439508267C0}">
      <dgm:prSet/>
      <dgm:spPr/>
      <dgm:t>
        <a:bodyPr/>
        <a:lstStyle/>
        <a:p>
          <a:endParaRPr lang="en-US"/>
        </a:p>
      </dgm:t>
    </dgm:pt>
    <dgm:pt modelId="{2D38D220-E989-4019-B27F-8DA156FCCB47}">
      <dgm:prSet phldrT="[Text]" phldr="1"/>
      <dgm:spPr/>
      <dgm:t>
        <a:bodyPr/>
        <a:lstStyle/>
        <a:p>
          <a:endParaRPr lang="en-US"/>
        </a:p>
      </dgm:t>
    </dgm:pt>
    <dgm:pt modelId="{553FBF7A-FFFE-4AC1-8F3B-2ECAAEDF536A}" type="parTrans" cxnId="{C2973BB1-9C97-48F7-A639-D965E216BA8B}">
      <dgm:prSet/>
      <dgm:spPr/>
      <dgm:t>
        <a:bodyPr/>
        <a:lstStyle/>
        <a:p>
          <a:endParaRPr lang="en-US"/>
        </a:p>
      </dgm:t>
    </dgm:pt>
    <dgm:pt modelId="{0E24295B-DA28-4478-94DE-882698DE0CE8}" type="sibTrans" cxnId="{C2973BB1-9C97-48F7-A639-D965E216BA8B}">
      <dgm:prSet/>
      <dgm:spPr/>
      <dgm:t>
        <a:bodyPr/>
        <a:lstStyle/>
        <a:p>
          <a:endParaRPr lang="en-US"/>
        </a:p>
      </dgm:t>
    </dgm:pt>
    <dgm:pt modelId="{5A4670F0-12A7-4B82-9D65-818FAD45EE4A}">
      <dgm:prSet phldrT="[Text]" phldr="1"/>
      <dgm:spPr/>
      <dgm:t>
        <a:bodyPr/>
        <a:lstStyle/>
        <a:p>
          <a:endParaRPr lang="en-US"/>
        </a:p>
      </dgm:t>
    </dgm:pt>
    <dgm:pt modelId="{F48ADC4C-70FD-4EDE-80F0-B8424BE4C3BE}" type="parTrans" cxnId="{03365D5C-9E56-4F55-A1E4-DE720F4AF31B}">
      <dgm:prSet/>
      <dgm:spPr/>
      <dgm:t>
        <a:bodyPr/>
        <a:lstStyle/>
        <a:p>
          <a:endParaRPr lang="en-US"/>
        </a:p>
      </dgm:t>
    </dgm:pt>
    <dgm:pt modelId="{3973C7D4-1319-4315-97A2-539246184F2B}" type="sibTrans" cxnId="{03365D5C-9E56-4F55-A1E4-DE720F4AF31B}">
      <dgm:prSet/>
      <dgm:spPr/>
      <dgm:t>
        <a:bodyPr/>
        <a:lstStyle/>
        <a:p>
          <a:endParaRPr lang="en-US"/>
        </a:p>
      </dgm:t>
    </dgm:pt>
    <dgm:pt modelId="{7E2A7BCB-C1B6-488D-BCF0-1153ADCC8F46}">
      <dgm:prSet phldrT="[Text]" phldr="1"/>
      <dgm:spPr/>
      <dgm:t>
        <a:bodyPr/>
        <a:lstStyle/>
        <a:p>
          <a:endParaRPr lang="en-US"/>
        </a:p>
      </dgm:t>
    </dgm:pt>
    <dgm:pt modelId="{4E89ADD3-747F-4DAA-B49D-646BBB9575C2}" type="parTrans" cxnId="{43369F18-C12A-4720-A2C1-CC89B6BC176A}">
      <dgm:prSet/>
      <dgm:spPr/>
      <dgm:t>
        <a:bodyPr/>
        <a:lstStyle/>
        <a:p>
          <a:endParaRPr lang="en-US"/>
        </a:p>
      </dgm:t>
    </dgm:pt>
    <dgm:pt modelId="{697FD822-D6D9-42CD-A96F-CA025A13D1EF}" type="sibTrans" cxnId="{43369F18-C12A-4720-A2C1-CC89B6BC176A}">
      <dgm:prSet/>
      <dgm:spPr/>
      <dgm:t>
        <a:bodyPr/>
        <a:lstStyle/>
        <a:p>
          <a:endParaRPr lang="en-US"/>
        </a:p>
      </dgm:t>
    </dgm:pt>
    <dgm:pt modelId="{B2E9E7EC-FFE7-4F4B-AFB3-BFA444890AE6}">
      <dgm:prSet phldrT="[Text]" phldr="1"/>
      <dgm:spPr/>
      <dgm:t>
        <a:bodyPr/>
        <a:lstStyle/>
        <a:p>
          <a:endParaRPr lang="en-US"/>
        </a:p>
      </dgm:t>
    </dgm:pt>
    <dgm:pt modelId="{C5582D01-8730-4E19-B49C-C01472CE78A7}" type="parTrans" cxnId="{6F0B194A-7F35-48A1-95AA-358101862BC3}">
      <dgm:prSet/>
      <dgm:spPr/>
      <dgm:t>
        <a:bodyPr/>
        <a:lstStyle/>
        <a:p>
          <a:endParaRPr lang="en-US"/>
        </a:p>
      </dgm:t>
    </dgm:pt>
    <dgm:pt modelId="{658E0293-624F-47A1-B496-483C174DF5CA}" type="sibTrans" cxnId="{6F0B194A-7F35-48A1-95AA-358101862BC3}">
      <dgm:prSet/>
      <dgm:spPr/>
      <dgm:t>
        <a:bodyPr/>
        <a:lstStyle/>
        <a:p>
          <a:endParaRPr lang="en-US"/>
        </a:p>
      </dgm:t>
    </dgm:pt>
    <dgm:pt modelId="{165A0A4C-8064-4C0C-9A41-AB3DCCBC8F31}" type="pres">
      <dgm:prSet presAssocID="{5B6D9B3D-8F59-4BD6-B975-C0369B3970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582363-C848-4E81-B9B2-0707CC15617E}" type="pres">
      <dgm:prSet presAssocID="{5B6D9B3D-8F59-4BD6-B975-C0369B3970FC}" presName="cycle" presStyleCnt="0"/>
      <dgm:spPr/>
    </dgm:pt>
    <dgm:pt modelId="{0398F94D-5C0D-4911-AF44-05390B469661}" type="pres">
      <dgm:prSet presAssocID="{46582FA1-9600-488F-9C94-B99AF60EDBD8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C95D38-C044-4B6B-8390-A220A47323A8}" type="pres">
      <dgm:prSet presAssocID="{BE7AC723-8C77-4CEE-A0EE-4EEDE211F772}" presName="sibTransFirstNode" presStyleLbl="bgShp" presStyleIdx="0" presStyleCnt="1" custLinFactNeighborX="3016" custLinFactNeighborY="13074"/>
      <dgm:spPr/>
      <dgm:t>
        <a:bodyPr/>
        <a:lstStyle/>
        <a:p>
          <a:endParaRPr lang="en-US"/>
        </a:p>
      </dgm:t>
    </dgm:pt>
    <dgm:pt modelId="{EB31CF63-340F-44B3-A119-A5EDF80622C3}" type="pres">
      <dgm:prSet presAssocID="{2D38D220-E989-4019-B27F-8DA156FCCB47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786C4F-7557-410D-969B-4591C74EE805}" type="pres">
      <dgm:prSet presAssocID="{5A4670F0-12A7-4B82-9D65-818FAD45EE4A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68479A-E200-4673-BEE6-0D747194C5FF}" type="pres">
      <dgm:prSet presAssocID="{7E2A7BCB-C1B6-488D-BCF0-1153ADCC8F46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9F67F8-A1A3-4DA2-840E-DEEE3F9B8018}" type="pres">
      <dgm:prSet presAssocID="{B2E9E7EC-FFE7-4F4B-AFB3-BFA444890AE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0B194A-7F35-48A1-95AA-358101862BC3}" srcId="{5B6D9B3D-8F59-4BD6-B975-C0369B3970FC}" destId="{B2E9E7EC-FFE7-4F4B-AFB3-BFA444890AE6}" srcOrd="4" destOrd="0" parTransId="{C5582D01-8730-4E19-B49C-C01472CE78A7}" sibTransId="{658E0293-624F-47A1-B496-483C174DF5CA}"/>
    <dgm:cxn modelId="{C7EDE868-A14E-4956-A538-A808F795A6F8}" type="presOf" srcId="{2D38D220-E989-4019-B27F-8DA156FCCB47}" destId="{EB31CF63-340F-44B3-A119-A5EDF80622C3}" srcOrd="0" destOrd="0" presId="urn:microsoft.com/office/officeart/2005/8/layout/cycle3"/>
    <dgm:cxn modelId="{240BBD16-D56B-4CD8-82C5-2439508267C0}" srcId="{5B6D9B3D-8F59-4BD6-B975-C0369B3970FC}" destId="{46582FA1-9600-488F-9C94-B99AF60EDBD8}" srcOrd="0" destOrd="0" parTransId="{03C9EB10-8F86-4572-93E8-A7D9F3527C68}" sibTransId="{BE7AC723-8C77-4CEE-A0EE-4EEDE211F772}"/>
    <dgm:cxn modelId="{C2973BB1-9C97-48F7-A639-D965E216BA8B}" srcId="{5B6D9B3D-8F59-4BD6-B975-C0369B3970FC}" destId="{2D38D220-E989-4019-B27F-8DA156FCCB47}" srcOrd="1" destOrd="0" parTransId="{553FBF7A-FFFE-4AC1-8F3B-2ECAAEDF536A}" sibTransId="{0E24295B-DA28-4478-94DE-882698DE0CE8}"/>
    <dgm:cxn modelId="{97ACEAA8-3786-439A-88E6-5FA019D2D05C}" type="presOf" srcId="{BE7AC723-8C77-4CEE-A0EE-4EEDE211F772}" destId="{21C95D38-C044-4B6B-8390-A220A47323A8}" srcOrd="0" destOrd="0" presId="urn:microsoft.com/office/officeart/2005/8/layout/cycle3"/>
    <dgm:cxn modelId="{822F6E8C-161C-491E-B474-2CF3E7D779AB}" type="presOf" srcId="{46582FA1-9600-488F-9C94-B99AF60EDBD8}" destId="{0398F94D-5C0D-4911-AF44-05390B469661}" srcOrd="0" destOrd="0" presId="urn:microsoft.com/office/officeart/2005/8/layout/cycle3"/>
    <dgm:cxn modelId="{29ACA1D1-58F7-4F17-BED0-48D0566EF417}" type="presOf" srcId="{B2E9E7EC-FFE7-4F4B-AFB3-BFA444890AE6}" destId="{219F67F8-A1A3-4DA2-840E-DEEE3F9B8018}" srcOrd="0" destOrd="0" presId="urn:microsoft.com/office/officeart/2005/8/layout/cycle3"/>
    <dgm:cxn modelId="{43369F18-C12A-4720-A2C1-CC89B6BC176A}" srcId="{5B6D9B3D-8F59-4BD6-B975-C0369B3970FC}" destId="{7E2A7BCB-C1B6-488D-BCF0-1153ADCC8F46}" srcOrd="3" destOrd="0" parTransId="{4E89ADD3-747F-4DAA-B49D-646BBB9575C2}" sibTransId="{697FD822-D6D9-42CD-A96F-CA025A13D1EF}"/>
    <dgm:cxn modelId="{6D9FCA47-57B0-4762-B3FB-B5D5DF0D0223}" type="presOf" srcId="{5A4670F0-12A7-4B82-9D65-818FAD45EE4A}" destId="{AF786C4F-7557-410D-969B-4591C74EE805}" srcOrd="0" destOrd="0" presId="urn:microsoft.com/office/officeart/2005/8/layout/cycle3"/>
    <dgm:cxn modelId="{03365D5C-9E56-4F55-A1E4-DE720F4AF31B}" srcId="{5B6D9B3D-8F59-4BD6-B975-C0369B3970FC}" destId="{5A4670F0-12A7-4B82-9D65-818FAD45EE4A}" srcOrd="2" destOrd="0" parTransId="{F48ADC4C-70FD-4EDE-80F0-B8424BE4C3BE}" sibTransId="{3973C7D4-1319-4315-97A2-539246184F2B}"/>
    <dgm:cxn modelId="{D19E21D7-C6C7-4E44-BE0E-10A3153C0DE8}" type="presOf" srcId="{7E2A7BCB-C1B6-488D-BCF0-1153ADCC8F46}" destId="{FE68479A-E200-4673-BEE6-0D747194C5FF}" srcOrd="0" destOrd="0" presId="urn:microsoft.com/office/officeart/2005/8/layout/cycle3"/>
    <dgm:cxn modelId="{1A790FE6-ECC9-4385-89DE-401F1B498652}" type="presOf" srcId="{5B6D9B3D-8F59-4BD6-B975-C0369B3970FC}" destId="{165A0A4C-8064-4C0C-9A41-AB3DCCBC8F31}" srcOrd="0" destOrd="0" presId="urn:microsoft.com/office/officeart/2005/8/layout/cycle3"/>
    <dgm:cxn modelId="{15B50BB1-005E-4F97-A7AF-E38E4B60ED30}" type="presParOf" srcId="{165A0A4C-8064-4C0C-9A41-AB3DCCBC8F31}" destId="{33582363-C848-4E81-B9B2-0707CC15617E}" srcOrd="0" destOrd="0" presId="urn:microsoft.com/office/officeart/2005/8/layout/cycle3"/>
    <dgm:cxn modelId="{6B335093-2954-4098-B983-524D1BF2F2E4}" type="presParOf" srcId="{33582363-C848-4E81-B9B2-0707CC15617E}" destId="{0398F94D-5C0D-4911-AF44-05390B469661}" srcOrd="0" destOrd="0" presId="urn:microsoft.com/office/officeart/2005/8/layout/cycle3"/>
    <dgm:cxn modelId="{3EBC2D9E-6FEF-4D2A-A073-8D5D68BECDC1}" type="presParOf" srcId="{33582363-C848-4E81-B9B2-0707CC15617E}" destId="{21C95D38-C044-4B6B-8390-A220A47323A8}" srcOrd="1" destOrd="0" presId="urn:microsoft.com/office/officeart/2005/8/layout/cycle3"/>
    <dgm:cxn modelId="{1EE6EFEF-F86F-4D5F-A3E5-67456F14E33D}" type="presParOf" srcId="{33582363-C848-4E81-B9B2-0707CC15617E}" destId="{EB31CF63-340F-44B3-A119-A5EDF80622C3}" srcOrd="2" destOrd="0" presId="urn:microsoft.com/office/officeart/2005/8/layout/cycle3"/>
    <dgm:cxn modelId="{36AFF250-9409-430F-8CB5-4E35A95D2610}" type="presParOf" srcId="{33582363-C848-4E81-B9B2-0707CC15617E}" destId="{AF786C4F-7557-410D-969B-4591C74EE805}" srcOrd="3" destOrd="0" presId="urn:microsoft.com/office/officeart/2005/8/layout/cycle3"/>
    <dgm:cxn modelId="{D107E2D6-DD05-4ACE-B096-B9E5C23C8C58}" type="presParOf" srcId="{33582363-C848-4E81-B9B2-0707CC15617E}" destId="{FE68479A-E200-4673-BEE6-0D747194C5FF}" srcOrd="4" destOrd="0" presId="urn:microsoft.com/office/officeart/2005/8/layout/cycle3"/>
    <dgm:cxn modelId="{9DD989B8-ADFF-4871-B3AA-6AD5D7EE0E69}" type="presParOf" srcId="{33582363-C848-4E81-B9B2-0707CC15617E}" destId="{219F67F8-A1A3-4DA2-840E-DEEE3F9B8018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2CBFB-5283-4430-BE2F-3F22A4E1E114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948C3-5AC0-4950-A15F-90DE0BF28E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948C3-5AC0-4950-A15F-90DE0BF28E8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799" y="1905000"/>
            <a:ext cx="5867793" cy="43951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Flowchart: Punched Tape 5"/>
          <p:cNvSpPr/>
          <p:nvPr/>
        </p:nvSpPr>
        <p:spPr>
          <a:xfrm>
            <a:off x="1524000" y="533400"/>
            <a:ext cx="6400800" cy="1371600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C00000"/>
                </a:solidFill>
              </a:rPr>
              <a:t>সবাইকে শুভেচ্ছা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981200" y="762000"/>
            <a:ext cx="4800600" cy="1600200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যুক্ত</a:t>
            </a:r>
            <a:r>
              <a:rPr lang="bn-BD" sz="2800" b="1" dirty="0" smtClean="0">
                <a:solidFill>
                  <a:srgbClr val="C00000"/>
                </a:solidFill>
              </a:rPr>
              <a:t> বর্ণ ভেঙে শব্দ গঠন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3733800"/>
            <a:ext cx="388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সম্ভার</a:t>
            </a:r>
          </a:p>
          <a:p>
            <a:endParaRPr lang="bn-BD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দক্ষিণ</a:t>
            </a:r>
          </a:p>
          <a:p>
            <a:endParaRPr lang="bn-BD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ক্যাঙ্গারু     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2743200" y="3810000"/>
            <a:ext cx="914400" cy="4572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rgbClr val="C00000"/>
                </a:solidFill>
              </a:rPr>
              <a:t>ম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4267200" y="3810000"/>
            <a:ext cx="914400" cy="4572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rgbClr val="C00000"/>
                </a:solidFill>
              </a:rPr>
              <a:t>ভ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4343400" y="5486400"/>
            <a:ext cx="914400" cy="4572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rgbClr val="C00000"/>
                </a:solidFill>
              </a:rPr>
              <a:t>গ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4267200" y="4572000"/>
            <a:ext cx="914400" cy="4572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rgbClr val="C00000"/>
                </a:solidFill>
              </a:rPr>
              <a:t>ষ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2895600" y="5562600"/>
            <a:ext cx="914400" cy="4572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rgbClr val="C00000"/>
                </a:solidFill>
              </a:rPr>
              <a:t>ঙ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2819400" y="4648200"/>
            <a:ext cx="914400" cy="4572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rgbClr val="C00000"/>
                </a:solidFill>
              </a:rPr>
              <a:t>ক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3600" y="3886200"/>
            <a:ext cx="2133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00B050"/>
                </a:solidFill>
              </a:rPr>
              <a:t>সম্ভব,অসম্ভব</a:t>
            </a:r>
          </a:p>
          <a:p>
            <a:endParaRPr lang="bn-BD" dirty="0" smtClean="0"/>
          </a:p>
          <a:p>
            <a:r>
              <a:rPr lang="bn-BD" sz="2400" b="1" dirty="0" smtClean="0">
                <a:solidFill>
                  <a:srgbClr val="00B050"/>
                </a:solidFill>
              </a:rPr>
              <a:t>শিক্ষক, ক্ষমা</a:t>
            </a:r>
          </a:p>
          <a:p>
            <a:endParaRPr lang="bn-BD" dirty="0" smtClean="0"/>
          </a:p>
          <a:p>
            <a:endParaRPr lang="bn-BD" dirty="0" smtClean="0"/>
          </a:p>
          <a:p>
            <a:r>
              <a:rPr lang="bn-BD" sz="2400" b="1" dirty="0" smtClean="0">
                <a:solidFill>
                  <a:srgbClr val="00B050"/>
                </a:solidFill>
              </a:rPr>
              <a:t>ভঙ্গ,অঙ্গ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057400" y="762000"/>
            <a:ext cx="4953000" cy="121920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C00000"/>
                </a:solidFill>
              </a:rPr>
              <a:t>দলীয় কাজ</a:t>
            </a:r>
            <a:endParaRPr lang="en-US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Diagram 2"/>
          <p:cNvGraphicFramePr/>
          <p:nvPr/>
        </p:nvGraphicFramePr>
        <p:xfrm flipH="1">
          <a:off x="1447800" y="4191000"/>
          <a:ext cx="76200" cy="22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3000" y="2895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/>
              <a:t>সুন্দরবনে পাওয়া যায় এরকম চারটি প্রাণীর নাম লেখো</a:t>
            </a:r>
            <a:r>
              <a:rPr lang="bn-BD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4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1828800" y="609600"/>
            <a:ext cx="5410200" cy="990600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C00000"/>
                </a:solidFill>
              </a:rPr>
              <a:t>মূল্যায়ন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657600"/>
            <a:ext cx="7848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/>
              <a:t>বাংলাদেশ --------</a:t>
            </a:r>
            <a:r>
              <a:rPr lang="en-US" sz="2400" b="1" dirty="0" smtClean="0"/>
              <a:t>সৌন্দর্যে </a:t>
            </a:r>
            <a:r>
              <a:rPr lang="bn-BD" sz="2400" b="1" dirty="0" smtClean="0"/>
              <a:t> </a:t>
            </a:r>
            <a:r>
              <a:rPr lang="en-US" sz="2400" b="1" dirty="0" smtClean="0"/>
              <a:t>ভরপুর।</a:t>
            </a:r>
          </a:p>
          <a:p>
            <a:endParaRPr lang="en-US" dirty="0" smtClean="0"/>
          </a:p>
          <a:p>
            <a:r>
              <a:rPr lang="en-US" sz="2400" b="1" dirty="0" smtClean="0"/>
              <a:t>প্রকৃতির অপার---------সমুদ্রের নিচে রয়েছে।</a:t>
            </a:r>
          </a:p>
          <a:p>
            <a:endParaRPr lang="en-US" dirty="0" smtClean="0"/>
          </a:p>
          <a:p>
            <a:r>
              <a:rPr lang="en-US" sz="2400" b="1" dirty="0" smtClean="0"/>
              <a:t>বাংলাদেশের নামের সাথে জড়িয়ে আছে---------বেঙ্গল টাইগার।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23622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C00000"/>
                </a:solidFill>
              </a:rPr>
              <a:t>অপার   সম্ভার   রয়েল অমূল্য 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2362200"/>
            <a:ext cx="1156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b="1" dirty="0" smtClean="0">
                <a:solidFill>
                  <a:srgbClr val="C00000"/>
                </a:solidFill>
              </a:rPr>
              <a:t>অপার</a:t>
            </a:r>
            <a:r>
              <a:rPr lang="bn-BD" b="1" dirty="0" smtClean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95600" y="2362200"/>
            <a:ext cx="1002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b="1" dirty="0" smtClean="0">
                <a:solidFill>
                  <a:srgbClr val="C00000"/>
                </a:solidFill>
              </a:rPr>
              <a:t>সম্ভার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962400" y="2362200"/>
            <a:ext cx="10166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b="1" dirty="0" smtClean="0">
                <a:solidFill>
                  <a:srgbClr val="C00000"/>
                </a:solidFill>
              </a:rPr>
              <a:t>রয়েল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1 -0.15564 L 0.01181 0.177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5 -0.06684 L -0.01302 0.2550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057400" y="914400"/>
            <a:ext cx="4419600" cy="2514600"/>
            <a:chOff x="2057400" y="914400"/>
            <a:chExt cx="4419600" cy="2514600"/>
          </a:xfrm>
        </p:grpSpPr>
        <p:sp>
          <p:nvSpPr>
            <p:cNvPr id="2" name="Flowchart: Process 1"/>
            <p:cNvSpPr/>
            <p:nvPr/>
          </p:nvSpPr>
          <p:spPr>
            <a:xfrm>
              <a:off x="2667000" y="2133600"/>
              <a:ext cx="3200400" cy="1295400"/>
            </a:xfrm>
            <a:prstGeom prst="flowChartProcess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b="1" dirty="0" smtClean="0">
                  <a:solidFill>
                    <a:srgbClr val="C00000"/>
                  </a:solidFill>
                </a:rPr>
                <a:t>বাড়ির কাজ</a:t>
              </a:r>
              <a:endParaRPr lang="en-US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3" name="Flowchart: Extract 2"/>
            <p:cNvSpPr/>
            <p:nvPr/>
          </p:nvSpPr>
          <p:spPr>
            <a:xfrm>
              <a:off x="2514600" y="914400"/>
              <a:ext cx="3505200" cy="1143000"/>
            </a:xfrm>
            <a:prstGeom prst="flowChartExtra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Minus 3"/>
            <p:cNvSpPr/>
            <p:nvPr/>
          </p:nvSpPr>
          <p:spPr>
            <a:xfrm>
              <a:off x="2057400" y="1905000"/>
              <a:ext cx="4419600" cy="381000"/>
            </a:xfrm>
            <a:prstGeom prst="mathMinus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524000" y="4343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/>
              <a:t>সুন্দরবন সম্পর্কে পাচটি বাক্যে লেখো।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4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362200"/>
            <a:ext cx="4876800" cy="38634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62200" y="1524000"/>
            <a:ext cx="4419600" cy="584775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bn-BD" sz="3200" b="1" dirty="0" smtClean="0">
                <a:solidFill>
                  <a:srgbClr val="C00000"/>
                </a:solidFill>
              </a:rPr>
              <a:t>ধন্যবাদ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6858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/>
              <a:t>শিক্ষক পরিচিতি</a:t>
            </a:r>
            <a:endParaRPr lang="en-US" sz="3600" b="1" dirty="0"/>
          </a:p>
        </p:txBody>
      </p:sp>
      <p:sp>
        <p:nvSpPr>
          <p:cNvPr id="4" name="Minus 3"/>
          <p:cNvSpPr/>
          <p:nvPr/>
        </p:nvSpPr>
        <p:spPr>
          <a:xfrm>
            <a:off x="2133600" y="1219200"/>
            <a:ext cx="5105400" cy="457200"/>
          </a:xfrm>
          <a:prstGeom prst="mathMinus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2438400"/>
            <a:ext cx="6096000" cy="2438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/>
              <a:t>সেলিনা আখতার </a:t>
            </a:r>
          </a:p>
          <a:p>
            <a:r>
              <a:rPr lang="bn-BD" sz="2800" b="1" dirty="0" smtClean="0"/>
              <a:t>সহকারী শিক্ষক</a:t>
            </a:r>
          </a:p>
          <a:p>
            <a:r>
              <a:rPr lang="bn-BD" sz="2800" b="1" dirty="0" smtClean="0"/>
              <a:t>বেড়বাড়ী সরকারি</a:t>
            </a:r>
          </a:p>
          <a:p>
            <a:r>
              <a:rPr lang="bn-BD" sz="2800" b="1" dirty="0" smtClean="0"/>
              <a:t> প্রাথমিক বিদ্যালয়</a:t>
            </a:r>
          </a:p>
          <a:p>
            <a:r>
              <a:rPr lang="bn-BD" sz="2800" b="1" dirty="0" smtClean="0"/>
              <a:t>সদর, ঝিনাইদহ।</a:t>
            </a:r>
            <a:endParaRPr lang="en-US" sz="2800" b="1" dirty="0"/>
          </a:p>
        </p:txBody>
      </p:sp>
      <p:pic>
        <p:nvPicPr>
          <p:cNvPr id="7" name="Picture 6" descr="IMG_20210127_0138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2514600"/>
            <a:ext cx="1447800" cy="21727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inus 1"/>
          <p:cNvSpPr/>
          <p:nvPr/>
        </p:nvSpPr>
        <p:spPr>
          <a:xfrm>
            <a:off x="2667000" y="990600"/>
            <a:ext cx="4114800" cy="533400"/>
          </a:xfrm>
          <a:prstGeom prst="mathMinus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24200" y="5334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chemeClr val="tx2">
                    <a:lumMod val="75000"/>
                  </a:schemeClr>
                </a:solidFill>
              </a:rPr>
              <a:t>পাঠ পরচিতি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514600"/>
            <a:ext cx="4191000" cy="233910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b="1" dirty="0" smtClean="0"/>
              <a:t>শ্রেণী   ৫ম</a:t>
            </a:r>
          </a:p>
          <a:p>
            <a:r>
              <a:rPr lang="bn-BD" sz="3200" b="1" dirty="0" smtClean="0"/>
              <a:t>বিষয়  বাংলা</a:t>
            </a:r>
            <a:r>
              <a:rPr lang="bn-BD" sz="3200" dirty="0" smtClean="0"/>
              <a:t> </a:t>
            </a:r>
          </a:p>
          <a:p>
            <a:r>
              <a:rPr lang="bn-BD" sz="3200" b="1" dirty="0" smtClean="0"/>
              <a:t>পৃষ্ঠা</a:t>
            </a:r>
            <a:r>
              <a:rPr lang="bn-BD" sz="3200" dirty="0" smtClean="0"/>
              <a:t>   </a:t>
            </a:r>
            <a:r>
              <a:rPr lang="en-US" sz="3200" b="1" dirty="0" smtClean="0"/>
              <a:t>১০</a:t>
            </a:r>
            <a:endParaRPr lang="bn-BD" sz="3200" b="1" dirty="0" smtClean="0"/>
          </a:p>
          <a:p>
            <a:r>
              <a:rPr lang="bn-BD" sz="3200" b="1" dirty="0" smtClean="0"/>
              <a:t>অধ্যায়  ৩</a:t>
            </a:r>
          </a:p>
          <a:p>
            <a:endParaRPr lang="en-US" dirty="0"/>
          </a:p>
        </p:txBody>
      </p:sp>
      <p:pic>
        <p:nvPicPr>
          <p:cNvPr id="5" name="Picture 4" descr="5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828800"/>
            <a:ext cx="2819400" cy="36554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00" y="7620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/>
              <a:t>শিখন ফল</a:t>
            </a:r>
            <a:endParaRPr lang="en-US" sz="4000" b="1" dirty="0"/>
          </a:p>
        </p:txBody>
      </p:sp>
      <p:sp>
        <p:nvSpPr>
          <p:cNvPr id="4" name="Minus 3"/>
          <p:cNvSpPr/>
          <p:nvPr/>
        </p:nvSpPr>
        <p:spPr>
          <a:xfrm>
            <a:off x="2743200" y="1066800"/>
            <a:ext cx="3505200" cy="685800"/>
          </a:xfrm>
          <a:prstGeom prst="mathMinus">
            <a:avLst>
              <a:gd name="adj1" fmla="val 23520"/>
            </a:avLst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9718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/>
              <a:t>১.২.১উচ্চারিত পঠিত বাক্য ,কথা মনোযোগ সহকারে শুনবে।</a:t>
            </a:r>
          </a:p>
          <a:p>
            <a:endParaRPr lang="bn-BD" sz="2000" b="1" dirty="0" smtClean="0"/>
          </a:p>
          <a:p>
            <a:r>
              <a:rPr lang="bn-BD" sz="2000" b="1" dirty="0" smtClean="0"/>
              <a:t>১.১.১ যুক্তবর্ণ সহযোগে তৈরি শব্দ স্পষ্ট ও শুদ্ধভাবে বলতে পারবে।</a:t>
            </a:r>
          </a:p>
          <a:p>
            <a:endParaRPr lang="bn-BD" sz="2000" b="1" dirty="0" smtClean="0"/>
          </a:p>
          <a:p>
            <a:r>
              <a:rPr lang="en-US" sz="2000" b="1" dirty="0" smtClean="0"/>
              <a:t>১৩১ পাঠে  ব্যবহ্রত যুক্তব্যঞ্জন  সম্বলিত শব্দ শুদ্ধ উচ্চারনে পড়তে পারবে।</a:t>
            </a:r>
            <a:endParaRPr lang="bn-BD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১৪১ যুক্তবর্ন ভেঙ্গে লিখতে পারবে।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5334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/>
              <a:t>এসো একটি ছবি দেখি </a:t>
            </a:r>
            <a:endParaRPr lang="en-US" sz="4000" b="1" dirty="0"/>
          </a:p>
        </p:txBody>
      </p:sp>
      <p:pic>
        <p:nvPicPr>
          <p:cNvPr id="3" name="Picture 2" descr="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905000"/>
            <a:ext cx="6618401" cy="37653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6858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/>
              <a:t>পাঠ শিরোনাম </a:t>
            </a:r>
            <a:endParaRPr lang="en-US" sz="3600" b="1" dirty="0"/>
          </a:p>
        </p:txBody>
      </p:sp>
      <p:sp>
        <p:nvSpPr>
          <p:cNvPr id="3" name="Minus 2"/>
          <p:cNvSpPr/>
          <p:nvPr/>
        </p:nvSpPr>
        <p:spPr>
          <a:xfrm>
            <a:off x="1905000" y="1066800"/>
            <a:ext cx="4724400" cy="685800"/>
          </a:xfrm>
          <a:prstGeom prst="mathMinus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590800"/>
            <a:ext cx="3920859" cy="3398547"/>
          </a:xfrm>
          <a:prstGeom prst="rect">
            <a:avLst/>
          </a:prstGeom>
        </p:spPr>
      </p:pic>
      <p:pic>
        <p:nvPicPr>
          <p:cNvPr id="8" name="Picture 7" descr="7u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667000"/>
            <a:ext cx="4561891" cy="39623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71600" y="4267200"/>
            <a:ext cx="2133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পৃষ্ঠা  ১০</a:t>
            </a:r>
          </a:p>
          <a:p>
            <a:r>
              <a:rPr lang="bn-BD" sz="2800" b="1" dirty="0" smtClean="0"/>
              <a:t>সুন্দরবনের প্রানী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9144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/>
              <a:t>	পাঠের অংশ </a:t>
            </a:r>
            <a:endParaRPr lang="en-US" sz="3600" b="1" dirty="0"/>
          </a:p>
        </p:txBody>
      </p:sp>
      <p:sp>
        <p:nvSpPr>
          <p:cNvPr id="3" name="Minus 2"/>
          <p:cNvSpPr/>
          <p:nvPr/>
        </p:nvSpPr>
        <p:spPr>
          <a:xfrm>
            <a:off x="2743200" y="1295400"/>
            <a:ext cx="4038600" cy="685800"/>
          </a:xfrm>
          <a:prstGeom prst="mathMinus">
            <a:avLst>
              <a:gd name="adj1" fmla="val 18462"/>
            </a:avLst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746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বাংলাদেশের দক্ষিনে রয়েছে প্রকৃতির অপার .......................................................................</a:t>
            </a:r>
          </a:p>
          <a:p>
            <a:r>
              <a:rPr lang="en-US" sz="2800" b="1" dirty="0" smtClean="0"/>
              <a:t>হাতি দেখতে পাওয়া যায়।</a:t>
            </a:r>
            <a:endParaRPr lang="en-US" sz="28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1066800" y="4267200"/>
            <a:ext cx="7620000" cy="2286000"/>
            <a:chOff x="1066800" y="4267200"/>
            <a:chExt cx="7620000" cy="2286000"/>
          </a:xfrm>
        </p:grpSpPr>
        <p:pic>
          <p:nvPicPr>
            <p:cNvPr id="5" name="Picture 4" descr="untitled-21_6960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6800" y="4267200"/>
              <a:ext cx="3657600" cy="2286000"/>
            </a:xfrm>
            <a:prstGeom prst="rect">
              <a:avLst/>
            </a:prstGeom>
          </p:spPr>
        </p:pic>
        <p:pic>
          <p:nvPicPr>
            <p:cNvPr id="6" name="Picture 5" descr="hqdefault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00600" y="4267200"/>
              <a:ext cx="3886200" cy="2286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914400" y="838200"/>
            <a:ext cx="7772400" cy="1752600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rgbClr val="FF0000"/>
                </a:solidFill>
              </a:rPr>
              <a:t>শিক্ষক</a:t>
            </a:r>
            <a:r>
              <a:rPr lang="bn-BD" dirty="0" smtClean="0"/>
              <a:t>        </a:t>
            </a:r>
            <a:r>
              <a:rPr lang="bn-BD" sz="2400" b="1" dirty="0" smtClean="0">
                <a:solidFill>
                  <a:srgbClr val="00B050"/>
                </a:solidFill>
              </a:rPr>
              <a:t>শিক্ষার্থীর শুদ্ধ উচ্চারণে </a:t>
            </a:r>
          </a:p>
          <a:p>
            <a:pPr algn="ctr"/>
            <a:r>
              <a:rPr lang="bn-BD" sz="2400" b="1" dirty="0" smtClean="0">
                <a:solidFill>
                  <a:srgbClr val="00B050"/>
                </a:solidFill>
              </a:rPr>
              <a:t>পাঠ্যাংশটুকু পড়া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505200" y="1371600"/>
            <a:ext cx="381000" cy="2286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971800"/>
            <a:ext cx="5715000" cy="33745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1219200" y="457200"/>
            <a:ext cx="6781800" cy="1524000"/>
          </a:xfrm>
          <a:prstGeom prst="round1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FF0000"/>
                </a:solidFill>
              </a:rPr>
              <a:t>শব্দের অর্থ জেনে নিই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895600"/>
            <a:ext cx="64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002060"/>
                </a:solidFill>
              </a:rPr>
              <a:t>অপার  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bn-BD" sz="2800" b="1" dirty="0" smtClean="0">
                <a:solidFill>
                  <a:srgbClr val="002060"/>
                </a:solidFill>
              </a:rPr>
              <a:t>   </a:t>
            </a:r>
          </a:p>
          <a:p>
            <a:endParaRPr lang="bn-BD" sz="2800" b="1" dirty="0" smtClean="0">
              <a:solidFill>
                <a:srgbClr val="002060"/>
              </a:solidFill>
            </a:endParaRPr>
          </a:p>
          <a:p>
            <a:r>
              <a:rPr lang="bn-BD" sz="2800" b="1" dirty="0" smtClean="0">
                <a:solidFill>
                  <a:srgbClr val="002060"/>
                </a:solidFill>
              </a:rPr>
              <a:t>সম্ভার</a:t>
            </a:r>
          </a:p>
          <a:p>
            <a:endParaRPr lang="bn-BD" sz="2800" b="1" dirty="0" smtClean="0">
              <a:solidFill>
                <a:srgbClr val="002060"/>
              </a:solidFill>
            </a:endParaRPr>
          </a:p>
          <a:p>
            <a:r>
              <a:rPr lang="bn-BD" sz="2800" b="1" dirty="0" smtClean="0">
                <a:solidFill>
                  <a:srgbClr val="002060"/>
                </a:solidFill>
              </a:rPr>
              <a:t>রয়েল</a:t>
            </a:r>
          </a:p>
          <a:p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743200" y="2971800"/>
            <a:ext cx="8382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667000" y="3810000"/>
            <a:ext cx="838200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667000" y="4648200"/>
            <a:ext cx="838200" cy="4572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62400" y="30480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FF0000"/>
                </a:solidFill>
              </a:rPr>
              <a:t>অসীম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4648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FF0000"/>
                </a:solidFill>
              </a:rPr>
              <a:t>রাজকীয়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38862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FF0000"/>
                </a:solidFill>
              </a:rPr>
              <a:t>দ্রব্যসামগ্রী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Words>172</Words>
  <Application>Microsoft Office PowerPoint</Application>
  <PresentationFormat>On-screen Show (4:3)</PresentationFormat>
  <Paragraphs>72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DC</dc:creator>
  <cp:lastModifiedBy>Windows User</cp:lastModifiedBy>
  <cp:revision>59</cp:revision>
  <dcterms:created xsi:type="dcterms:W3CDTF">2006-08-16T00:00:00Z</dcterms:created>
  <dcterms:modified xsi:type="dcterms:W3CDTF">2021-07-23T15:05:03Z</dcterms:modified>
</cp:coreProperties>
</file>