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4" r:id="rId5"/>
    <p:sldId id="260" r:id="rId6"/>
    <p:sldId id="262" r:id="rId7"/>
    <p:sldId id="275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4" roundtripDataSignature="AMtx7mgyBpc1zKIBXRu+vndR2T+xCQyB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258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415a0896581b068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415a0896581b068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4" name="Google Shape;14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317a843002bd7f7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317a843002bd7f7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2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6029" y="641131"/>
            <a:ext cx="8040414" cy="380474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3909849" y="1785315"/>
            <a:ext cx="3510454" cy="2154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</a:pPr>
            <a:r>
              <a:rPr lang="en" sz="44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সবাইকে</a:t>
            </a:r>
            <a:r>
              <a:rPr lang="en" sz="6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</a:pPr>
            <a:r>
              <a:rPr lang="en" sz="44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শুভেচ্ছা</a:t>
            </a:r>
            <a:r>
              <a:rPr lang="en" sz="6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 txBox="1"/>
          <p:nvPr/>
        </p:nvSpPr>
        <p:spPr>
          <a:xfrm>
            <a:off x="1797268" y="297833"/>
            <a:ext cx="5791201" cy="738633"/>
          </a:xfrm>
          <a:prstGeom prst="rect">
            <a:avLst/>
          </a:prstGeom>
          <a:solidFill>
            <a:srgbClr val="00FFFF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r>
              <a:rPr lang="bn-BD" sz="36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en" sz="36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শব্দের </a:t>
            </a:r>
            <a:r>
              <a:rPr lang="en" sz="3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অর্থ জেনে নিই</a:t>
            </a:r>
            <a:endParaRPr sz="36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8"/>
          <p:cNvSpPr txBox="1"/>
          <p:nvPr/>
        </p:nvSpPr>
        <p:spPr>
          <a:xfrm>
            <a:off x="1051023" y="1055773"/>
            <a:ext cx="7315200" cy="1969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Char char="●"/>
            </a:pPr>
            <a:r>
              <a:rPr lang="en" sz="3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আত্মদানকারী</a:t>
            </a:r>
            <a:r>
              <a:rPr lang="bn-BD" sz="3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" sz="5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2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জীবন </a:t>
            </a:r>
            <a:r>
              <a:rPr lang="en" sz="3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উৎসর্গ করেছেন যিনি</a:t>
            </a:r>
            <a:r>
              <a:rPr lang="en" sz="3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।</a:t>
            </a:r>
            <a:r>
              <a:rPr lang="en" sz="5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1114" y="3045480"/>
            <a:ext cx="637028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rgbClr val="FF0000"/>
              </a:buClr>
              <a:buSzPts val="6700"/>
              <a:buFont typeface="Arial"/>
              <a:buChar char="●"/>
            </a:pPr>
            <a:r>
              <a:rPr lang="bn-BD" sz="3600" dirty="0" smtClean="0">
                <a:solidFill>
                  <a:srgbClr val="FF0000"/>
                </a:solidFill>
              </a:rPr>
              <a:t>নির্বিচারে</a:t>
            </a:r>
            <a:r>
              <a:rPr lang="bn-BD" sz="3600" dirty="0" smtClean="0">
                <a:solidFill>
                  <a:srgbClr val="00B050"/>
                </a:solidFill>
              </a:rPr>
              <a:t>     </a:t>
            </a:r>
            <a:r>
              <a:rPr lang="bn-B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কোনো রকম বিচার</a:t>
            </a:r>
            <a:r>
              <a:rPr lang="bn-BD" sz="3600" dirty="0" smtClean="0">
                <a:solidFill>
                  <a:srgbClr val="FF0000"/>
                </a:solidFill>
              </a:rPr>
              <a:t> </a:t>
            </a:r>
            <a:r>
              <a:rPr lang="bn-B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বিবেচনা ছাড়া</a:t>
            </a:r>
            <a:r>
              <a:rPr lang="bn-BD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।</a:t>
            </a:r>
          </a:p>
          <a:p>
            <a:pPr marL="457200" lvl="0" indent="-457200">
              <a:buClr>
                <a:srgbClr val="FF0000"/>
              </a:buClr>
              <a:buSzPts val="6700"/>
              <a:buFont typeface="Arial"/>
              <a:buChar char="●"/>
            </a:pPr>
            <a:endParaRPr lang="bn-BD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321629" y="1469571"/>
            <a:ext cx="511628" cy="435429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3374572" y="3145970"/>
            <a:ext cx="511628" cy="435429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0"/>
          <p:cNvSpPr txBox="1"/>
          <p:nvPr/>
        </p:nvSpPr>
        <p:spPr>
          <a:xfrm>
            <a:off x="2322786" y="147152"/>
            <a:ext cx="4309241" cy="80018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600"/>
              <a:buFont typeface="Arial"/>
              <a:buChar char="●"/>
            </a:pPr>
            <a:r>
              <a:rPr lang="en" sz="4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যুক্ত বর্ণ 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0"/>
          <p:cNvSpPr txBox="1"/>
          <p:nvPr/>
        </p:nvSpPr>
        <p:spPr>
          <a:xfrm>
            <a:off x="1701386" y="954780"/>
            <a:ext cx="5498201" cy="12926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</a:pPr>
            <a:r>
              <a:rPr lang="en" sz="3600" b="0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ঘুম</a:t>
            </a:r>
            <a:r>
              <a:rPr lang="bn-BD" sz="3600" b="0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ন্ত   </a:t>
            </a:r>
            <a:r>
              <a:rPr lang="en" sz="3600" b="0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600" b="0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" sz="3600" b="0" i="0" u="none" strike="noStrike" cap="none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ন্ত</a:t>
            </a:r>
            <a:r>
              <a:rPr lang="bn-BD" sz="3600" b="0" i="0" u="none" strike="noStrike" cap="none" dirty="0" smtClean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" sz="3600" b="0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600" b="0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" sz="3600" b="0" i="0" u="none" strike="noStrike" cap="none" dirty="0" smtClean="0">
                <a:solidFill>
                  <a:schemeClr val="accent4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ন+ত</a:t>
            </a:r>
            <a:r>
              <a:rPr lang="bn-BD" sz="3600" b="0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।</a:t>
            </a:r>
            <a:endParaRPr sz="3600" b="0" i="0" u="none" strike="noStrike" cap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00"/>
              <a:buFont typeface="Arial"/>
              <a:buNone/>
            </a:pPr>
            <a:r>
              <a:rPr lang="en" sz="3600" b="0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অন্ত,জীবন্ত,শান্ত।</a:t>
            </a:r>
            <a:endParaRPr sz="3600" b="0" i="0" u="none" strike="noStrike" cap="none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0"/>
          <p:cNvSpPr txBox="1"/>
          <p:nvPr/>
        </p:nvSpPr>
        <p:spPr>
          <a:xfrm>
            <a:off x="1732741" y="2496036"/>
            <a:ext cx="6223590" cy="1523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lang="en" sz="36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হত্যাকাণ্ড </a:t>
            </a:r>
            <a:r>
              <a:rPr lang="bn-BD" sz="3600" b="0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en" sz="3600" b="1" i="0" u="none" strike="noStrike" cap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ণ্ড</a:t>
            </a:r>
            <a:r>
              <a:rPr lang="en" sz="36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6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" sz="36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ণ+ড</a:t>
            </a:r>
            <a:endParaRPr sz="36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endParaRPr sz="51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0"/>
          <p:cNvSpPr txBox="1"/>
          <p:nvPr/>
        </p:nvSpPr>
        <p:spPr>
          <a:xfrm>
            <a:off x="1702676" y="3309286"/>
            <a:ext cx="5864772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" sz="36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প্রচণ্ড, প্রকাণ্ড, দণ্ডনীয়। </a:t>
            </a:r>
            <a:endParaRPr sz="3600" b="1" i="0" u="none" strike="noStrike" cap="none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99942" y="1206612"/>
            <a:ext cx="441433" cy="29429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461885" y="1169579"/>
            <a:ext cx="446690" cy="33107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887311" y="2701160"/>
            <a:ext cx="515006" cy="32582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736429" y="2664372"/>
            <a:ext cx="509750" cy="341587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italic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3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  <p:bldP spid="124" grpId="0"/>
      <p:bldP spid="1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"/>
          <p:cNvSpPr txBox="1"/>
          <p:nvPr/>
        </p:nvSpPr>
        <p:spPr>
          <a:xfrm>
            <a:off x="1481958" y="352957"/>
            <a:ext cx="6138041" cy="800189"/>
          </a:xfrm>
          <a:prstGeom prst="rect">
            <a:avLst/>
          </a:prstGeom>
          <a:solidFill>
            <a:srgbClr val="00FFFF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8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বিপরীত শব্দ </a:t>
            </a:r>
            <a:endParaRPr sz="40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135;p12"/>
          <p:cNvSpPr txBox="1"/>
          <p:nvPr/>
        </p:nvSpPr>
        <p:spPr>
          <a:xfrm>
            <a:off x="388887" y="1660633"/>
            <a:ext cx="8103471" cy="295462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5800"/>
              <a:buFont typeface="Arial"/>
              <a:buChar char="●"/>
            </a:pPr>
            <a:r>
              <a:rPr lang="bn-BD" sz="3600" b="1" i="0" u="none" strike="noStrike" cap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ঘু</a:t>
            </a:r>
            <a:r>
              <a:rPr lang="en" sz="3600" b="1" i="0" u="none" strike="noStrike" cap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মন্ত</a:t>
            </a:r>
            <a:r>
              <a:rPr lang="bn-BD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             </a:t>
            </a:r>
            <a:r>
              <a:rPr lang="en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জাগ্রত </a:t>
            </a:r>
            <a:endParaRPr sz="3600" b="1" i="0" u="none" strike="noStrike" cap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5800"/>
              <a:buFont typeface="Arial"/>
              <a:buChar char="●"/>
            </a:pPr>
            <a:r>
              <a:rPr lang="en" sz="36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স্বাধীন</a:t>
            </a:r>
            <a:r>
              <a:rPr lang="en" sz="3600" b="1" i="0" u="none" strike="noStrike" cap="none" dirty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পরাধীন </a:t>
            </a:r>
            <a:endParaRPr sz="3600" b="1" i="0" u="none" strike="noStrike" cap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5800"/>
              <a:buFont typeface="Arial"/>
              <a:buChar char="●"/>
            </a:pPr>
            <a:r>
              <a:rPr lang="en" sz="3600" b="1" i="0" u="none" strike="noStrike" cap="non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সাধু</a:t>
            </a:r>
            <a:r>
              <a:rPr lang="bn-BD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               </a:t>
            </a:r>
            <a:r>
              <a:rPr lang="en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অসাধু</a:t>
            </a:r>
            <a:endParaRPr sz="3600" b="1" i="0" u="none" strike="noStrike" cap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5800"/>
              <a:buFont typeface="Arial"/>
              <a:buChar char="●"/>
            </a:pPr>
            <a:r>
              <a:rPr lang="en" sz="36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লোভী</a:t>
            </a:r>
            <a:r>
              <a:rPr lang="en" sz="3600" b="1" i="0" u="none" strike="noStrike" cap="none" dirty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bn-BD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en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নির্লোভ</a:t>
            </a:r>
            <a:endParaRPr sz="3600" b="1" i="0" u="none" strike="noStrike" cap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 algn="ctr">
              <a:buClr>
                <a:srgbClr val="980000"/>
              </a:buClr>
              <a:buSzPts val="5800"/>
              <a:buFont typeface="Arial"/>
              <a:buChar char="●"/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সরল</a:t>
            </a:r>
            <a:r>
              <a:rPr lang="bn-BD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               </a:t>
            </a:r>
            <a:r>
              <a:rPr lang="en" sz="3600" b="1" i="0" u="none" strike="noStrike" cap="none" dirty="0" smtClean="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গরল</a:t>
            </a:r>
            <a:endParaRPr sz="3600" b="1" i="0" u="none" strike="noStrike" cap="none">
              <a:solidFill>
                <a:srgbClr val="98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099035" y="2333297"/>
            <a:ext cx="578069" cy="38888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114800" y="2885090"/>
            <a:ext cx="578069" cy="38888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099035" y="1786759"/>
            <a:ext cx="578069" cy="38888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172607" y="3468416"/>
            <a:ext cx="578069" cy="38888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4141076" y="4056994"/>
            <a:ext cx="578069" cy="388882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415a0896581b068_1"/>
          <p:cNvSpPr txBox="1"/>
          <p:nvPr/>
        </p:nvSpPr>
        <p:spPr>
          <a:xfrm>
            <a:off x="1765737" y="269960"/>
            <a:ext cx="5728139" cy="1015632"/>
          </a:xfrm>
          <a:prstGeom prst="rect">
            <a:avLst/>
          </a:prstGeom>
          <a:solidFill>
            <a:srgbClr val="00FFFF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b="1">
                <a:solidFill>
                  <a:srgbClr val="FF0000"/>
                </a:solidFill>
              </a:rPr>
              <a:t>মূল্যায়ন </a:t>
            </a:r>
            <a:endParaRPr sz="5400" b="1">
              <a:solidFill>
                <a:srgbClr val="FF0000"/>
              </a:solidFill>
            </a:endParaRPr>
          </a:p>
        </p:txBody>
      </p:sp>
      <p:sp>
        <p:nvSpPr>
          <p:cNvPr id="141" name="Google Shape;141;g6415a0896581b068_1"/>
          <p:cNvSpPr txBox="1"/>
          <p:nvPr/>
        </p:nvSpPr>
        <p:spPr>
          <a:xfrm>
            <a:off x="914400" y="1355425"/>
            <a:ext cx="7315200" cy="3154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14400" lvl="0" indent="-539750" algn="l" rtl="0">
              <a:spcBef>
                <a:spcPts val="0"/>
              </a:spcBef>
              <a:spcAft>
                <a:spcPts val="0"/>
              </a:spcAft>
              <a:buSzPts val="4900"/>
              <a:buChar char="●"/>
            </a:pPr>
            <a:r>
              <a:rPr lang="en" sz="3600" b="1" dirty="0"/>
              <a:t>কারা নির্বিচারে হত্যা করে</a:t>
            </a:r>
            <a:r>
              <a:rPr lang="en" sz="4900" b="1" dirty="0"/>
              <a:t> </a:t>
            </a:r>
            <a:r>
              <a:rPr lang="en" sz="3600" b="1" dirty="0"/>
              <a:t>ঘুমন্ত </a:t>
            </a:r>
            <a:r>
              <a:rPr lang="en" sz="3600" b="1" dirty="0" smtClean="0"/>
              <a:t>মানু</a:t>
            </a:r>
            <a:r>
              <a:rPr lang="bn-BD" sz="3600" b="1" dirty="0" smtClean="0"/>
              <a:t>ষ</a:t>
            </a:r>
            <a:r>
              <a:rPr lang="en" sz="3600" b="1" dirty="0" smtClean="0"/>
              <a:t>কে?</a:t>
            </a:r>
            <a:endParaRPr lang="bn-BD" sz="3600" b="1" dirty="0" smtClean="0"/>
          </a:p>
          <a:p>
            <a:pPr marL="914400" lvl="0" indent="-539750" algn="l" rtl="0">
              <a:spcBef>
                <a:spcPts val="0"/>
              </a:spcBef>
              <a:spcAft>
                <a:spcPts val="0"/>
              </a:spcAft>
              <a:buSzPts val="4900"/>
              <a:buChar char="●"/>
            </a:pPr>
            <a:endParaRPr lang="bn-BD" sz="3600" b="1" dirty="0" smtClean="0"/>
          </a:p>
          <a:p>
            <a:pPr marL="457200" lvl="0" indent="-539750" algn="l" rtl="0">
              <a:spcBef>
                <a:spcPts val="0"/>
              </a:spcBef>
              <a:spcAft>
                <a:spcPts val="0"/>
              </a:spcAft>
              <a:buSzPts val="4900"/>
            </a:pPr>
            <a:r>
              <a:rPr lang="bn-BD" sz="3600" b="1" dirty="0" smtClean="0"/>
              <a:t>     </a:t>
            </a:r>
            <a:r>
              <a:rPr lang="en" sz="3600" b="1" dirty="0" smtClean="0"/>
              <a:t>পাকিস্তানি </a:t>
            </a:r>
            <a:r>
              <a:rPr lang="en" sz="3600" b="1" dirty="0"/>
              <a:t>বাহিনীদের সাহায্য করেছিল কারা?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 animBg="1"/>
      <p:bldP spid="1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"/>
          <p:cNvSpPr txBox="1"/>
          <p:nvPr/>
        </p:nvSpPr>
        <p:spPr>
          <a:xfrm>
            <a:off x="2186147" y="283989"/>
            <a:ext cx="4845274" cy="80018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perspectiveRelaxed"/>
            <a:lightRig rig="threePt" dir="t"/>
          </a:scene3d>
          <a:sp3d>
            <a:bevelT prst="convex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lang="en" sz="4000" b="1" i="0" u="none" strike="noStrike" cap="none" dirty="0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বাড়ির কাজ </a:t>
            </a:r>
            <a:endParaRPr sz="4000" b="1" i="0" u="none" strike="noStrike" cap="none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" name="Google Shape;147;p13"/>
          <p:cNvPicPr preferRelativeResize="0"/>
          <p:nvPr/>
        </p:nvPicPr>
        <p:blipFill rotWithShape="1">
          <a:blip r:embed="rId3">
            <a:alphaModFix amt="97000"/>
          </a:blip>
          <a:srcRect/>
          <a:stretch/>
        </p:blipFill>
        <p:spPr>
          <a:xfrm>
            <a:off x="2458816" y="1636351"/>
            <a:ext cx="4281625" cy="26789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4"/>
          <p:cNvSpPr txBox="1"/>
          <p:nvPr/>
        </p:nvSpPr>
        <p:spPr>
          <a:xfrm>
            <a:off x="351911" y="1172033"/>
            <a:ext cx="8461200" cy="241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500"/>
              <a:buFont typeface="Arial"/>
              <a:buChar char="●"/>
            </a:pPr>
            <a:r>
              <a:rPr lang="en" sz="40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১৯৭১সালে ২৫শে মার্চ রাতে পাকিস্তানি বাহিনী এ দেশে</a:t>
            </a:r>
            <a:r>
              <a:rPr lang="en" sz="65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40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কী</a:t>
            </a:r>
            <a:r>
              <a:rPr lang="en" sz="65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4000" b="1" i="0" u="none" strike="noStrike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করেছিল?</a:t>
            </a:r>
            <a:endParaRPr sz="4000" b="1" i="0" u="none" strike="noStrike" cap="none">
              <a:solidFill>
                <a:schemeClr val="tx1">
                  <a:lumMod val="95000"/>
                  <a:lumOff val="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  <p:bldP spid="15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/>
          <p:nvPr/>
        </p:nvSpPr>
        <p:spPr>
          <a:xfrm>
            <a:off x="1313792" y="446792"/>
            <a:ext cx="6526925" cy="86174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"/>
              <a:buNone/>
            </a:pPr>
            <a:r>
              <a:rPr lang="en" sz="44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ধন্যবাদ সবাইকে</a:t>
            </a:r>
            <a:endParaRPr sz="4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64325" y="1539425"/>
            <a:ext cx="6737250" cy="3219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"/>
          <p:cNvSpPr txBox="1"/>
          <p:nvPr/>
        </p:nvSpPr>
        <p:spPr>
          <a:xfrm>
            <a:off x="-5" y="1094648"/>
            <a:ext cx="3430800" cy="178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r>
              <a:rPr lang="en"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শিক্ষক </a:t>
            </a:r>
            <a:endParaRPr sz="5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</a:pPr>
            <a:r>
              <a:rPr lang="en" sz="5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পরিচিতি </a:t>
            </a:r>
            <a:endParaRPr sz="5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3"/>
          <p:cNvSpPr/>
          <p:nvPr/>
        </p:nvSpPr>
        <p:spPr>
          <a:xfrm>
            <a:off x="231228" y="399393"/>
            <a:ext cx="4572000" cy="4217839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buSzPts val="1400"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3"/>
          <p:cNvSpPr txBox="1"/>
          <p:nvPr/>
        </p:nvSpPr>
        <p:spPr>
          <a:xfrm>
            <a:off x="309754" y="2150225"/>
            <a:ext cx="49758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3"/>
          <p:cNvSpPr txBox="1"/>
          <p:nvPr/>
        </p:nvSpPr>
        <p:spPr>
          <a:xfrm flipH="1">
            <a:off x="776558" y="504496"/>
            <a:ext cx="3932076" cy="1446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" sz="3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শিক্ষক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" sz="5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2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পরিচিতি</a:t>
            </a:r>
            <a:r>
              <a:rPr lang="en" sz="5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3"/>
          <p:cNvSpPr txBox="1"/>
          <p:nvPr/>
        </p:nvSpPr>
        <p:spPr>
          <a:xfrm>
            <a:off x="370852" y="2346161"/>
            <a:ext cx="4433400" cy="2031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buSzPts val="4600"/>
            </a:pPr>
            <a:r>
              <a:rPr lang="en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সেলিনা </a:t>
            </a:r>
            <a:r>
              <a:rPr lang="en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আখতার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সহকারী শিক্ষক 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বেড়বাড়ী সপ্রাবি</a:t>
            </a:r>
            <a:r>
              <a:rPr lang="en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।</a:t>
            </a:r>
            <a:r>
              <a:rPr lang="en-US" sz="28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সদর ,ঝিনাইদহ।</a:t>
            </a:r>
            <a:r>
              <a:rPr lang="en" sz="36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02014" y="506013"/>
            <a:ext cx="3324704" cy="38137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"/>
          <p:cNvSpPr txBox="1"/>
          <p:nvPr/>
        </p:nvSpPr>
        <p:spPr>
          <a:xfrm flipH="1">
            <a:off x="2332488" y="323080"/>
            <a:ext cx="4479000" cy="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" sz="4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পাঠ পরিচিতি </a:t>
            </a:r>
            <a:endParaRPr sz="5200" b="1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4"/>
          <p:cNvSpPr txBox="1"/>
          <p:nvPr/>
        </p:nvSpPr>
        <p:spPr>
          <a:xfrm>
            <a:off x="538808" y="1694250"/>
            <a:ext cx="5410047" cy="264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" sz="4000" b="0" i="0" u="none" strike="noStrike" cap="none" dirty="0">
                <a:solidFill>
                  <a:srgbClr val="FF0000"/>
                </a:solidFill>
                <a:latin typeface="Arial Black" pitchFamily="34" charset="0"/>
                <a:sym typeface="Arial"/>
              </a:rPr>
              <a:t>শ্রেণি--৫ম</a:t>
            </a:r>
            <a:endParaRPr sz="4000" b="0" i="0" u="none" strike="noStrike" cap="none">
              <a:solidFill>
                <a:srgbClr val="FF0000"/>
              </a:solidFill>
              <a:latin typeface="Arial Black" pitchFamily="34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" sz="4000" b="0" i="0" u="none" strike="noStrike" cap="none" dirty="0">
                <a:solidFill>
                  <a:srgbClr val="FF0000"/>
                </a:solidFill>
                <a:latin typeface="Arial Black" pitchFamily="34" charset="0"/>
                <a:sym typeface="Arial"/>
              </a:rPr>
              <a:t>বিষয় -বাংলা</a:t>
            </a:r>
            <a:endParaRPr sz="4000" b="0" i="0" u="none" strike="noStrike" cap="none">
              <a:solidFill>
                <a:srgbClr val="FF0000"/>
              </a:solidFill>
              <a:latin typeface="Arial Black" pitchFamily="34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" sz="4000" b="0" i="0" u="none" strike="noStrike" cap="none" dirty="0">
                <a:solidFill>
                  <a:srgbClr val="FF0000"/>
                </a:solidFill>
                <a:latin typeface="Arial Black" pitchFamily="34" charset="0"/>
                <a:sym typeface="Arial"/>
              </a:rPr>
              <a:t>অধ্যায়--১০</a:t>
            </a:r>
            <a:endParaRPr sz="4000" b="0" i="0" u="none" strike="noStrike" cap="none">
              <a:solidFill>
                <a:srgbClr val="FF0000"/>
              </a:solidFill>
              <a:latin typeface="Arial Black" pitchFamily="34" charset="0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Arial"/>
              <a:buNone/>
            </a:pPr>
            <a:r>
              <a:rPr lang="en" sz="4000" b="0" i="0" u="none" strike="noStrike" cap="none" dirty="0">
                <a:solidFill>
                  <a:srgbClr val="FF0000"/>
                </a:solidFill>
                <a:latin typeface="Arial Black" pitchFamily="34" charset="0"/>
                <a:sym typeface="Arial"/>
              </a:rPr>
              <a:t>পৃষ্ঠা ---৪৪</a:t>
            </a:r>
            <a:endParaRPr sz="4000" b="0" i="0" u="none" strike="noStrike" cap="none">
              <a:solidFill>
                <a:srgbClr val="FF0000"/>
              </a:solidFill>
              <a:latin typeface="Arial Black" pitchFamily="34" charset="0"/>
              <a:sym typeface="Arial"/>
            </a:endParaRPr>
          </a:p>
        </p:txBody>
      </p:sp>
      <p:pic>
        <p:nvPicPr>
          <p:cNvPr id="5" name="Picture 4" descr="5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271" y="1245675"/>
            <a:ext cx="3875440" cy="31577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02957" y="265814"/>
            <a:ext cx="4635796" cy="7336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27990" y="393405"/>
            <a:ext cx="2358338" cy="64633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শিখণ ফল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14670" y="1297172"/>
            <a:ext cx="8357191" cy="33474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endParaRPr lang="bn-BD" dirty="0" smtClean="0"/>
          </a:p>
          <a:p>
            <a:r>
              <a:rPr lang="bn-BD" dirty="0" smtClean="0"/>
              <a:t>    </a:t>
            </a:r>
            <a:r>
              <a:rPr lang="bn-BD" sz="2400" dirty="0" smtClean="0"/>
              <a:t>উচ্চারিত পঠিত বাক্য ,কথা মনোযোগ সহকারে শুনবে।</a:t>
            </a:r>
          </a:p>
          <a:p>
            <a:endParaRPr lang="bn-BD" sz="2400" dirty="0" smtClean="0"/>
          </a:p>
          <a:p>
            <a:r>
              <a:rPr lang="bn-BD" sz="2400" dirty="0" smtClean="0"/>
              <a:t>  যুক্ত বর্ণ সহযোগে তৈরি শব্দ শুদ্ধভাবে বলতে পারবে।</a:t>
            </a:r>
          </a:p>
          <a:p>
            <a:endParaRPr lang="bn-BD" sz="2400" dirty="0" smtClean="0"/>
          </a:p>
          <a:p>
            <a:r>
              <a:rPr lang="bn-BD" sz="2400" dirty="0" smtClean="0"/>
              <a:t>  পাঠে ব্যবহৃত যুক্তবর্ণ সংবলিত শব্দ শুদ্ধ উচ্চারণে পড়তে          পারবে।</a:t>
            </a:r>
          </a:p>
          <a:p>
            <a:endParaRPr lang="bn-BD" sz="2400" dirty="0" smtClean="0"/>
          </a:p>
          <a:p>
            <a:r>
              <a:rPr lang="bn-BD" sz="2400" dirty="0" smtClean="0"/>
              <a:t>  যুক্তবর্ণ ভেঙে লিখতে পারবে।</a:t>
            </a:r>
            <a:endParaRPr lang="en-US" sz="2400" dirty="0"/>
          </a:p>
        </p:txBody>
      </p:sp>
      <p:sp>
        <p:nvSpPr>
          <p:cNvPr id="6" name="Sun 5"/>
          <p:cNvSpPr/>
          <p:nvPr/>
        </p:nvSpPr>
        <p:spPr>
          <a:xfrm>
            <a:off x="255181" y="4157329"/>
            <a:ext cx="340241" cy="265814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n 7"/>
          <p:cNvSpPr/>
          <p:nvPr/>
        </p:nvSpPr>
        <p:spPr>
          <a:xfrm>
            <a:off x="269357" y="2332075"/>
            <a:ext cx="340241" cy="265814"/>
          </a:xfrm>
          <a:prstGeom prst="sun">
            <a:avLst>
              <a:gd name="adj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un 8"/>
          <p:cNvSpPr/>
          <p:nvPr/>
        </p:nvSpPr>
        <p:spPr>
          <a:xfrm>
            <a:off x="279992" y="3033822"/>
            <a:ext cx="340241" cy="265814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n 9"/>
          <p:cNvSpPr/>
          <p:nvPr/>
        </p:nvSpPr>
        <p:spPr>
          <a:xfrm>
            <a:off x="326066" y="1580708"/>
            <a:ext cx="340241" cy="265814"/>
          </a:xfrm>
          <a:prstGeom prst="su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317a843002bd7f7_0"/>
          <p:cNvSpPr txBox="1"/>
          <p:nvPr/>
        </p:nvSpPr>
        <p:spPr>
          <a:xfrm>
            <a:off x="872359" y="444091"/>
            <a:ext cx="7676700" cy="738633"/>
          </a:xfrm>
          <a:prstGeom prst="rect">
            <a:avLst/>
          </a:prstGeom>
          <a:solidFill>
            <a:srgbClr val="00FFFF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এসো আমরা একটি ছবি দেখি</a:t>
            </a:r>
            <a:endParaRPr sz="3600"/>
          </a:p>
        </p:txBody>
      </p:sp>
      <p:pic>
        <p:nvPicPr>
          <p:cNvPr id="4" name="Picture 3" descr="sm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9614" y="1452234"/>
            <a:ext cx="5759669" cy="339502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"/>
          <p:cNvSpPr txBox="1"/>
          <p:nvPr/>
        </p:nvSpPr>
        <p:spPr>
          <a:xfrm>
            <a:off x="2278567" y="331869"/>
            <a:ext cx="4928100" cy="9063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r>
              <a:rPr lang="en" sz="47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পাঠ শিরোনাম </a:t>
            </a:r>
            <a:endParaRPr sz="4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"/>
          <p:cNvSpPr txBox="1"/>
          <p:nvPr/>
        </p:nvSpPr>
        <p:spPr>
          <a:xfrm>
            <a:off x="830317" y="1645728"/>
            <a:ext cx="6905297" cy="74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800"/>
              <a:buFont typeface="Arial"/>
              <a:buNone/>
            </a:pPr>
            <a:r>
              <a:rPr lang="en" sz="3600" b="0" i="0" u="none" strike="noStrike" cap="none" dirty="0" smtClean="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600" b="0" i="0" u="none" strike="noStrike" cap="non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Google Shape;87;g4cb7857997611462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4716" y="1618593"/>
            <a:ext cx="6747643" cy="278524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00940" y="255181"/>
            <a:ext cx="4593265" cy="93566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</a:rPr>
              <a:t>পাঠের অংশ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074" y="2211572"/>
            <a:ext cx="7953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১৯৭১ সালের ২৫ শে মার্চ.................................................</a:t>
            </a:r>
          </a:p>
          <a:p>
            <a:endParaRPr lang="bn-BD" sz="2400" b="1" dirty="0" smtClean="0"/>
          </a:p>
          <a:p>
            <a:r>
              <a:rPr lang="en-US" sz="2400" b="1" dirty="0" smtClean="0"/>
              <a:t>পরিকল্পনায় সহযোগিতা করে।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"/>
          <p:cNvSpPr txBox="1"/>
          <p:nvPr/>
        </p:nvSpPr>
        <p:spPr>
          <a:xfrm>
            <a:off x="829577" y="210210"/>
            <a:ext cx="6821954" cy="12926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00"/>
              <a:buFont typeface="Arial"/>
              <a:buNone/>
            </a:pPr>
            <a:r>
              <a:rPr lang="en" sz="3600" b="0" i="0" u="none" strike="noStrike" cap="none" dirty="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তোমারা বাংলা বইয়ের </a:t>
            </a:r>
            <a:endParaRPr sz="3600" b="0" i="0" u="none" strike="noStrike" cap="none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00"/>
              <a:buFont typeface="Arial"/>
              <a:buNone/>
            </a:pPr>
            <a:r>
              <a:rPr lang="en" sz="3600" b="0" i="0" u="none" strike="noStrike" cap="none" dirty="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৪৪নং পৃষ্ঠা খোলো।</a:t>
            </a:r>
            <a:endParaRPr sz="3600" b="1" i="0" u="none" strike="noStrike" cap="none">
              <a:solidFill>
                <a:srgbClr val="B45F0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 descr="5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434" y="1676600"/>
            <a:ext cx="3579255" cy="29164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 descr="studen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298" y="1853924"/>
            <a:ext cx="4141567" cy="25078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/>
          <p:nvPr/>
        </p:nvSpPr>
        <p:spPr>
          <a:xfrm>
            <a:off x="893379" y="222241"/>
            <a:ext cx="3193200" cy="115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300"/>
              <a:buFont typeface="Arial"/>
              <a:buChar char="●"/>
            </a:pPr>
            <a:r>
              <a:rPr lang="en" sz="4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শিক্ষক</a:t>
            </a:r>
            <a:r>
              <a:rPr lang="en" sz="63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63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7"/>
          <p:cNvSpPr txBox="1"/>
          <p:nvPr/>
        </p:nvSpPr>
        <p:spPr>
          <a:xfrm>
            <a:off x="4070246" y="246611"/>
            <a:ext cx="4838400" cy="1137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200"/>
              <a:buFont typeface="Arial"/>
              <a:buNone/>
            </a:pPr>
            <a:r>
              <a:rPr lang="en" sz="6200" b="0" i="0" u="none" strike="noStrike" cap="none" dirty="0">
                <a:solidFill>
                  <a:srgbClr val="000000"/>
                </a:solidFill>
                <a:highlight>
                  <a:schemeClr val="accent6"/>
                </a:highlight>
                <a:latin typeface="Arial"/>
                <a:ea typeface="Arial"/>
                <a:cs typeface="Arial"/>
                <a:sym typeface="Arial"/>
              </a:rPr>
              <a:t>শিক্ষার্থী  পড়া </a:t>
            </a:r>
            <a:endParaRPr sz="6200" b="0" i="0" u="none" strike="noStrike" cap="none">
              <a:solidFill>
                <a:srgbClr val="000000"/>
              </a:solidFill>
              <a:highlight>
                <a:schemeClr val="accent6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Picture 5" descr="d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946" y="1864506"/>
            <a:ext cx="6169157" cy="26123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ight Arrow 6"/>
          <p:cNvSpPr/>
          <p:nvPr/>
        </p:nvSpPr>
        <p:spPr>
          <a:xfrm>
            <a:off x="3468414" y="641131"/>
            <a:ext cx="567558" cy="4624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6" grpId="1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183</Words>
  <PresentationFormat>On-screen Show (16:9)</PresentationFormat>
  <Paragraphs>55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DC</dc:creator>
  <cp:lastModifiedBy>Windows User</cp:lastModifiedBy>
  <cp:revision>55</cp:revision>
  <dcterms:modified xsi:type="dcterms:W3CDTF">2021-07-23T16:42:12Z</dcterms:modified>
</cp:coreProperties>
</file>