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hWjT2921WVLHQjwSGmvPQ==" hashData="s04TIquvRyLQb0XJw6Gmt+3L9nOfTJJdH081sFvt+x4yk0FuCT/IU9a6XKqOs7mEMvnadxO9GFPQYzvXvlFkk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81ABF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 userDrawn="1"/>
        </p:nvSpPr>
        <p:spPr>
          <a:xfrm rot="10800000">
            <a:off x="6019798" y="1600198"/>
            <a:ext cx="6172202" cy="5257801"/>
          </a:xfrm>
          <a:prstGeom prst="halfFrame">
            <a:avLst>
              <a:gd name="adj1" fmla="val 4114"/>
              <a:gd name="adj2" fmla="val 4379"/>
            </a:avLst>
          </a:prstGeom>
          <a:gradFill flip="none" rotWithShape="1">
            <a:gsLst>
              <a:gs pos="67000">
                <a:srgbClr val="66FFFF"/>
              </a:gs>
              <a:gs pos="60000">
                <a:schemeClr val="accent4">
                  <a:lumMod val="60000"/>
                  <a:lumOff val="40000"/>
                </a:schemeClr>
              </a:gs>
              <a:gs pos="46000">
                <a:schemeClr val="accent6">
                  <a:lumMod val="20000"/>
                  <a:lumOff val="80000"/>
                </a:schemeClr>
              </a:gs>
              <a:gs pos="98000">
                <a:srgbClr val="00B050"/>
              </a:gs>
              <a:gs pos="31000">
                <a:schemeClr val="accent6">
                  <a:lumMod val="40000"/>
                  <a:lumOff val="60000"/>
                </a:schemeClr>
              </a:gs>
              <a:gs pos="8000">
                <a:schemeClr val="accent6">
                  <a:lumMod val="20000"/>
                  <a:lumOff val="80000"/>
                </a:schemeClr>
              </a:gs>
              <a:gs pos="100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90000">
                <a:schemeClr val="bg1"/>
              </a:gs>
              <a:gs pos="8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C862A8CC-61EF-4D0E-9DEC-C8812B835C24}"/>
              </a:ext>
            </a:extLst>
          </p:cNvPr>
          <p:cNvSpPr/>
          <p:nvPr userDrawn="1"/>
        </p:nvSpPr>
        <p:spPr>
          <a:xfrm rot="20493223">
            <a:off x="6289565" y="-975521"/>
            <a:ext cx="5861272" cy="2656874"/>
          </a:xfrm>
          <a:custGeom>
            <a:avLst/>
            <a:gdLst>
              <a:gd name="connsiteX0" fmla="*/ 0 w 7556023"/>
              <a:gd name="connsiteY0" fmla="*/ 0 h 3360444"/>
              <a:gd name="connsiteX1" fmla="*/ 7556023 w 7556023"/>
              <a:gd name="connsiteY1" fmla="*/ 2449433 h 3360444"/>
              <a:gd name="connsiteX2" fmla="*/ 7266971 w 7556023"/>
              <a:gd name="connsiteY2" fmla="*/ 3360444 h 3360444"/>
              <a:gd name="connsiteX3" fmla="*/ 7253151 w 7556023"/>
              <a:gd name="connsiteY3" fmla="*/ 3344760 h 3360444"/>
              <a:gd name="connsiteX4" fmla="*/ 6662070 w 7556023"/>
              <a:gd name="connsiteY4" fmla="*/ 2905975 h 3360444"/>
              <a:gd name="connsiteX5" fmla="*/ 3249748 w 7556023"/>
              <a:gd name="connsiteY5" fmla="*/ 1836468 h 3360444"/>
              <a:gd name="connsiteX6" fmla="*/ 808557 w 7556023"/>
              <a:gd name="connsiteY6" fmla="*/ 825301 h 3360444"/>
              <a:gd name="connsiteX7" fmla="*/ 70656 w 7556023"/>
              <a:gd name="connsiteY7" fmla="*/ 92504 h 336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6023" h="3360444">
                <a:moveTo>
                  <a:pt x="0" y="0"/>
                </a:moveTo>
                <a:lnTo>
                  <a:pt x="7556023" y="2449433"/>
                </a:lnTo>
                <a:lnTo>
                  <a:pt x="7266971" y="3360444"/>
                </a:lnTo>
                <a:lnTo>
                  <a:pt x="7253151" y="3344760"/>
                </a:lnTo>
                <a:cubicBezTo>
                  <a:pt x="7183273" y="3256564"/>
                  <a:pt x="7050467" y="3033586"/>
                  <a:pt x="6662070" y="2905975"/>
                </a:cubicBezTo>
                <a:cubicBezTo>
                  <a:pt x="5971587" y="2679110"/>
                  <a:pt x="4225334" y="2183247"/>
                  <a:pt x="3249748" y="1836468"/>
                </a:cubicBezTo>
                <a:cubicBezTo>
                  <a:pt x="2274162" y="1489690"/>
                  <a:pt x="1326791" y="1288752"/>
                  <a:pt x="808557" y="825301"/>
                </a:cubicBezTo>
                <a:cubicBezTo>
                  <a:pt x="614220" y="651507"/>
                  <a:pt x="312342" y="375623"/>
                  <a:pt x="70656" y="92504"/>
                </a:cubicBezTo>
                <a:close/>
              </a:path>
            </a:pathLst>
          </a:custGeom>
          <a:gradFill>
            <a:gsLst>
              <a:gs pos="100000">
                <a:srgbClr val="D5F4FF"/>
              </a:gs>
              <a:gs pos="1000">
                <a:schemeClr val="bg1"/>
              </a:gs>
              <a:gs pos="69000">
                <a:schemeClr val="bg1"/>
              </a:gs>
              <a:gs pos="54000">
                <a:schemeClr val="accent5">
                  <a:lumMod val="20000"/>
                  <a:lumOff val="80000"/>
                </a:schemeClr>
              </a:gs>
            </a:gsLst>
            <a:lin ang="21594000" scaled="0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98450" h="6350"/>
            <a:bevelB w="571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C862A8CC-61EF-4D0E-9DEC-C8812B835C24}"/>
              </a:ext>
            </a:extLst>
          </p:cNvPr>
          <p:cNvSpPr/>
          <p:nvPr userDrawn="1"/>
        </p:nvSpPr>
        <p:spPr>
          <a:xfrm rot="1081076" flipH="1">
            <a:off x="36190" y="-925865"/>
            <a:ext cx="5739800" cy="2486462"/>
          </a:xfrm>
          <a:custGeom>
            <a:avLst/>
            <a:gdLst>
              <a:gd name="connsiteX0" fmla="*/ 0 w 7556023"/>
              <a:gd name="connsiteY0" fmla="*/ 0 h 3360444"/>
              <a:gd name="connsiteX1" fmla="*/ 7556023 w 7556023"/>
              <a:gd name="connsiteY1" fmla="*/ 2449433 h 3360444"/>
              <a:gd name="connsiteX2" fmla="*/ 7266971 w 7556023"/>
              <a:gd name="connsiteY2" fmla="*/ 3360444 h 3360444"/>
              <a:gd name="connsiteX3" fmla="*/ 7253151 w 7556023"/>
              <a:gd name="connsiteY3" fmla="*/ 3344760 h 3360444"/>
              <a:gd name="connsiteX4" fmla="*/ 6662070 w 7556023"/>
              <a:gd name="connsiteY4" fmla="*/ 2905975 h 3360444"/>
              <a:gd name="connsiteX5" fmla="*/ 3249748 w 7556023"/>
              <a:gd name="connsiteY5" fmla="*/ 1836468 h 3360444"/>
              <a:gd name="connsiteX6" fmla="*/ 808557 w 7556023"/>
              <a:gd name="connsiteY6" fmla="*/ 825301 h 3360444"/>
              <a:gd name="connsiteX7" fmla="*/ 70656 w 7556023"/>
              <a:gd name="connsiteY7" fmla="*/ 92504 h 336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6023" h="3360444">
                <a:moveTo>
                  <a:pt x="0" y="0"/>
                </a:moveTo>
                <a:lnTo>
                  <a:pt x="7556023" y="2449433"/>
                </a:lnTo>
                <a:lnTo>
                  <a:pt x="7266971" y="3360444"/>
                </a:lnTo>
                <a:lnTo>
                  <a:pt x="7253151" y="3344760"/>
                </a:lnTo>
                <a:cubicBezTo>
                  <a:pt x="7183273" y="3256564"/>
                  <a:pt x="7050467" y="3033586"/>
                  <a:pt x="6662070" y="2905975"/>
                </a:cubicBezTo>
                <a:cubicBezTo>
                  <a:pt x="5971587" y="2679110"/>
                  <a:pt x="4225334" y="2183247"/>
                  <a:pt x="3249748" y="1836468"/>
                </a:cubicBezTo>
                <a:cubicBezTo>
                  <a:pt x="2274162" y="1489690"/>
                  <a:pt x="1326791" y="1288752"/>
                  <a:pt x="808557" y="825301"/>
                </a:cubicBezTo>
                <a:cubicBezTo>
                  <a:pt x="614220" y="651507"/>
                  <a:pt x="312342" y="375623"/>
                  <a:pt x="70656" y="92504"/>
                </a:cubicBezTo>
                <a:close/>
              </a:path>
            </a:pathLst>
          </a:custGeom>
          <a:gradFill>
            <a:gsLst>
              <a:gs pos="100000">
                <a:srgbClr val="00B0F0"/>
              </a:gs>
              <a:gs pos="1000">
                <a:schemeClr val="bg1"/>
              </a:gs>
              <a:gs pos="69000">
                <a:schemeClr val="bg1"/>
              </a:gs>
              <a:gs pos="54000">
                <a:schemeClr val="accent5">
                  <a:lumMod val="20000"/>
                  <a:lumOff val="80000"/>
                </a:schemeClr>
              </a:gs>
            </a:gsLst>
            <a:lin ang="21594000" scaled="0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98450" h="6350"/>
            <a:bevelB w="571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 userDrawn="1"/>
        </p:nvSpPr>
        <p:spPr>
          <a:xfrm rot="10800000" flipH="1">
            <a:off x="0" y="1600197"/>
            <a:ext cx="6019797" cy="5257801"/>
          </a:xfrm>
          <a:prstGeom prst="halfFrame">
            <a:avLst>
              <a:gd name="adj1" fmla="val 4114"/>
              <a:gd name="adj2" fmla="val 4379"/>
            </a:avLst>
          </a:prstGeom>
          <a:gradFill flip="none" rotWithShape="1">
            <a:gsLst>
              <a:gs pos="67000">
                <a:srgbClr val="66FFFF"/>
              </a:gs>
              <a:gs pos="60000">
                <a:srgbClr val="81ABFF"/>
              </a:gs>
              <a:gs pos="46000">
                <a:schemeClr val="accent6">
                  <a:lumMod val="20000"/>
                  <a:lumOff val="80000"/>
                </a:schemeClr>
              </a:gs>
              <a:gs pos="97000">
                <a:srgbClr val="00B050"/>
              </a:gs>
              <a:gs pos="3100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100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8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4492A-B4A9-46D3-AC05-5154D285D854}"/>
              </a:ext>
            </a:extLst>
          </p:cNvPr>
          <p:cNvSpPr txBox="1"/>
          <p:nvPr userDrawn="1"/>
        </p:nvSpPr>
        <p:spPr>
          <a:xfrm>
            <a:off x="9937284" y="0"/>
            <a:ext cx="233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Abul</a:t>
            </a:r>
            <a:r>
              <a:rPr lang="en-US" b="1" baseline="0" dirty="0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Kalam</a:t>
            </a:r>
            <a:r>
              <a:rPr lang="en-US" b="1" baseline="0" dirty="0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 Azad</a:t>
            </a:r>
            <a:endParaRPr lang="en-US" b="1" dirty="0">
              <a:solidFill>
                <a:srgbClr val="7030A0"/>
              </a:solidFill>
              <a:latin typeface="Blackadder ITC" panose="04020505050007020D02" pitchFamily="82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Nachole</a:t>
            </a:r>
            <a:r>
              <a:rPr lang="en-US" b="1" baseline="0" dirty="0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 ,</a:t>
            </a:r>
            <a:r>
              <a:rPr lang="en-US" b="1" baseline="0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Chapainawabganj</a:t>
            </a:r>
            <a:endParaRPr lang="en-US" b="1" dirty="0">
              <a:solidFill>
                <a:srgbClr val="7030A0"/>
              </a:solidFill>
              <a:latin typeface="Blackadder ITC" panose="04020505050007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2103-E430-479B-8556-65871C06AE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802" y="654292"/>
            <a:ext cx="836198" cy="836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792103-E430-479B-8556-65871C06AE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54292"/>
            <a:ext cx="836198" cy="836198"/>
          </a:xfrm>
          <a:prstGeom prst="rect">
            <a:avLst/>
          </a:prstGeom>
        </p:spPr>
      </p:pic>
      <p:grpSp>
        <p:nvGrpSpPr>
          <p:cNvPr id="14" name="组合 9">
            <a:extLst>
              <a:ext uri="{FF2B5EF4-FFF2-40B4-BE49-F238E27FC236}">
                <a16:creationId xmlns:a16="http://schemas.microsoft.com/office/drawing/2014/main" id="{5E2B3553-0119-4B74-BAE8-042DDFE21CE3}"/>
              </a:ext>
            </a:extLst>
          </p:cNvPr>
          <p:cNvGrpSpPr/>
          <p:nvPr userDrawn="1"/>
        </p:nvGrpSpPr>
        <p:grpSpPr>
          <a:xfrm>
            <a:off x="-1098" y="-51345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0">
              <a:extLst>
                <a:ext uri="{FF2B5EF4-FFF2-40B4-BE49-F238E27FC236}">
                  <a16:creationId xmlns:a16="http://schemas.microsoft.com/office/drawing/2014/main" id="{F869DBB6-E5B3-4E79-8330-7C6344DD947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6" name="椭圆 11">
              <a:extLst>
                <a:ext uri="{FF2B5EF4-FFF2-40B4-BE49-F238E27FC236}">
                  <a16:creationId xmlns:a16="http://schemas.microsoft.com/office/drawing/2014/main" id="{5FED70C0-C10C-42D3-9068-A05AE6D8DFDD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7" name="Date Placeholder 1"/>
          <p:cNvSpPr txBox="1">
            <a:spLocks/>
          </p:cNvSpPr>
          <p:nvPr userDrawn="1"/>
        </p:nvSpPr>
        <p:spPr>
          <a:xfrm>
            <a:off x="1066800" y="13480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b="1" cap="none" spc="0" smtClean="0">
                <a:ln w="0"/>
                <a:solidFill>
                  <a:srgbClr val="002060"/>
                </a:solidFill>
                <a:effectLst/>
              </a:rPr>
              <a:pPr/>
              <a:t>06-Dec-20 7:20 PM</a:t>
            </a:fld>
            <a:endParaRPr lang="en-US" b="1" cap="none" spc="0" dirty="0">
              <a:ln w="0"/>
              <a:solidFill>
                <a:srgbClr val="002060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  <a:gs pos="9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537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০১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3" name="Picture 2" descr="C:\Users\USER\Desktop\fudtsey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400" y="859368"/>
            <a:ext cx="4495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en-US" sz="7200" b="1" dirty="0" err="1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86200"/>
            <a:ext cx="2666999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1" y="3886200"/>
            <a:ext cx="2666999" cy="2667000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3429000" y="6122766"/>
            <a:ext cx="531673" cy="381000"/>
          </a:xfrm>
          <a:prstGeom prst="can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8610" y="2966745"/>
            <a:ext cx="152400" cy="3185530"/>
          </a:xfrm>
          <a:prstGeom prst="rect">
            <a:avLst/>
          </a:prstGeom>
          <a:solidFill>
            <a:srgbClr val="FFC1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523360" y="2819400"/>
            <a:ext cx="342900" cy="190500"/>
          </a:xfrm>
          <a:prstGeom prst="triangle">
            <a:avLst/>
          </a:prstGeom>
          <a:solidFill>
            <a:srgbClr val="FFC1C1"/>
          </a:solidFill>
          <a:ln w="25400" cap="flat" cmpd="sng" algn="ctr">
            <a:solidFill>
              <a:srgbClr val="FFC00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kern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360" y="3005010"/>
            <a:ext cx="2755104" cy="14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971800" y="762000"/>
            <a:ext cx="6111119" cy="1219200"/>
          </a:xfrm>
          <a:prstGeom prst="star32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635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SG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1000" y="1219678"/>
            <a:ext cx="3048000" cy="2290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4600" y="3967936"/>
            <a:ext cx="6329703" cy="58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025463"/>
            <a:ext cx="853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বাসস্থানের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73132" y="0"/>
            <a:ext cx="612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456305"/>
            <a:ext cx="4572000" cy="3225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4953000" y="4843192"/>
            <a:ext cx="1905000" cy="63436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endParaRPr lang="en-SG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706017"/>
            <a:ext cx="4892122" cy="5893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আমরা কি দেখ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পাচ্ছি? </a:t>
            </a:r>
            <a:endParaRPr lang="en-SG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638464"/>
            <a:ext cx="10287000" cy="6758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জনসংখ্যার ফলে ভূমিক্ষয়ের মত মারাত্মক প্রাকৃতিক দূর্যোগ ঘটে, চাষের জমি কমে যায়।  </a:t>
            </a:r>
            <a:endParaRPr lang="en-SG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456305"/>
            <a:ext cx="4876800" cy="3225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813463" y="683525"/>
            <a:ext cx="4184073" cy="5893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1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52293" y="0"/>
            <a:ext cx="63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7659" y="644237"/>
            <a:ext cx="4993723" cy="5957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আমরা কি দেখ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পাচ্ছি? </a:t>
            </a:r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0" y="5029200"/>
            <a:ext cx="1524000" cy="6858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ভূমিধস</a:t>
            </a:r>
            <a:r>
              <a:rPr lang="bn-IN" dirty="0" smtClean="0">
                <a:ln w="0"/>
                <a:solidFill>
                  <a:schemeClr val="tx1"/>
                </a:solidFill>
              </a:rPr>
              <a:t> </a:t>
            </a:r>
            <a:endParaRPr lang="en-SG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080" y="5999018"/>
            <a:ext cx="1096332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ভূমিধসের কার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মারাত্মক দূর্ঘটনা ঘটে এবং যানমালের ক্ষতি হয়। বন্যা, খরা ইত্যাদির সৃষ্টি হয়।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87"/>
          <a:stretch/>
        </p:blipFill>
        <p:spPr>
          <a:xfrm>
            <a:off x="6476999" y="1447800"/>
            <a:ext cx="480060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440872"/>
            <a:ext cx="4833461" cy="3359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012999" y="650599"/>
            <a:ext cx="3926923" cy="5893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ধসের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15424" y="0"/>
            <a:ext cx="670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৩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4677735"/>
            <a:ext cx="2264329" cy="63436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SG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639781"/>
            <a:ext cx="5273122" cy="5893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আমরা কি দেখ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পাচ্ছি? </a:t>
            </a:r>
            <a:endParaRPr lang="en-SG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429" y="5560274"/>
            <a:ext cx="10287000" cy="9167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প্রাকৃতিক সম্পদ আহরণ করতে মানুষ প্রাকৃতিক পরিবেশের পরিবর্তন ঘটাচ্ছে। যেমন-চাষের জমি , গোখাদ্য ,বাসস্থান ও রাস্তা-ঘাট তৈরির জন্য মানুষ বনভুমি ধ্বংস করছে।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727" y="1477336"/>
            <a:ext cx="4572000" cy="2952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7162800" y="4677734"/>
            <a:ext cx="2590800" cy="63436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কাটছে </a:t>
            </a:r>
            <a:endParaRPr lang="en-SG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477335"/>
            <a:ext cx="4876800" cy="2952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325091" y="639781"/>
            <a:ext cx="5273122" cy="5893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 ধ্বংসের ফলে কী হয়?  </a:t>
            </a:r>
            <a:endParaRPr lang="en-SG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738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66720" y="0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৪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583" y="1841120"/>
            <a:ext cx="4101817" cy="2810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057400" y="5080633"/>
            <a:ext cx="2264329" cy="6343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 </a:t>
            </a:r>
            <a:endParaRPr lang="en-SG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5080632"/>
            <a:ext cx="4495800" cy="6343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বন্যায় সব কিছু ডুবে যাওয়া </a:t>
            </a:r>
            <a:endParaRPr lang="en-SG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827671"/>
            <a:ext cx="5273122" cy="589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আমরা কি দেখ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পাচ্ছি? </a:t>
            </a:r>
            <a:endParaRPr lang="en-SG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837980"/>
            <a:ext cx="4210097" cy="2835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25377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4278" y="0"/>
            <a:ext cx="64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৫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497" y="1462960"/>
            <a:ext cx="4111454" cy="2890404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3098237"/>
            <a:ext cx="2577751" cy="1301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429000" y="682033"/>
            <a:ext cx="5273122" cy="589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আমরা কি দেখ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পাচ্ছি? </a:t>
            </a:r>
            <a:endParaRPr lang="en-SG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05000" y="4658164"/>
            <a:ext cx="2264329" cy="6343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 </a:t>
            </a:r>
            <a:endParaRPr lang="en-SG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86059" y="4658163"/>
            <a:ext cx="2264329" cy="6343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  </a:t>
            </a:r>
            <a:endParaRPr lang="en-SG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034" y="5768449"/>
            <a:ext cx="109728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 ধ্বংসের ফলে বন্যা , খরা ও ঝড়ের মতো বিভিন্ন প্রাকৃতিক দুর্যোগ সৃষ্টি হচ্ছে। 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462959"/>
            <a:ext cx="4144548" cy="293691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429000" y="688939"/>
            <a:ext cx="5273122" cy="5893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 ধ্বংসের ফলে কী হয়?  </a:t>
            </a:r>
            <a:endParaRPr lang="en-SG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21836" y="0"/>
            <a:ext cx="66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৬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686181" y="660620"/>
            <a:ext cx="6667238" cy="1143000"/>
          </a:xfrm>
          <a:prstGeom prst="star32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635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SG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91" y="1371600"/>
            <a:ext cx="2236445" cy="17683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371600" y="3573662"/>
            <a:ext cx="929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 বনভূমি ধ্বংসের ফলে পরিবেশের উপর বিরূপ প্রভাব পড়ছে। এর ফলে কী ধরনের প্রাকৃতিক দুর্যোগ সংঘটিত হচ্ছে?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300" y="4798223"/>
            <a:ext cx="929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১. বনভূমি ধ্বংসের ফলে বিভিন্ন ধরনের প্রাকৃতিক দুর্যোগ সংঘটিত হচ্ছে। যেমন- ভূমিক্ষয় , ভূমিধ্বস , বন্যা , খরা , ঝড়।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61911" y="0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৭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317B28-B4DB-4E76-9732-0FB0B9C1BFE7}"/>
              </a:ext>
            </a:extLst>
          </p:cNvPr>
          <p:cNvGrpSpPr/>
          <p:nvPr/>
        </p:nvGrpSpPr>
        <p:grpSpPr>
          <a:xfrm>
            <a:off x="4164416" y="1363708"/>
            <a:ext cx="5831468" cy="973667"/>
            <a:chOff x="636813" y="1004002"/>
            <a:chExt cx="5975404" cy="1095375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70DA8021-ABB5-459B-80C7-A23CE29D1A29}"/>
                </a:ext>
              </a:extLst>
            </p:cNvPr>
            <p:cNvSpPr/>
            <p:nvPr/>
          </p:nvSpPr>
          <p:spPr>
            <a:xfrm>
              <a:off x="1320352" y="1004004"/>
              <a:ext cx="5291865" cy="711993"/>
            </a:xfrm>
            <a:custGeom>
              <a:avLst/>
              <a:gdLst>
                <a:gd name="connsiteX0" fmla="*/ 118668 w 711993"/>
                <a:gd name="connsiteY0" fmla="*/ 0 h 8377237"/>
                <a:gd name="connsiteX1" fmla="*/ 593325 w 711993"/>
                <a:gd name="connsiteY1" fmla="*/ 0 h 8377237"/>
                <a:gd name="connsiteX2" fmla="*/ 711993 w 711993"/>
                <a:gd name="connsiteY2" fmla="*/ 118668 h 8377237"/>
                <a:gd name="connsiteX3" fmla="*/ 711993 w 711993"/>
                <a:gd name="connsiteY3" fmla="*/ 8377237 h 8377237"/>
                <a:gd name="connsiteX4" fmla="*/ 711993 w 711993"/>
                <a:gd name="connsiteY4" fmla="*/ 8377237 h 8377237"/>
                <a:gd name="connsiteX5" fmla="*/ 0 w 711993"/>
                <a:gd name="connsiteY5" fmla="*/ 8377237 h 8377237"/>
                <a:gd name="connsiteX6" fmla="*/ 0 w 711993"/>
                <a:gd name="connsiteY6" fmla="*/ 8377237 h 8377237"/>
                <a:gd name="connsiteX7" fmla="*/ 0 w 711993"/>
                <a:gd name="connsiteY7" fmla="*/ 118668 h 8377237"/>
                <a:gd name="connsiteX8" fmla="*/ 118668 w 711993"/>
                <a:gd name="connsiteY8" fmla="*/ 0 h 837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993" h="8377237">
                  <a:moveTo>
                    <a:pt x="711993" y="1396236"/>
                  </a:moveTo>
                  <a:lnTo>
                    <a:pt x="711993" y="6981001"/>
                  </a:lnTo>
                  <a:cubicBezTo>
                    <a:pt x="711993" y="7752127"/>
                    <a:pt x="707477" y="8377237"/>
                    <a:pt x="701907" y="8377237"/>
                  </a:cubicBezTo>
                  <a:lnTo>
                    <a:pt x="0" y="8377237"/>
                  </a:lnTo>
                  <a:lnTo>
                    <a:pt x="0" y="83772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1907" y="0"/>
                  </a:lnTo>
                  <a:cubicBezTo>
                    <a:pt x="707477" y="0"/>
                    <a:pt x="711993" y="625110"/>
                    <a:pt x="711993" y="1396236"/>
                  </a:cubicBezTo>
                  <a:close/>
                </a:path>
              </a:pathLst>
            </a:custGeom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z="1270000" prstMaterial="dkEdge">
              <a:bevelT w="190500" h="38100" prst="artDeco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436" tIns="42183" rIns="42183" bIns="42185" numCol="1" spcCol="1270" anchor="ctr" anchorCtr="0">
              <a:noAutofit/>
            </a:bodyPr>
            <a:lstStyle/>
            <a:p>
              <a:pPr marL="0" lvl="1" defTabSz="79023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বনজ সম্পদ ধ্বংস হয়ে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যাচ্ছে।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238B979-A68B-4654-BB26-0F3B51260C37}"/>
                </a:ext>
              </a:extLst>
            </p:cNvPr>
            <p:cNvGrpSpPr/>
            <p:nvPr/>
          </p:nvGrpSpPr>
          <p:grpSpPr>
            <a:xfrm>
              <a:off x="636813" y="1004002"/>
              <a:ext cx="766762" cy="1095375"/>
              <a:chOff x="636813" y="1004002"/>
              <a:chExt cx="766762" cy="1095375"/>
            </a:xfrm>
          </p:grpSpPr>
          <p:sp>
            <p:nvSpPr>
              <p:cNvPr id="6" name="Freeform: Shape 3">
                <a:extLst>
                  <a:ext uri="{FF2B5EF4-FFF2-40B4-BE49-F238E27FC236}">
                    <a16:creationId xmlns:a16="http://schemas.microsoft.com/office/drawing/2014/main" id="{FB231CE8-82EE-4BBD-A95E-BCB3BE94C437}"/>
                  </a:ext>
                </a:extLst>
              </p:cNvPr>
              <p:cNvSpPr/>
              <p:nvPr/>
            </p:nvSpPr>
            <p:spPr>
              <a:xfrm>
                <a:off x="636813" y="1004002"/>
                <a:ext cx="698389" cy="1095375"/>
              </a:xfrm>
              <a:custGeom>
                <a:avLst/>
                <a:gdLst>
                  <a:gd name="connsiteX0" fmla="*/ 0 w 1095374"/>
                  <a:gd name="connsiteY0" fmla="*/ 0 h 766762"/>
                  <a:gd name="connsiteX1" fmla="*/ 711993 w 1095374"/>
                  <a:gd name="connsiteY1" fmla="*/ 0 h 766762"/>
                  <a:gd name="connsiteX2" fmla="*/ 1095374 w 1095374"/>
                  <a:gd name="connsiteY2" fmla="*/ 383381 h 766762"/>
                  <a:gd name="connsiteX3" fmla="*/ 711993 w 1095374"/>
                  <a:gd name="connsiteY3" fmla="*/ 766762 h 766762"/>
                  <a:gd name="connsiteX4" fmla="*/ 0 w 1095374"/>
                  <a:gd name="connsiteY4" fmla="*/ 766762 h 766762"/>
                  <a:gd name="connsiteX5" fmla="*/ 383381 w 1095374"/>
                  <a:gd name="connsiteY5" fmla="*/ 383381 h 766762"/>
                  <a:gd name="connsiteX6" fmla="*/ 0 w 1095374"/>
                  <a:gd name="connsiteY6" fmla="*/ 0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5374" h="766762">
                    <a:moveTo>
                      <a:pt x="1095373" y="0"/>
                    </a:moveTo>
                    <a:lnTo>
                      <a:pt x="1095373" y="498395"/>
                    </a:lnTo>
                    <a:lnTo>
                      <a:pt x="547687" y="766762"/>
                    </a:lnTo>
                    <a:lnTo>
                      <a:pt x="1" y="498395"/>
                    </a:lnTo>
                    <a:lnTo>
                      <a:pt x="1" y="0"/>
                    </a:lnTo>
                    <a:lnTo>
                      <a:pt x="547687" y="268367"/>
                    </a:lnTo>
                    <a:lnTo>
                      <a:pt x="1095373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 z="1270000" prstMaterial="dkEdge">
                <a:bevelT w="190500" h="38100" prst="artDeco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853" tIns="352637" rIns="11853" bIns="352636" numCol="1" spcCol="1270" anchor="ctr" anchorCtr="0">
                <a:noAutofit/>
              </a:bodyPr>
              <a:lstStyle/>
              <a:p>
                <a:pPr algn="ctr" defTabSz="82974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67"/>
              </a:p>
            </p:txBody>
          </p:sp>
          <p:sp>
            <p:nvSpPr>
              <p:cNvPr id="7" name="Graphic 17" descr="Right pointing backhand index">
                <a:extLst>
                  <a:ext uri="{FF2B5EF4-FFF2-40B4-BE49-F238E27FC236}">
                    <a16:creationId xmlns:a16="http://schemas.microsoft.com/office/drawing/2014/main" id="{ECA5D1FE-5F4F-48F1-A607-D280CA20970E}"/>
                  </a:ext>
                </a:extLst>
              </p:cNvPr>
              <p:cNvSpPr/>
              <p:nvPr/>
            </p:nvSpPr>
            <p:spPr>
              <a:xfrm>
                <a:off x="722647" y="1357103"/>
                <a:ext cx="680928" cy="430680"/>
              </a:xfrm>
              <a:custGeom>
                <a:avLst/>
                <a:gdLst>
                  <a:gd name="connsiteX0" fmla="*/ 538015 w 575009"/>
                  <a:gd name="connsiteY0" fmla="*/ 98440 h 385594"/>
                  <a:gd name="connsiteX1" fmla="*/ 203156 w 575009"/>
                  <a:gd name="connsiteY1" fmla="*/ 98440 h 385594"/>
                  <a:gd name="connsiteX2" fmla="*/ 328305 w 575009"/>
                  <a:gd name="connsiteY2" fmla="*/ 70704 h 385594"/>
                  <a:gd name="connsiteX3" fmla="*/ 354012 w 575009"/>
                  <a:gd name="connsiteY3" fmla="*/ 30115 h 385594"/>
                  <a:gd name="connsiteX4" fmla="*/ 313423 w 575009"/>
                  <a:gd name="connsiteY4" fmla="*/ 4409 h 385594"/>
                  <a:gd name="connsiteX5" fmla="*/ 130772 w 575009"/>
                  <a:gd name="connsiteY5" fmla="*/ 44998 h 385594"/>
                  <a:gd name="connsiteX6" fmla="*/ 111831 w 575009"/>
                  <a:gd name="connsiteY6" fmla="*/ 57851 h 385594"/>
                  <a:gd name="connsiteX7" fmla="*/ 54330 w 575009"/>
                  <a:gd name="connsiteY7" fmla="*/ 132264 h 385594"/>
                  <a:gd name="connsiteX8" fmla="*/ 3594 w 575009"/>
                  <a:gd name="connsiteY8" fmla="*/ 132264 h 385594"/>
                  <a:gd name="connsiteX9" fmla="*/ 3594 w 575009"/>
                  <a:gd name="connsiteY9" fmla="*/ 328444 h 385594"/>
                  <a:gd name="connsiteX10" fmla="*/ 37418 w 575009"/>
                  <a:gd name="connsiteY10" fmla="*/ 328444 h 385594"/>
                  <a:gd name="connsiteX11" fmla="*/ 179479 w 575009"/>
                  <a:gd name="connsiteY11" fmla="*/ 382562 h 385594"/>
                  <a:gd name="connsiteX12" fmla="*/ 301246 w 575009"/>
                  <a:gd name="connsiteY12" fmla="*/ 382562 h 385594"/>
                  <a:gd name="connsiteX13" fmla="*/ 341835 w 575009"/>
                  <a:gd name="connsiteY13" fmla="*/ 341973 h 385594"/>
                  <a:gd name="connsiteX14" fmla="*/ 331011 w 575009"/>
                  <a:gd name="connsiteY14" fmla="*/ 314914 h 385594"/>
                  <a:gd name="connsiteX15" fmla="*/ 335070 w 575009"/>
                  <a:gd name="connsiteY15" fmla="*/ 314914 h 385594"/>
                  <a:gd name="connsiteX16" fmla="*/ 375659 w 575009"/>
                  <a:gd name="connsiteY16" fmla="*/ 274325 h 385594"/>
                  <a:gd name="connsiteX17" fmla="*/ 364159 w 575009"/>
                  <a:gd name="connsiteY17" fmla="*/ 245913 h 385594"/>
                  <a:gd name="connsiteX18" fmla="*/ 395954 w 575009"/>
                  <a:gd name="connsiteY18" fmla="*/ 206677 h 385594"/>
                  <a:gd name="connsiteX19" fmla="*/ 355365 w 575009"/>
                  <a:gd name="connsiteY19" fmla="*/ 166088 h 385594"/>
                  <a:gd name="connsiteX20" fmla="*/ 538015 w 575009"/>
                  <a:gd name="connsiteY20" fmla="*/ 166088 h 385594"/>
                  <a:gd name="connsiteX21" fmla="*/ 571839 w 575009"/>
                  <a:gd name="connsiteY21" fmla="*/ 132264 h 385594"/>
                  <a:gd name="connsiteX22" fmla="*/ 538015 w 575009"/>
                  <a:gd name="connsiteY22" fmla="*/ 98440 h 38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5009" h="385594">
                    <a:moveTo>
                      <a:pt x="538015" y="98440"/>
                    </a:moveTo>
                    <a:lnTo>
                      <a:pt x="203156" y="98440"/>
                    </a:lnTo>
                    <a:lnTo>
                      <a:pt x="328305" y="70704"/>
                    </a:lnTo>
                    <a:cubicBezTo>
                      <a:pt x="346570" y="66645"/>
                      <a:pt x="358071" y="48380"/>
                      <a:pt x="354012" y="30115"/>
                    </a:cubicBezTo>
                    <a:cubicBezTo>
                      <a:pt x="349953" y="11850"/>
                      <a:pt x="331688" y="350"/>
                      <a:pt x="313423" y="4409"/>
                    </a:cubicBezTo>
                    <a:lnTo>
                      <a:pt x="130772" y="44998"/>
                    </a:lnTo>
                    <a:cubicBezTo>
                      <a:pt x="124008" y="47027"/>
                      <a:pt x="117243" y="51086"/>
                      <a:pt x="111831" y="57851"/>
                    </a:cubicBezTo>
                    <a:lnTo>
                      <a:pt x="54330" y="132264"/>
                    </a:lnTo>
                    <a:lnTo>
                      <a:pt x="3594" y="132264"/>
                    </a:lnTo>
                    <a:lnTo>
                      <a:pt x="3594" y="328444"/>
                    </a:lnTo>
                    <a:lnTo>
                      <a:pt x="37418" y="328444"/>
                    </a:lnTo>
                    <a:cubicBezTo>
                      <a:pt x="85448" y="328444"/>
                      <a:pt x="88831" y="382562"/>
                      <a:pt x="179479" y="382562"/>
                    </a:cubicBezTo>
                    <a:cubicBezTo>
                      <a:pt x="201127" y="382562"/>
                      <a:pt x="272834" y="382562"/>
                      <a:pt x="301246" y="382562"/>
                    </a:cubicBezTo>
                    <a:cubicBezTo>
                      <a:pt x="323570" y="382562"/>
                      <a:pt x="341835" y="364297"/>
                      <a:pt x="341835" y="341973"/>
                    </a:cubicBezTo>
                    <a:cubicBezTo>
                      <a:pt x="341835" y="331150"/>
                      <a:pt x="337776" y="321679"/>
                      <a:pt x="331011" y="314914"/>
                    </a:cubicBezTo>
                    <a:cubicBezTo>
                      <a:pt x="332364" y="314914"/>
                      <a:pt x="333717" y="314914"/>
                      <a:pt x="335070" y="314914"/>
                    </a:cubicBezTo>
                    <a:cubicBezTo>
                      <a:pt x="357394" y="314914"/>
                      <a:pt x="375659" y="296649"/>
                      <a:pt x="375659" y="274325"/>
                    </a:cubicBezTo>
                    <a:cubicBezTo>
                      <a:pt x="375659" y="263501"/>
                      <a:pt x="371600" y="253354"/>
                      <a:pt x="364159" y="245913"/>
                    </a:cubicBezTo>
                    <a:cubicBezTo>
                      <a:pt x="382424" y="241854"/>
                      <a:pt x="395954" y="225618"/>
                      <a:pt x="395954" y="206677"/>
                    </a:cubicBezTo>
                    <a:cubicBezTo>
                      <a:pt x="395954" y="184353"/>
                      <a:pt x="377689" y="166088"/>
                      <a:pt x="355365" y="166088"/>
                    </a:cubicBezTo>
                    <a:lnTo>
                      <a:pt x="538015" y="166088"/>
                    </a:lnTo>
                    <a:cubicBezTo>
                      <a:pt x="556956" y="166088"/>
                      <a:pt x="571839" y="151205"/>
                      <a:pt x="571839" y="132264"/>
                    </a:cubicBezTo>
                    <a:cubicBezTo>
                      <a:pt x="571839" y="113322"/>
                      <a:pt x="556956" y="98440"/>
                      <a:pt x="538015" y="9844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747" cap="flat">
                <a:noFill/>
                <a:prstDash val="solid"/>
                <a:miter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084F52-AEBB-4AF0-B66C-0091C40DAC6C}"/>
              </a:ext>
            </a:extLst>
          </p:cNvPr>
          <p:cNvGrpSpPr/>
          <p:nvPr/>
        </p:nvGrpSpPr>
        <p:grpSpPr>
          <a:xfrm>
            <a:off x="4164416" y="2201909"/>
            <a:ext cx="5831468" cy="973666"/>
            <a:chOff x="636813" y="2003123"/>
            <a:chExt cx="6560401" cy="1095374"/>
          </a:xfrm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4DC9B6A-D7AD-41E1-8B4D-4B7E736DE758}"/>
                </a:ext>
              </a:extLst>
            </p:cNvPr>
            <p:cNvSpPr/>
            <p:nvPr/>
          </p:nvSpPr>
          <p:spPr>
            <a:xfrm>
              <a:off x="1403576" y="2025873"/>
              <a:ext cx="5793638" cy="711993"/>
            </a:xfrm>
            <a:custGeom>
              <a:avLst/>
              <a:gdLst>
                <a:gd name="connsiteX0" fmla="*/ 118668 w 711993"/>
                <a:gd name="connsiteY0" fmla="*/ 0 h 8377237"/>
                <a:gd name="connsiteX1" fmla="*/ 593325 w 711993"/>
                <a:gd name="connsiteY1" fmla="*/ 0 h 8377237"/>
                <a:gd name="connsiteX2" fmla="*/ 711993 w 711993"/>
                <a:gd name="connsiteY2" fmla="*/ 118668 h 8377237"/>
                <a:gd name="connsiteX3" fmla="*/ 711993 w 711993"/>
                <a:gd name="connsiteY3" fmla="*/ 8377237 h 8377237"/>
                <a:gd name="connsiteX4" fmla="*/ 711993 w 711993"/>
                <a:gd name="connsiteY4" fmla="*/ 8377237 h 8377237"/>
                <a:gd name="connsiteX5" fmla="*/ 0 w 711993"/>
                <a:gd name="connsiteY5" fmla="*/ 8377237 h 8377237"/>
                <a:gd name="connsiteX6" fmla="*/ 0 w 711993"/>
                <a:gd name="connsiteY6" fmla="*/ 8377237 h 8377237"/>
                <a:gd name="connsiteX7" fmla="*/ 0 w 711993"/>
                <a:gd name="connsiteY7" fmla="*/ 118668 h 8377237"/>
                <a:gd name="connsiteX8" fmla="*/ 118668 w 711993"/>
                <a:gd name="connsiteY8" fmla="*/ 0 h 837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993" h="8377237">
                  <a:moveTo>
                    <a:pt x="711993" y="1396236"/>
                  </a:moveTo>
                  <a:lnTo>
                    <a:pt x="711993" y="6981001"/>
                  </a:lnTo>
                  <a:cubicBezTo>
                    <a:pt x="711993" y="7752127"/>
                    <a:pt x="707477" y="8377237"/>
                    <a:pt x="701907" y="8377237"/>
                  </a:cubicBezTo>
                  <a:lnTo>
                    <a:pt x="0" y="8377237"/>
                  </a:lnTo>
                  <a:lnTo>
                    <a:pt x="0" y="83772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1907" y="0"/>
                  </a:lnTo>
                  <a:cubicBezTo>
                    <a:pt x="707477" y="0"/>
                    <a:pt x="711993" y="625110"/>
                    <a:pt x="711993" y="1396236"/>
                  </a:cubicBezTo>
                  <a:close/>
                </a:path>
              </a:pathLst>
            </a:custGeom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 prst="artDeco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436" tIns="42183" rIns="42183" bIns="42185" numCol="1" spcCol="1270" anchor="ctr" anchorCtr="0">
              <a:noAutofit/>
            </a:bodyPr>
            <a:lstStyle/>
            <a:p>
              <a:pPr marL="0" lvl="1" defTabSz="79023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ও প্রাণীর বাসস্থান ধ্বংস হচ্ছে।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633D7E-30B9-48AE-863E-FA5D26D1BAE1}"/>
                </a:ext>
              </a:extLst>
            </p:cNvPr>
            <p:cNvGrpSpPr/>
            <p:nvPr/>
          </p:nvGrpSpPr>
          <p:grpSpPr>
            <a:xfrm>
              <a:off x="636813" y="2003123"/>
              <a:ext cx="766762" cy="1095374"/>
              <a:chOff x="636813" y="2003123"/>
              <a:chExt cx="766762" cy="1095374"/>
            </a:xfrm>
          </p:grpSpPr>
          <p:sp>
            <p:nvSpPr>
              <p:cNvPr id="11" name="Freeform: Shape 5">
                <a:extLst>
                  <a:ext uri="{FF2B5EF4-FFF2-40B4-BE49-F238E27FC236}">
                    <a16:creationId xmlns:a16="http://schemas.microsoft.com/office/drawing/2014/main" id="{C7227A87-B09F-492B-909E-2A2096838467}"/>
                  </a:ext>
                </a:extLst>
              </p:cNvPr>
              <p:cNvSpPr/>
              <p:nvPr/>
            </p:nvSpPr>
            <p:spPr>
              <a:xfrm>
                <a:off x="636813" y="2003123"/>
                <a:ext cx="766762" cy="1095374"/>
              </a:xfrm>
              <a:custGeom>
                <a:avLst/>
                <a:gdLst>
                  <a:gd name="connsiteX0" fmla="*/ 0 w 1095374"/>
                  <a:gd name="connsiteY0" fmla="*/ 0 h 766762"/>
                  <a:gd name="connsiteX1" fmla="*/ 711993 w 1095374"/>
                  <a:gd name="connsiteY1" fmla="*/ 0 h 766762"/>
                  <a:gd name="connsiteX2" fmla="*/ 1095374 w 1095374"/>
                  <a:gd name="connsiteY2" fmla="*/ 383381 h 766762"/>
                  <a:gd name="connsiteX3" fmla="*/ 711993 w 1095374"/>
                  <a:gd name="connsiteY3" fmla="*/ 766762 h 766762"/>
                  <a:gd name="connsiteX4" fmla="*/ 0 w 1095374"/>
                  <a:gd name="connsiteY4" fmla="*/ 766762 h 766762"/>
                  <a:gd name="connsiteX5" fmla="*/ 383381 w 1095374"/>
                  <a:gd name="connsiteY5" fmla="*/ 383381 h 766762"/>
                  <a:gd name="connsiteX6" fmla="*/ 0 w 1095374"/>
                  <a:gd name="connsiteY6" fmla="*/ 0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5374" h="766762">
                    <a:moveTo>
                      <a:pt x="1095373" y="0"/>
                    </a:moveTo>
                    <a:lnTo>
                      <a:pt x="1095373" y="498395"/>
                    </a:lnTo>
                    <a:lnTo>
                      <a:pt x="547687" y="766762"/>
                    </a:lnTo>
                    <a:lnTo>
                      <a:pt x="1" y="498395"/>
                    </a:lnTo>
                    <a:lnTo>
                      <a:pt x="1" y="0"/>
                    </a:lnTo>
                    <a:lnTo>
                      <a:pt x="547687" y="268367"/>
                    </a:lnTo>
                    <a:lnTo>
                      <a:pt x="109537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 z="1270000" prstMaterial="dkEdge">
                <a:bevelT w="190500" h="38100" prst="artDeco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853" tIns="352636" rIns="11853" bIns="352636" numCol="1" spcCol="1270" anchor="ctr" anchorCtr="0">
                <a:noAutofit/>
              </a:bodyPr>
              <a:lstStyle/>
              <a:p>
                <a:pPr algn="ctr" defTabSz="82974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67"/>
              </a:p>
            </p:txBody>
          </p:sp>
          <p:sp>
            <p:nvSpPr>
              <p:cNvPr id="12" name="Graphic 17" descr="Right pointing backhand index">
                <a:extLst>
                  <a:ext uri="{FF2B5EF4-FFF2-40B4-BE49-F238E27FC236}">
                    <a16:creationId xmlns:a16="http://schemas.microsoft.com/office/drawing/2014/main" id="{E6F50FF9-FC05-4B61-8C1D-3BC421CC3DC1}"/>
                  </a:ext>
                </a:extLst>
              </p:cNvPr>
              <p:cNvSpPr/>
              <p:nvPr/>
            </p:nvSpPr>
            <p:spPr>
              <a:xfrm>
                <a:off x="722647" y="2367743"/>
                <a:ext cx="680928" cy="430680"/>
              </a:xfrm>
              <a:custGeom>
                <a:avLst/>
                <a:gdLst>
                  <a:gd name="connsiteX0" fmla="*/ 538015 w 575009"/>
                  <a:gd name="connsiteY0" fmla="*/ 98440 h 385594"/>
                  <a:gd name="connsiteX1" fmla="*/ 203156 w 575009"/>
                  <a:gd name="connsiteY1" fmla="*/ 98440 h 385594"/>
                  <a:gd name="connsiteX2" fmla="*/ 328305 w 575009"/>
                  <a:gd name="connsiteY2" fmla="*/ 70704 h 385594"/>
                  <a:gd name="connsiteX3" fmla="*/ 354012 w 575009"/>
                  <a:gd name="connsiteY3" fmla="*/ 30115 h 385594"/>
                  <a:gd name="connsiteX4" fmla="*/ 313423 w 575009"/>
                  <a:gd name="connsiteY4" fmla="*/ 4409 h 385594"/>
                  <a:gd name="connsiteX5" fmla="*/ 130772 w 575009"/>
                  <a:gd name="connsiteY5" fmla="*/ 44998 h 385594"/>
                  <a:gd name="connsiteX6" fmla="*/ 111831 w 575009"/>
                  <a:gd name="connsiteY6" fmla="*/ 57851 h 385594"/>
                  <a:gd name="connsiteX7" fmla="*/ 54330 w 575009"/>
                  <a:gd name="connsiteY7" fmla="*/ 132264 h 385594"/>
                  <a:gd name="connsiteX8" fmla="*/ 3594 w 575009"/>
                  <a:gd name="connsiteY8" fmla="*/ 132264 h 385594"/>
                  <a:gd name="connsiteX9" fmla="*/ 3594 w 575009"/>
                  <a:gd name="connsiteY9" fmla="*/ 328444 h 385594"/>
                  <a:gd name="connsiteX10" fmla="*/ 37418 w 575009"/>
                  <a:gd name="connsiteY10" fmla="*/ 328444 h 385594"/>
                  <a:gd name="connsiteX11" fmla="*/ 179479 w 575009"/>
                  <a:gd name="connsiteY11" fmla="*/ 382562 h 385594"/>
                  <a:gd name="connsiteX12" fmla="*/ 301246 w 575009"/>
                  <a:gd name="connsiteY12" fmla="*/ 382562 h 385594"/>
                  <a:gd name="connsiteX13" fmla="*/ 341835 w 575009"/>
                  <a:gd name="connsiteY13" fmla="*/ 341973 h 385594"/>
                  <a:gd name="connsiteX14" fmla="*/ 331011 w 575009"/>
                  <a:gd name="connsiteY14" fmla="*/ 314914 h 385594"/>
                  <a:gd name="connsiteX15" fmla="*/ 335070 w 575009"/>
                  <a:gd name="connsiteY15" fmla="*/ 314914 h 385594"/>
                  <a:gd name="connsiteX16" fmla="*/ 375659 w 575009"/>
                  <a:gd name="connsiteY16" fmla="*/ 274325 h 385594"/>
                  <a:gd name="connsiteX17" fmla="*/ 364159 w 575009"/>
                  <a:gd name="connsiteY17" fmla="*/ 245913 h 385594"/>
                  <a:gd name="connsiteX18" fmla="*/ 395954 w 575009"/>
                  <a:gd name="connsiteY18" fmla="*/ 206677 h 385594"/>
                  <a:gd name="connsiteX19" fmla="*/ 355365 w 575009"/>
                  <a:gd name="connsiteY19" fmla="*/ 166088 h 385594"/>
                  <a:gd name="connsiteX20" fmla="*/ 538015 w 575009"/>
                  <a:gd name="connsiteY20" fmla="*/ 166088 h 385594"/>
                  <a:gd name="connsiteX21" fmla="*/ 571839 w 575009"/>
                  <a:gd name="connsiteY21" fmla="*/ 132264 h 385594"/>
                  <a:gd name="connsiteX22" fmla="*/ 538015 w 575009"/>
                  <a:gd name="connsiteY22" fmla="*/ 98440 h 38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5009" h="385594">
                    <a:moveTo>
                      <a:pt x="538015" y="98440"/>
                    </a:moveTo>
                    <a:lnTo>
                      <a:pt x="203156" y="98440"/>
                    </a:lnTo>
                    <a:lnTo>
                      <a:pt x="328305" y="70704"/>
                    </a:lnTo>
                    <a:cubicBezTo>
                      <a:pt x="346570" y="66645"/>
                      <a:pt x="358071" y="48380"/>
                      <a:pt x="354012" y="30115"/>
                    </a:cubicBezTo>
                    <a:cubicBezTo>
                      <a:pt x="349953" y="11850"/>
                      <a:pt x="331688" y="350"/>
                      <a:pt x="313423" y="4409"/>
                    </a:cubicBezTo>
                    <a:lnTo>
                      <a:pt x="130772" y="44998"/>
                    </a:lnTo>
                    <a:cubicBezTo>
                      <a:pt x="124008" y="47027"/>
                      <a:pt x="117243" y="51086"/>
                      <a:pt x="111831" y="57851"/>
                    </a:cubicBezTo>
                    <a:lnTo>
                      <a:pt x="54330" y="132264"/>
                    </a:lnTo>
                    <a:lnTo>
                      <a:pt x="3594" y="132264"/>
                    </a:lnTo>
                    <a:lnTo>
                      <a:pt x="3594" y="328444"/>
                    </a:lnTo>
                    <a:lnTo>
                      <a:pt x="37418" y="328444"/>
                    </a:lnTo>
                    <a:cubicBezTo>
                      <a:pt x="85448" y="328444"/>
                      <a:pt x="88831" y="382562"/>
                      <a:pt x="179479" y="382562"/>
                    </a:cubicBezTo>
                    <a:cubicBezTo>
                      <a:pt x="201127" y="382562"/>
                      <a:pt x="272834" y="382562"/>
                      <a:pt x="301246" y="382562"/>
                    </a:cubicBezTo>
                    <a:cubicBezTo>
                      <a:pt x="323570" y="382562"/>
                      <a:pt x="341835" y="364297"/>
                      <a:pt x="341835" y="341973"/>
                    </a:cubicBezTo>
                    <a:cubicBezTo>
                      <a:pt x="341835" y="331150"/>
                      <a:pt x="337776" y="321679"/>
                      <a:pt x="331011" y="314914"/>
                    </a:cubicBezTo>
                    <a:cubicBezTo>
                      <a:pt x="332364" y="314914"/>
                      <a:pt x="333717" y="314914"/>
                      <a:pt x="335070" y="314914"/>
                    </a:cubicBezTo>
                    <a:cubicBezTo>
                      <a:pt x="357394" y="314914"/>
                      <a:pt x="375659" y="296649"/>
                      <a:pt x="375659" y="274325"/>
                    </a:cubicBezTo>
                    <a:cubicBezTo>
                      <a:pt x="375659" y="263501"/>
                      <a:pt x="371600" y="253354"/>
                      <a:pt x="364159" y="245913"/>
                    </a:cubicBezTo>
                    <a:cubicBezTo>
                      <a:pt x="382424" y="241854"/>
                      <a:pt x="395954" y="225618"/>
                      <a:pt x="395954" y="206677"/>
                    </a:cubicBezTo>
                    <a:cubicBezTo>
                      <a:pt x="395954" y="184353"/>
                      <a:pt x="377689" y="166088"/>
                      <a:pt x="355365" y="166088"/>
                    </a:cubicBezTo>
                    <a:lnTo>
                      <a:pt x="538015" y="166088"/>
                    </a:lnTo>
                    <a:cubicBezTo>
                      <a:pt x="556956" y="166088"/>
                      <a:pt x="571839" y="151205"/>
                      <a:pt x="571839" y="132264"/>
                    </a:cubicBezTo>
                    <a:cubicBezTo>
                      <a:pt x="571839" y="113322"/>
                      <a:pt x="556956" y="98440"/>
                      <a:pt x="538015" y="9844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747" cap="flat">
                <a:noFill/>
                <a:prstDash val="solid"/>
                <a:miter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A0D627-B9DB-4AEF-9BF4-A1817D44F355}"/>
              </a:ext>
            </a:extLst>
          </p:cNvPr>
          <p:cNvGrpSpPr/>
          <p:nvPr/>
        </p:nvGrpSpPr>
        <p:grpSpPr>
          <a:xfrm>
            <a:off x="4164416" y="3040109"/>
            <a:ext cx="5831468" cy="973666"/>
            <a:chOff x="636813" y="3002243"/>
            <a:chExt cx="6560401" cy="1095374"/>
          </a:xfrm>
        </p:grpSpPr>
        <p:sp>
          <p:nvSpPr>
            <p:cNvPr id="14" name="Freeform: Shape 31">
              <a:extLst>
                <a:ext uri="{FF2B5EF4-FFF2-40B4-BE49-F238E27FC236}">
                  <a16:creationId xmlns:a16="http://schemas.microsoft.com/office/drawing/2014/main" id="{526EEF50-DCCD-4F61-81B2-B8FB047F26E4}"/>
                </a:ext>
              </a:extLst>
            </p:cNvPr>
            <p:cNvSpPr/>
            <p:nvPr/>
          </p:nvSpPr>
          <p:spPr>
            <a:xfrm>
              <a:off x="1403575" y="3002244"/>
              <a:ext cx="5793639" cy="711993"/>
            </a:xfrm>
            <a:custGeom>
              <a:avLst/>
              <a:gdLst>
                <a:gd name="connsiteX0" fmla="*/ 118668 w 711993"/>
                <a:gd name="connsiteY0" fmla="*/ 0 h 8377237"/>
                <a:gd name="connsiteX1" fmla="*/ 593325 w 711993"/>
                <a:gd name="connsiteY1" fmla="*/ 0 h 8377237"/>
                <a:gd name="connsiteX2" fmla="*/ 711993 w 711993"/>
                <a:gd name="connsiteY2" fmla="*/ 118668 h 8377237"/>
                <a:gd name="connsiteX3" fmla="*/ 711993 w 711993"/>
                <a:gd name="connsiteY3" fmla="*/ 8377237 h 8377237"/>
                <a:gd name="connsiteX4" fmla="*/ 711993 w 711993"/>
                <a:gd name="connsiteY4" fmla="*/ 8377237 h 8377237"/>
                <a:gd name="connsiteX5" fmla="*/ 0 w 711993"/>
                <a:gd name="connsiteY5" fmla="*/ 8377237 h 8377237"/>
                <a:gd name="connsiteX6" fmla="*/ 0 w 711993"/>
                <a:gd name="connsiteY6" fmla="*/ 8377237 h 8377237"/>
                <a:gd name="connsiteX7" fmla="*/ 0 w 711993"/>
                <a:gd name="connsiteY7" fmla="*/ 118668 h 8377237"/>
                <a:gd name="connsiteX8" fmla="*/ 118668 w 711993"/>
                <a:gd name="connsiteY8" fmla="*/ 0 h 837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993" h="8377237">
                  <a:moveTo>
                    <a:pt x="711993" y="1396236"/>
                  </a:moveTo>
                  <a:lnTo>
                    <a:pt x="711993" y="6981001"/>
                  </a:lnTo>
                  <a:cubicBezTo>
                    <a:pt x="711993" y="7752127"/>
                    <a:pt x="707477" y="8377237"/>
                    <a:pt x="701907" y="8377237"/>
                  </a:cubicBezTo>
                  <a:lnTo>
                    <a:pt x="0" y="8377237"/>
                  </a:lnTo>
                  <a:lnTo>
                    <a:pt x="0" y="83772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1907" y="0"/>
                  </a:lnTo>
                  <a:cubicBezTo>
                    <a:pt x="707477" y="0"/>
                    <a:pt x="711993" y="625110"/>
                    <a:pt x="711993" y="1396236"/>
                  </a:cubicBezTo>
                  <a:close/>
                </a:path>
              </a:pathLst>
            </a:custGeom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 prst="artDeco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436" tIns="42183" rIns="42183" bIns="42185" numCol="1" spcCol="1270" anchor="ctr" anchorCtr="0">
              <a:noAutofit/>
            </a:bodyPr>
            <a:lstStyle/>
            <a:p>
              <a:pPr marL="0" lvl="1" defTabSz="79023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ভূমিক্ষয় ও ভূমিধ্বস হচ্ছে।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267366-68A2-45BD-AC07-5A5FFB65E41B}"/>
                </a:ext>
              </a:extLst>
            </p:cNvPr>
            <p:cNvGrpSpPr/>
            <p:nvPr/>
          </p:nvGrpSpPr>
          <p:grpSpPr>
            <a:xfrm>
              <a:off x="636813" y="3002243"/>
              <a:ext cx="766762" cy="1095374"/>
              <a:chOff x="636813" y="2003123"/>
              <a:chExt cx="766762" cy="1095374"/>
            </a:xfrm>
          </p:grpSpPr>
          <p:sp>
            <p:nvSpPr>
              <p:cNvPr id="16" name="Freeform: Shape 33">
                <a:extLst>
                  <a:ext uri="{FF2B5EF4-FFF2-40B4-BE49-F238E27FC236}">
                    <a16:creationId xmlns:a16="http://schemas.microsoft.com/office/drawing/2014/main" id="{227A3F48-A125-4D51-BF4A-DB8F801743A3}"/>
                  </a:ext>
                </a:extLst>
              </p:cNvPr>
              <p:cNvSpPr/>
              <p:nvPr/>
            </p:nvSpPr>
            <p:spPr>
              <a:xfrm>
                <a:off x="636813" y="2003123"/>
                <a:ext cx="766762" cy="1095374"/>
              </a:xfrm>
              <a:custGeom>
                <a:avLst/>
                <a:gdLst>
                  <a:gd name="connsiteX0" fmla="*/ 0 w 1095374"/>
                  <a:gd name="connsiteY0" fmla="*/ 0 h 766762"/>
                  <a:gd name="connsiteX1" fmla="*/ 711993 w 1095374"/>
                  <a:gd name="connsiteY1" fmla="*/ 0 h 766762"/>
                  <a:gd name="connsiteX2" fmla="*/ 1095374 w 1095374"/>
                  <a:gd name="connsiteY2" fmla="*/ 383381 h 766762"/>
                  <a:gd name="connsiteX3" fmla="*/ 711993 w 1095374"/>
                  <a:gd name="connsiteY3" fmla="*/ 766762 h 766762"/>
                  <a:gd name="connsiteX4" fmla="*/ 0 w 1095374"/>
                  <a:gd name="connsiteY4" fmla="*/ 766762 h 766762"/>
                  <a:gd name="connsiteX5" fmla="*/ 383381 w 1095374"/>
                  <a:gd name="connsiteY5" fmla="*/ 383381 h 766762"/>
                  <a:gd name="connsiteX6" fmla="*/ 0 w 1095374"/>
                  <a:gd name="connsiteY6" fmla="*/ 0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5374" h="766762">
                    <a:moveTo>
                      <a:pt x="1095373" y="0"/>
                    </a:moveTo>
                    <a:lnTo>
                      <a:pt x="1095373" y="498395"/>
                    </a:lnTo>
                    <a:lnTo>
                      <a:pt x="547687" y="766762"/>
                    </a:lnTo>
                    <a:lnTo>
                      <a:pt x="1" y="498395"/>
                    </a:lnTo>
                    <a:lnTo>
                      <a:pt x="1" y="0"/>
                    </a:lnTo>
                    <a:lnTo>
                      <a:pt x="547687" y="268367"/>
                    </a:lnTo>
                    <a:lnTo>
                      <a:pt x="1095373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 z="1270000" prstMaterial="dkEdge">
                <a:bevelT w="190500" h="38100" prst="artDeco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853" tIns="352636" rIns="11853" bIns="352636" numCol="1" spcCol="1270" anchor="ctr" anchorCtr="0">
                <a:noAutofit/>
              </a:bodyPr>
              <a:lstStyle/>
              <a:p>
                <a:pPr algn="ctr" defTabSz="82974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67"/>
              </a:p>
            </p:txBody>
          </p:sp>
          <p:sp>
            <p:nvSpPr>
              <p:cNvPr id="17" name="Graphic 17" descr="Right pointing backhand index">
                <a:extLst>
                  <a:ext uri="{FF2B5EF4-FFF2-40B4-BE49-F238E27FC236}">
                    <a16:creationId xmlns:a16="http://schemas.microsoft.com/office/drawing/2014/main" id="{324301B5-A4CF-4FD8-9423-C725C69E508C}"/>
                  </a:ext>
                </a:extLst>
              </p:cNvPr>
              <p:cNvSpPr/>
              <p:nvPr/>
            </p:nvSpPr>
            <p:spPr>
              <a:xfrm>
                <a:off x="722647" y="2367743"/>
                <a:ext cx="680928" cy="430680"/>
              </a:xfrm>
              <a:custGeom>
                <a:avLst/>
                <a:gdLst>
                  <a:gd name="connsiteX0" fmla="*/ 538015 w 575009"/>
                  <a:gd name="connsiteY0" fmla="*/ 98440 h 385594"/>
                  <a:gd name="connsiteX1" fmla="*/ 203156 w 575009"/>
                  <a:gd name="connsiteY1" fmla="*/ 98440 h 385594"/>
                  <a:gd name="connsiteX2" fmla="*/ 328305 w 575009"/>
                  <a:gd name="connsiteY2" fmla="*/ 70704 h 385594"/>
                  <a:gd name="connsiteX3" fmla="*/ 354012 w 575009"/>
                  <a:gd name="connsiteY3" fmla="*/ 30115 h 385594"/>
                  <a:gd name="connsiteX4" fmla="*/ 313423 w 575009"/>
                  <a:gd name="connsiteY4" fmla="*/ 4409 h 385594"/>
                  <a:gd name="connsiteX5" fmla="*/ 130772 w 575009"/>
                  <a:gd name="connsiteY5" fmla="*/ 44998 h 385594"/>
                  <a:gd name="connsiteX6" fmla="*/ 111831 w 575009"/>
                  <a:gd name="connsiteY6" fmla="*/ 57851 h 385594"/>
                  <a:gd name="connsiteX7" fmla="*/ 54330 w 575009"/>
                  <a:gd name="connsiteY7" fmla="*/ 132264 h 385594"/>
                  <a:gd name="connsiteX8" fmla="*/ 3594 w 575009"/>
                  <a:gd name="connsiteY8" fmla="*/ 132264 h 385594"/>
                  <a:gd name="connsiteX9" fmla="*/ 3594 w 575009"/>
                  <a:gd name="connsiteY9" fmla="*/ 328444 h 385594"/>
                  <a:gd name="connsiteX10" fmla="*/ 37418 w 575009"/>
                  <a:gd name="connsiteY10" fmla="*/ 328444 h 385594"/>
                  <a:gd name="connsiteX11" fmla="*/ 179479 w 575009"/>
                  <a:gd name="connsiteY11" fmla="*/ 382562 h 385594"/>
                  <a:gd name="connsiteX12" fmla="*/ 301246 w 575009"/>
                  <a:gd name="connsiteY12" fmla="*/ 382562 h 385594"/>
                  <a:gd name="connsiteX13" fmla="*/ 341835 w 575009"/>
                  <a:gd name="connsiteY13" fmla="*/ 341973 h 385594"/>
                  <a:gd name="connsiteX14" fmla="*/ 331011 w 575009"/>
                  <a:gd name="connsiteY14" fmla="*/ 314914 h 385594"/>
                  <a:gd name="connsiteX15" fmla="*/ 335070 w 575009"/>
                  <a:gd name="connsiteY15" fmla="*/ 314914 h 385594"/>
                  <a:gd name="connsiteX16" fmla="*/ 375659 w 575009"/>
                  <a:gd name="connsiteY16" fmla="*/ 274325 h 385594"/>
                  <a:gd name="connsiteX17" fmla="*/ 364159 w 575009"/>
                  <a:gd name="connsiteY17" fmla="*/ 245913 h 385594"/>
                  <a:gd name="connsiteX18" fmla="*/ 395954 w 575009"/>
                  <a:gd name="connsiteY18" fmla="*/ 206677 h 385594"/>
                  <a:gd name="connsiteX19" fmla="*/ 355365 w 575009"/>
                  <a:gd name="connsiteY19" fmla="*/ 166088 h 385594"/>
                  <a:gd name="connsiteX20" fmla="*/ 538015 w 575009"/>
                  <a:gd name="connsiteY20" fmla="*/ 166088 h 385594"/>
                  <a:gd name="connsiteX21" fmla="*/ 571839 w 575009"/>
                  <a:gd name="connsiteY21" fmla="*/ 132264 h 385594"/>
                  <a:gd name="connsiteX22" fmla="*/ 538015 w 575009"/>
                  <a:gd name="connsiteY22" fmla="*/ 98440 h 38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5009" h="385594">
                    <a:moveTo>
                      <a:pt x="538015" y="98440"/>
                    </a:moveTo>
                    <a:lnTo>
                      <a:pt x="203156" y="98440"/>
                    </a:lnTo>
                    <a:lnTo>
                      <a:pt x="328305" y="70704"/>
                    </a:lnTo>
                    <a:cubicBezTo>
                      <a:pt x="346570" y="66645"/>
                      <a:pt x="358071" y="48380"/>
                      <a:pt x="354012" y="30115"/>
                    </a:cubicBezTo>
                    <a:cubicBezTo>
                      <a:pt x="349953" y="11850"/>
                      <a:pt x="331688" y="350"/>
                      <a:pt x="313423" y="4409"/>
                    </a:cubicBezTo>
                    <a:lnTo>
                      <a:pt x="130772" y="44998"/>
                    </a:lnTo>
                    <a:cubicBezTo>
                      <a:pt x="124008" y="47027"/>
                      <a:pt x="117243" y="51086"/>
                      <a:pt x="111831" y="57851"/>
                    </a:cubicBezTo>
                    <a:lnTo>
                      <a:pt x="54330" y="132264"/>
                    </a:lnTo>
                    <a:lnTo>
                      <a:pt x="3594" y="132264"/>
                    </a:lnTo>
                    <a:lnTo>
                      <a:pt x="3594" y="328444"/>
                    </a:lnTo>
                    <a:lnTo>
                      <a:pt x="37418" y="328444"/>
                    </a:lnTo>
                    <a:cubicBezTo>
                      <a:pt x="85448" y="328444"/>
                      <a:pt x="88831" y="382562"/>
                      <a:pt x="179479" y="382562"/>
                    </a:cubicBezTo>
                    <a:cubicBezTo>
                      <a:pt x="201127" y="382562"/>
                      <a:pt x="272834" y="382562"/>
                      <a:pt x="301246" y="382562"/>
                    </a:cubicBezTo>
                    <a:cubicBezTo>
                      <a:pt x="323570" y="382562"/>
                      <a:pt x="341835" y="364297"/>
                      <a:pt x="341835" y="341973"/>
                    </a:cubicBezTo>
                    <a:cubicBezTo>
                      <a:pt x="341835" y="331150"/>
                      <a:pt x="337776" y="321679"/>
                      <a:pt x="331011" y="314914"/>
                    </a:cubicBezTo>
                    <a:cubicBezTo>
                      <a:pt x="332364" y="314914"/>
                      <a:pt x="333717" y="314914"/>
                      <a:pt x="335070" y="314914"/>
                    </a:cubicBezTo>
                    <a:cubicBezTo>
                      <a:pt x="357394" y="314914"/>
                      <a:pt x="375659" y="296649"/>
                      <a:pt x="375659" y="274325"/>
                    </a:cubicBezTo>
                    <a:cubicBezTo>
                      <a:pt x="375659" y="263501"/>
                      <a:pt x="371600" y="253354"/>
                      <a:pt x="364159" y="245913"/>
                    </a:cubicBezTo>
                    <a:cubicBezTo>
                      <a:pt x="382424" y="241854"/>
                      <a:pt x="395954" y="225618"/>
                      <a:pt x="395954" y="206677"/>
                    </a:cubicBezTo>
                    <a:cubicBezTo>
                      <a:pt x="395954" y="184353"/>
                      <a:pt x="377689" y="166088"/>
                      <a:pt x="355365" y="166088"/>
                    </a:cubicBezTo>
                    <a:lnTo>
                      <a:pt x="538015" y="166088"/>
                    </a:lnTo>
                    <a:cubicBezTo>
                      <a:pt x="556956" y="166088"/>
                      <a:pt x="571839" y="151205"/>
                      <a:pt x="571839" y="132264"/>
                    </a:cubicBezTo>
                    <a:cubicBezTo>
                      <a:pt x="571839" y="113322"/>
                      <a:pt x="556956" y="98440"/>
                      <a:pt x="538015" y="9844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747" cap="flat">
                <a:solidFill>
                  <a:srgbClr val="00B050"/>
                </a:solidFill>
                <a:prstDash val="solid"/>
                <a:miter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F85A59-1D12-4728-8D20-563196B3CBF2}"/>
              </a:ext>
            </a:extLst>
          </p:cNvPr>
          <p:cNvGrpSpPr/>
          <p:nvPr/>
        </p:nvGrpSpPr>
        <p:grpSpPr>
          <a:xfrm>
            <a:off x="4145690" y="3937575"/>
            <a:ext cx="5850194" cy="973666"/>
            <a:chOff x="636813" y="4001363"/>
            <a:chExt cx="5323828" cy="1095374"/>
          </a:xfrm>
        </p:grpSpPr>
        <p:sp>
          <p:nvSpPr>
            <p:cNvPr id="19" name="Freeform: Shape 35">
              <a:extLst>
                <a:ext uri="{FF2B5EF4-FFF2-40B4-BE49-F238E27FC236}">
                  <a16:creationId xmlns:a16="http://schemas.microsoft.com/office/drawing/2014/main" id="{4B6DFB39-EB39-490F-BD35-B4BD7C795865}"/>
                </a:ext>
              </a:extLst>
            </p:cNvPr>
            <p:cNvSpPr/>
            <p:nvPr/>
          </p:nvSpPr>
          <p:spPr>
            <a:xfrm>
              <a:off x="1297586" y="4001364"/>
              <a:ext cx="4663055" cy="711993"/>
            </a:xfrm>
            <a:custGeom>
              <a:avLst/>
              <a:gdLst>
                <a:gd name="connsiteX0" fmla="*/ 118668 w 711993"/>
                <a:gd name="connsiteY0" fmla="*/ 0 h 8377237"/>
                <a:gd name="connsiteX1" fmla="*/ 593325 w 711993"/>
                <a:gd name="connsiteY1" fmla="*/ 0 h 8377237"/>
                <a:gd name="connsiteX2" fmla="*/ 711993 w 711993"/>
                <a:gd name="connsiteY2" fmla="*/ 118668 h 8377237"/>
                <a:gd name="connsiteX3" fmla="*/ 711993 w 711993"/>
                <a:gd name="connsiteY3" fmla="*/ 8377237 h 8377237"/>
                <a:gd name="connsiteX4" fmla="*/ 711993 w 711993"/>
                <a:gd name="connsiteY4" fmla="*/ 8377237 h 8377237"/>
                <a:gd name="connsiteX5" fmla="*/ 0 w 711993"/>
                <a:gd name="connsiteY5" fmla="*/ 8377237 h 8377237"/>
                <a:gd name="connsiteX6" fmla="*/ 0 w 711993"/>
                <a:gd name="connsiteY6" fmla="*/ 8377237 h 8377237"/>
                <a:gd name="connsiteX7" fmla="*/ 0 w 711993"/>
                <a:gd name="connsiteY7" fmla="*/ 118668 h 8377237"/>
                <a:gd name="connsiteX8" fmla="*/ 118668 w 711993"/>
                <a:gd name="connsiteY8" fmla="*/ 0 h 837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993" h="8377237">
                  <a:moveTo>
                    <a:pt x="711993" y="1396236"/>
                  </a:moveTo>
                  <a:lnTo>
                    <a:pt x="711993" y="6981001"/>
                  </a:lnTo>
                  <a:cubicBezTo>
                    <a:pt x="711993" y="7752127"/>
                    <a:pt x="707477" y="8377237"/>
                    <a:pt x="701907" y="8377237"/>
                  </a:cubicBezTo>
                  <a:lnTo>
                    <a:pt x="0" y="8377237"/>
                  </a:lnTo>
                  <a:lnTo>
                    <a:pt x="0" y="83772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1907" y="0"/>
                  </a:lnTo>
                  <a:cubicBezTo>
                    <a:pt x="707477" y="0"/>
                    <a:pt x="711993" y="625110"/>
                    <a:pt x="711993" y="1396236"/>
                  </a:cubicBezTo>
                  <a:close/>
                </a:path>
              </a:pathLst>
            </a:custGeom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 prst="artDeco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436" tIns="42183" rIns="42183" bIns="42185" numCol="1" spcCol="1270" anchor="ctr" anchorCtr="0">
              <a:noAutofit/>
            </a:bodyPr>
            <a:lstStyle/>
            <a:p>
              <a:pPr marL="0" lvl="1" defTabSz="79023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বৃষ্টিপাত ও তাপমাত্রার পরবর্তন হচ্ছে।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EE244BA-CDA9-4902-9F84-5787E2F12C3A}"/>
                </a:ext>
              </a:extLst>
            </p:cNvPr>
            <p:cNvGrpSpPr/>
            <p:nvPr/>
          </p:nvGrpSpPr>
          <p:grpSpPr>
            <a:xfrm>
              <a:off x="636813" y="4001363"/>
              <a:ext cx="766762" cy="1095374"/>
              <a:chOff x="636813" y="2003123"/>
              <a:chExt cx="766762" cy="1095374"/>
            </a:xfrm>
          </p:grpSpPr>
          <p:sp>
            <p:nvSpPr>
              <p:cNvPr id="21" name="Freeform: Shape 37">
                <a:extLst>
                  <a:ext uri="{FF2B5EF4-FFF2-40B4-BE49-F238E27FC236}">
                    <a16:creationId xmlns:a16="http://schemas.microsoft.com/office/drawing/2014/main" id="{F6C95362-2C4B-4CF5-9951-A41882C0271B}"/>
                  </a:ext>
                </a:extLst>
              </p:cNvPr>
              <p:cNvSpPr/>
              <p:nvPr/>
            </p:nvSpPr>
            <p:spPr>
              <a:xfrm>
                <a:off x="636813" y="2003123"/>
                <a:ext cx="655615" cy="1095374"/>
              </a:xfrm>
              <a:custGeom>
                <a:avLst/>
                <a:gdLst>
                  <a:gd name="connsiteX0" fmla="*/ 0 w 1095374"/>
                  <a:gd name="connsiteY0" fmla="*/ 0 h 766762"/>
                  <a:gd name="connsiteX1" fmla="*/ 711993 w 1095374"/>
                  <a:gd name="connsiteY1" fmla="*/ 0 h 766762"/>
                  <a:gd name="connsiteX2" fmla="*/ 1095374 w 1095374"/>
                  <a:gd name="connsiteY2" fmla="*/ 383381 h 766762"/>
                  <a:gd name="connsiteX3" fmla="*/ 711993 w 1095374"/>
                  <a:gd name="connsiteY3" fmla="*/ 766762 h 766762"/>
                  <a:gd name="connsiteX4" fmla="*/ 0 w 1095374"/>
                  <a:gd name="connsiteY4" fmla="*/ 766762 h 766762"/>
                  <a:gd name="connsiteX5" fmla="*/ 383381 w 1095374"/>
                  <a:gd name="connsiteY5" fmla="*/ 383381 h 766762"/>
                  <a:gd name="connsiteX6" fmla="*/ 0 w 1095374"/>
                  <a:gd name="connsiteY6" fmla="*/ 0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5374" h="766762">
                    <a:moveTo>
                      <a:pt x="1095373" y="0"/>
                    </a:moveTo>
                    <a:lnTo>
                      <a:pt x="1095373" y="498395"/>
                    </a:lnTo>
                    <a:lnTo>
                      <a:pt x="547687" y="766762"/>
                    </a:lnTo>
                    <a:lnTo>
                      <a:pt x="1" y="498395"/>
                    </a:lnTo>
                    <a:lnTo>
                      <a:pt x="1" y="0"/>
                    </a:lnTo>
                    <a:lnTo>
                      <a:pt x="547687" y="268367"/>
                    </a:lnTo>
                    <a:lnTo>
                      <a:pt x="1095373" y="0"/>
                    </a:lnTo>
                    <a:close/>
                  </a:path>
                </a:pathLst>
              </a:custGeom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artDeco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11853" tIns="352636" rIns="11853" bIns="352636" numCol="1" spcCol="1270" anchor="ctr" anchorCtr="0">
                <a:noAutofit/>
              </a:bodyPr>
              <a:lstStyle/>
              <a:p>
                <a:pPr algn="ctr" defTabSz="82974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67"/>
              </a:p>
            </p:txBody>
          </p:sp>
          <p:sp>
            <p:nvSpPr>
              <p:cNvPr id="22" name="Graphic 17" descr="Right pointing backhand index">
                <a:extLst>
                  <a:ext uri="{FF2B5EF4-FFF2-40B4-BE49-F238E27FC236}">
                    <a16:creationId xmlns:a16="http://schemas.microsoft.com/office/drawing/2014/main" id="{1A010032-5D15-4CA3-81B3-75A011C386A6}"/>
                  </a:ext>
                </a:extLst>
              </p:cNvPr>
              <p:cNvSpPr/>
              <p:nvPr/>
            </p:nvSpPr>
            <p:spPr>
              <a:xfrm>
                <a:off x="722647" y="2367743"/>
                <a:ext cx="680928" cy="430680"/>
              </a:xfrm>
              <a:custGeom>
                <a:avLst/>
                <a:gdLst>
                  <a:gd name="connsiteX0" fmla="*/ 538015 w 575009"/>
                  <a:gd name="connsiteY0" fmla="*/ 98440 h 385594"/>
                  <a:gd name="connsiteX1" fmla="*/ 203156 w 575009"/>
                  <a:gd name="connsiteY1" fmla="*/ 98440 h 385594"/>
                  <a:gd name="connsiteX2" fmla="*/ 328305 w 575009"/>
                  <a:gd name="connsiteY2" fmla="*/ 70704 h 385594"/>
                  <a:gd name="connsiteX3" fmla="*/ 354012 w 575009"/>
                  <a:gd name="connsiteY3" fmla="*/ 30115 h 385594"/>
                  <a:gd name="connsiteX4" fmla="*/ 313423 w 575009"/>
                  <a:gd name="connsiteY4" fmla="*/ 4409 h 385594"/>
                  <a:gd name="connsiteX5" fmla="*/ 130772 w 575009"/>
                  <a:gd name="connsiteY5" fmla="*/ 44998 h 385594"/>
                  <a:gd name="connsiteX6" fmla="*/ 111831 w 575009"/>
                  <a:gd name="connsiteY6" fmla="*/ 57851 h 385594"/>
                  <a:gd name="connsiteX7" fmla="*/ 54330 w 575009"/>
                  <a:gd name="connsiteY7" fmla="*/ 132264 h 385594"/>
                  <a:gd name="connsiteX8" fmla="*/ 3594 w 575009"/>
                  <a:gd name="connsiteY8" fmla="*/ 132264 h 385594"/>
                  <a:gd name="connsiteX9" fmla="*/ 3594 w 575009"/>
                  <a:gd name="connsiteY9" fmla="*/ 328444 h 385594"/>
                  <a:gd name="connsiteX10" fmla="*/ 37418 w 575009"/>
                  <a:gd name="connsiteY10" fmla="*/ 328444 h 385594"/>
                  <a:gd name="connsiteX11" fmla="*/ 179479 w 575009"/>
                  <a:gd name="connsiteY11" fmla="*/ 382562 h 385594"/>
                  <a:gd name="connsiteX12" fmla="*/ 301246 w 575009"/>
                  <a:gd name="connsiteY12" fmla="*/ 382562 h 385594"/>
                  <a:gd name="connsiteX13" fmla="*/ 341835 w 575009"/>
                  <a:gd name="connsiteY13" fmla="*/ 341973 h 385594"/>
                  <a:gd name="connsiteX14" fmla="*/ 331011 w 575009"/>
                  <a:gd name="connsiteY14" fmla="*/ 314914 h 385594"/>
                  <a:gd name="connsiteX15" fmla="*/ 335070 w 575009"/>
                  <a:gd name="connsiteY15" fmla="*/ 314914 h 385594"/>
                  <a:gd name="connsiteX16" fmla="*/ 375659 w 575009"/>
                  <a:gd name="connsiteY16" fmla="*/ 274325 h 385594"/>
                  <a:gd name="connsiteX17" fmla="*/ 364159 w 575009"/>
                  <a:gd name="connsiteY17" fmla="*/ 245913 h 385594"/>
                  <a:gd name="connsiteX18" fmla="*/ 395954 w 575009"/>
                  <a:gd name="connsiteY18" fmla="*/ 206677 h 385594"/>
                  <a:gd name="connsiteX19" fmla="*/ 355365 w 575009"/>
                  <a:gd name="connsiteY19" fmla="*/ 166088 h 385594"/>
                  <a:gd name="connsiteX20" fmla="*/ 538015 w 575009"/>
                  <a:gd name="connsiteY20" fmla="*/ 166088 h 385594"/>
                  <a:gd name="connsiteX21" fmla="*/ 571839 w 575009"/>
                  <a:gd name="connsiteY21" fmla="*/ 132264 h 385594"/>
                  <a:gd name="connsiteX22" fmla="*/ 538015 w 575009"/>
                  <a:gd name="connsiteY22" fmla="*/ 98440 h 38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5009" h="385594">
                    <a:moveTo>
                      <a:pt x="538015" y="98440"/>
                    </a:moveTo>
                    <a:lnTo>
                      <a:pt x="203156" y="98440"/>
                    </a:lnTo>
                    <a:lnTo>
                      <a:pt x="328305" y="70704"/>
                    </a:lnTo>
                    <a:cubicBezTo>
                      <a:pt x="346570" y="66645"/>
                      <a:pt x="358071" y="48380"/>
                      <a:pt x="354012" y="30115"/>
                    </a:cubicBezTo>
                    <a:cubicBezTo>
                      <a:pt x="349953" y="11850"/>
                      <a:pt x="331688" y="350"/>
                      <a:pt x="313423" y="4409"/>
                    </a:cubicBezTo>
                    <a:lnTo>
                      <a:pt x="130772" y="44998"/>
                    </a:lnTo>
                    <a:cubicBezTo>
                      <a:pt x="124008" y="47027"/>
                      <a:pt x="117243" y="51086"/>
                      <a:pt x="111831" y="57851"/>
                    </a:cubicBezTo>
                    <a:lnTo>
                      <a:pt x="54330" y="132264"/>
                    </a:lnTo>
                    <a:lnTo>
                      <a:pt x="3594" y="132264"/>
                    </a:lnTo>
                    <a:lnTo>
                      <a:pt x="3594" y="328444"/>
                    </a:lnTo>
                    <a:lnTo>
                      <a:pt x="37418" y="328444"/>
                    </a:lnTo>
                    <a:cubicBezTo>
                      <a:pt x="85448" y="328444"/>
                      <a:pt x="88831" y="382562"/>
                      <a:pt x="179479" y="382562"/>
                    </a:cubicBezTo>
                    <a:cubicBezTo>
                      <a:pt x="201127" y="382562"/>
                      <a:pt x="272834" y="382562"/>
                      <a:pt x="301246" y="382562"/>
                    </a:cubicBezTo>
                    <a:cubicBezTo>
                      <a:pt x="323570" y="382562"/>
                      <a:pt x="341835" y="364297"/>
                      <a:pt x="341835" y="341973"/>
                    </a:cubicBezTo>
                    <a:cubicBezTo>
                      <a:pt x="341835" y="331150"/>
                      <a:pt x="337776" y="321679"/>
                      <a:pt x="331011" y="314914"/>
                    </a:cubicBezTo>
                    <a:cubicBezTo>
                      <a:pt x="332364" y="314914"/>
                      <a:pt x="333717" y="314914"/>
                      <a:pt x="335070" y="314914"/>
                    </a:cubicBezTo>
                    <a:cubicBezTo>
                      <a:pt x="357394" y="314914"/>
                      <a:pt x="375659" y="296649"/>
                      <a:pt x="375659" y="274325"/>
                    </a:cubicBezTo>
                    <a:cubicBezTo>
                      <a:pt x="375659" y="263501"/>
                      <a:pt x="371600" y="253354"/>
                      <a:pt x="364159" y="245913"/>
                    </a:cubicBezTo>
                    <a:cubicBezTo>
                      <a:pt x="382424" y="241854"/>
                      <a:pt x="395954" y="225618"/>
                      <a:pt x="395954" y="206677"/>
                    </a:cubicBezTo>
                    <a:cubicBezTo>
                      <a:pt x="395954" y="184353"/>
                      <a:pt x="377689" y="166088"/>
                      <a:pt x="355365" y="166088"/>
                    </a:cubicBezTo>
                    <a:lnTo>
                      <a:pt x="538015" y="166088"/>
                    </a:lnTo>
                    <a:cubicBezTo>
                      <a:pt x="556956" y="166088"/>
                      <a:pt x="571839" y="151205"/>
                      <a:pt x="571839" y="132264"/>
                    </a:cubicBezTo>
                    <a:cubicBezTo>
                      <a:pt x="571839" y="113322"/>
                      <a:pt x="556956" y="98440"/>
                      <a:pt x="538015" y="9844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747" cap="flat">
                <a:noFill/>
                <a:prstDash val="solid"/>
                <a:miter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2DADEE-DCD7-4969-B856-637594158510}"/>
              </a:ext>
            </a:extLst>
          </p:cNvPr>
          <p:cNvGrpSpPr/>
          <p:nvPr/>
        </p:nvGrpSpPr>
        <p:grpSpPr>
          <a:xfrm>
            <a:off x="4164416" y="4775775"/>
            <a:ext cx="5831468" cy="973666"/>
            <a:chOff x="636813" y="5000483"/>
            <a:chExt cx="6560401" cy="1095374"/>
          </a:xfrm>
        </p:grpSpPr>
        <p:sp>
          <p:nvSpPr>
            <p:cNvPr id="24" name="Freeform: Shape 39">
              <a:extLst>
                <a:ext uri="{FF2B5EF4-FFF2-40B4-BE49-F238E27FC236}">
                  <a16:creationId xmlns:a16="http://schemas.microsoft.com/office/drawing/2014/main" id="{F5FE822A-F58F-4CC0-9C85-7529E92CB2D1}"/>
                </a:ext>
              </a:extLst>
            </p:cNvPr>
            <p:cNvSpPr/>
            <p:nvPr/>
          </p:nvSpPr>
          <p:spPr>
            <a:xfrm>
              <a:off x="1403576" y="5000484"/>
              <a:ext cx="5793638" cy="711993"/>
            </a:xfrm>
            <a:custGeom>
              <a:avLst/>
              <a:gdLst>
                <a:gd name="connsiteX0" fmla="*/ 118668 w 711993"/>
                <a:gd name="connsiteY0" fmla="*/ 0 h 8377237"/>
                <a:gd name="connsiteX1" fmla="*/ 593325 w 711993"/>
                <a:gd name="connsiteY1" fmla="*/ 0 h 8377237"/>
                <a:gd name="connsiteX2" fmla="*/ 711993 w 711993"/>
                <a:gd name="connsiteY2" fmla="*/ 118668 h 8377237"/>
                <a:gd name="connsiteX3" fmla="*/ 711993 w 711993"/>
                <a:gd name="connsiteY3" fmla="*/ 8377237 h 8377237"/>
                <a:gd name="connsiteX4" fmla="*/ 711993 w 711993"/>
                <a:gd name="connsiteY4" fmla="*/ 8377237 h 8377237"/>
                <a:gd name="connsiteX5" fmla="*/ 0 w 711993"/>
                <a:gd name="connsiteY5" fmla="*/ 8377237 h 8377237"/>
                <a:gd name="connsiteX6" fmla="*/ 0 w 711993"/>
                <a:gd name="connsiteY6" fmla="*/ 8377237 h 8377237"/>
                <a:gd name="connsiteX7" fmla="*/ 0 w 711993"/>
                <a:gd name="connsiteY7" fmla="*/ 118668 h 8377237"/>
                <a:gd name="connsiteX8" fmla="*/ 118668 w 711993"/>
                <a:gd name="connsiteY8" fmla="*/ 0 h 837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993" h="8377237">
                  <a:moveTo>
                    <a:pt x="711993" y="1396236"/>
                  </a:moveTo>
                  <a:lnTo>
                    <a:pt x="711993" y="6981001"/>
                  </a:lnTo>
                  <a:cubicBezTo>
                    <a:pt x="711993" y="7752127"/>
                    <a:pt x="707477" y="8377237"/>
                    <a:pt x="701907" y="8377237"/>
                  </a:cubicBezTo>
                  <a:lnTo>
                    <a:pt x="0" y="8377237"/>
                  </a:lnTo>
                  <a:lnTo>
                    <a:pt x="0" y="83772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1907" y="0"/>
                  </a:lnTo>
                  <a:cubicBezTo>
                    <a:pt x="707477" y="0"/>
                    <a:pt x="711993" y="625110"/>
                    <a:pt x="711993" y="1396236"/>
                  </a:cubicBezTo>
                  <a:close/>
                </a:path>
              </a:pathLst>
            </a:custGeom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 prst="artDeco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436" tIns="42183" rIns="42183" bIns="42185" numCol="1" spcCol="1270" anchor="ctr" anchorCtr="0">
              <a:noAutofit/>
            </a:bodyPr>
            <a:lstStyle/>
            <a:p>
              <a:pPr marL="0" lvl="1" defTabSz="79023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সম্পদের ঘাটতি হচ্ছে।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75B32DA-227C-4DC6-9E56-B951E91FD058}"/>
                </a:ext>
              </a:extLst>
            </p:cNvPr>
            <p:cNvGrpSpPr/>
            <p:nvPr/>
          </p:nvGrpSpPr>
          <p:grpSpPr>
            <a:xfrm>
              <a:off x="636813" y="5000483"/>
              <a:ext cx="766762" cy="1095374"/>
              <a:chOff x="636813" y="2003123"/>
              <a:chExt cx="766762" cy="1095374"/>
            </a:xfrm>
          </p:grpSpPr>
          <p:sp>
            <p:nvSpPr>
              <p:cNvPr id="26" name="Freeform: Shape 41">
                <a:extLst>
                  <a:ext uri="{FF2B5EF4-FFF2-40B4-BE49-F238E27FC236}">
                    <a16:creationId xmlns:a16="http://schemas.microsoft.com/office/drawing/2014/main" id="{804BE724-AC0E-4DA5-ACD9-A72953002866}"/>
                  </a:ext>
                </a:extLst>
              </p:cNvPr>
              <p:cNvSpPr/>
              <p:nvPr/>
            </p:nvSpPr>
            <p:spPr>
              <a:xfrm>
                <a:off x="636813" y="2003123"/>
                <a:ext cx="766762" cy="1095374"/>
              </a:xfrm>
              <a:custGeom>
                <a:avLst/>
                <a:gdLst>
                  <a:gd name="connsiteX0" fmla="*/ 0 w 1095374"/>
                  <a:gd name="connsiteY0" fmla="*/ 0 h 766762"/>
                  <a:gd name="connsiteX1" fmla="*/ 711993 w 1095374"/>
                  <a:gd name="connsiteY1" fmla="*/ 0 h 766762"/>
                  <a:gd name="connsiteX2" fmla="*/ 1095374 w 1095374"/>
                  <a:gd name="connsiteY2" fmla="*/ 383381 h 766762"/>
                  <a:gd name="connsiteX3" fmla="*/ 711993 w 1095374"/>
                  <a:gd name="connsiteY3" fmla="*/ 766762 h 766762"/>
                  <a:gd name="connsiteX4" fmla="*/ 0 w 1095374"/>
                  <a:gd name="connsiteY4" fmla="*/ 766762 h 766762"/>
                  <a:gd name="connsiteX5" fmla="*/ 383381 w 1095374"/>
                  <a:gd name="connsiteY5" fmla="*/ 383381 h 766762"/>
                  <a:gd name="connsiteX6" fmla="*/ 0 w 1095374"/>
                  <a:gd name="connsiteY6" fmla="*/ 0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5374" h="766762">
                    <a:moveTo>
                      <a:pt x="1095373" y="0"/>
                    </a:moveTo>
                    <a:lnTo>
                      <a:pt x="1095373" y="498395"/>
                    </a:lnTo>
                    <a:lnTo>
                      <a:pt x="547687" y="766762"/>
                    </a:lnTo>
                    <a:lnTo>
                      <a:pt x="1" y="498395"/>
                    </a:lnTo>
                    <a:lnTo>
                      <a:pt x="1" y="0"/>
                    </a:lnTo>
                    <a:lnTo>
                      <a:pt x="547687" y="268367"/>
                    </a:lnTo>
                    <a:lnTo>
                      <a:pt x="109537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853" tIns="352636" rIns="11853" bIns="352636" numCol="1" spcCol="1270" anchor="ctr" anchorCtr="0">
                <a:noAutofit/>
              </a:bodyPr>
              <a:lstStyle/>
              <a:p>
                <a:pPr algn="ctr" defTabSz="82974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67"/>
              </a:p>
            </p:txBody>
          </p:sp>
          <p:sp>
            <p:nvSpPr>
              <p:cNvPr id="27" name="Graphic 17" descr="Right pointing backhand index">
                <a:extLst>
                  <a:ext uri="{FF2B5EF4-FFF2-40B4-BE49-F238E27FC236}">
                    <a16:creationId xmlns:a16="http://schemas.microsoft.com/office/drawing/2014/main" id="{7AB2DF11-2A6A-4EE6-81A4-22695BE7ED59}"/>
                  </a:ext>
                </a:extLst>
              </p:cNvPr>
              <p:cNvSpPr/>
              <p:nvPr/>
            </p:nvSpPr>
            <p:spPr>
              <a:xfrm>
                <a:off x="722647" y="2367743"/>
                <a:ext cx="680928" cy="430680"/>
              </a:xfrm>
              <a:custGeom>
                <a:avLst/>
                <a:gdLst>
                  <a:gd name="connsiteX0" fmla="*/ 538015 w 575009"/>
                  <a:gd name="connsiteY0" fmla="*/ 98440 h 385594"/>
                  <a:gd name="connsiteX1" fmla="*/ 203156 w 575009"/>
                  <a:gd name="connsiteY1" fmla="*/ 98440 h 385594"/>
                  <a:gd name="connsiteX2" fmla="*/ 328305 w 575009"/>
                  <a:gd name="connsiteY2" fmla="*/ 70704 h 385594"/>
                  <a:gd name="connsiteX3" fmla="*/ 354012 w 575009"/>
                  <a:gd name="connsiteY3" fmla="*/ 30115 h 385594"/>
                  <a:gd name="connsiteX4" fmla="*/ 313423 w 575009"/>
                  <a:gd name="connsiteY4" fmla="*/ 4409 h 385594"/>
                  <a:gd name="connsiteX5" fmla="*/ 130772 w 575009"/>
                  <a:gd name="connsiteY5" fmla="*/ 44998 h 385594"/>
                  <a:gd name="connsiteX6" fmla="*/ 111831 w 575009"/>
                  <a:gd name="connsiteY6" fmla="*/ 57851 h 385594"/>
                  <a:gd name="connsiteX7" fmla="*/ 54330 w 575009"/>
                  <a:gd name="connsiteY7" fmla="*/ 132264 h 385594"/>
                  <a:gd name="connsiteX8" fmla="*/ 3594 w 575009"/>
                  <a:gd name="connsiteY8" fmla="*/ 132264 h 385594"/>
                  <a:gd name="connsiteX9" fmla="*/ 3594 w 575009"/>
                  <a:gd name="connsiteY9" fmla="*/ 328444 h 385594"/>
                  <a:gd name="connsiteX10" fmla="*/ 37418 w 575009"/>
                  <a:gd name="connsiteY10" fmla="*/ 328444 h 385594"/>
                  <a:gd name="connsiteX11" fmla="*/ 179479 w 575009"/>
                  <a:gd name="connsiteY11" fmla="*/ 382562 h 385594"/>
                  <a:gd name="connsiteX12" fmla="*/ 301246 w 575009"/>
                  <a:gd name="connsiteY12" fmla="*/ 382562 h 385594"/>
                  <a:gd name="connsiteX13" fmla="*/ 341835 w 575009"/>
                  <a:gd name="connsiteY13" fmla="*/ 341973 h 385594"/>
                  <a:gd name="connsiteX14" fmla="*/ 331011 w 575009"/>
                  <a:gd name="connsiteY14" fmla="*/ 314914 h 385594"/>
                  <a:gd name="connsiteX15" fmla="*/ 335070 w 575009"/>
                  <a:gd name="connsiteY15" fmla="*/ 314914 h 385594"/>
                  <a:gd name="connsiteX16" fmla="*/ 375659 w 575009"/>
                  <a:gd name="connsiteY16" fmla="*/ 274325 h 385594"/>
                  <a:gd name="connsiteX17" fmla="*/ 364159 w 575009"/>
                  <a:gd name="connsiteY17" fmla="*/ 245913 h 385594"/>
                  <a:gd name="connsiteX18" fmla="*/ 395954 w 575009"/>
                  <a:gd name="connsiteY18" fmla="*/ 206677 h 385594"/>
                  <a:gd name="connsiteX19" fmla="*/ 355365 w 575009"/>
                  <a:gd name="connsiteY19" fmla="*/ 166088 h 385594"/>
                  <a:gd name="connsiteX20" fmla="*/ 538015 w 575009"/>
                  <a:gd name="connsiteY20" fmla="*/ 166088 h 385594"/>
                  <a:gd name="connsiteX21" fmla="*/ 571839 w 575009"/>
                  <a:gd name="connsiteY21" fmla="*/ 132264 h 385594"/>
                  <a:gd name="connsiteX22" fmla="*/ 538015 w 575009"/>
                  <a:gd name="connsiteY22" fmla="*/ 98440 h 38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5009" h="385594">
                    <a:moveTo>
                      <a:pt x="538015" y="98440"/>
                    </a:moveTo>
                    <a:lnTo>
                      <a:pt x="203156" y="98440"/>
                    </a:lnTo>
                    <a:lnTo>
                      <a:pt x="328305" y="70704"/>
                    </a:lnTo>
                    <a:cubicBezTo>
                      <a:pt x="346570" y="66645"/>
                      <a:pt x="358071" y="48380"/>
                      <a:pt x="354012" y="30115"/>
                    </a:cubicBezTo>
                    <a:cubicBezTo>
                      <a:pt x="349953" y="11850"/>
                      <a:pt x="331688" y="350"/>
                      <a:pt x="313423" y="4409"/>
                    </a:cubicBezTo>
                    <a:lnTo>
                      <a:pt x="130772" y="44998"/>
                    </a:lnTo>
                    <a:cubicBezTo>
                      <a:pt x="124008" y="47027"/>
                      <a:pt x="117243" y="51086"/>
                      <a:pt x="111831" y="57851"/>
                    </a:cubicBezTo>
                    <a:lnTo>
                      <a:pt x="54330" y="132264"/>
                    </a:lnTo>
                    <a:lnTo>
                      <a:pt x="3594" y="132264"/>
                    </a:lnTo>
                    <a:lnTo>
                      <a:pt x="3594" y="328444"/>
                    </a:lnTo>
                    <a:lnTo>
                      <a:pt x="37418" y="328444"/>
                    </a:lnTo>
                    <a:cubicBezTo>
                      <a:pt x="85448" y="328444"/>
                      <a:pt x="88831" y="382562"/>
                      <a:pt x="179479" y="382562"/>
                    </a:cubicBezTo>
                    <a:cubicBezTo>
                      <a:pt x="201127" y="382562"/>
                      <a:pt x="272834" y="382562"/>
                      <a:pt x="301246" y="382562"/>
                    </a:cubicBezTo>
                    <a:cubicBezTo>
                      <a:pt x="323570" y="382562"/>
                      <a:pt x="341835" y="364297"/>
                      <a:pt x="341835" y="341973"/>
                    </a:cubicBezTo>
                    <a:cubicBezTo>
                      <a:pt x="341835" y="331150"/>
                      <a:pt x="337776" y="321679"/>
                      <a:pt x="331011" y="314914"/>
                    </a:cubicBezTo>
                    <a:cubicBezTo>
                      <a:pt x="332364" y="314914"/>
                      <a:pt x="333717" y="314914"/>
                      <a:pt x="335070" y="314914"/>
                    </a:cubicBezTo>
                    <a:cubicBezTo>
                      <a:pt x="357394" y="314914"/>
                      <a:pt x="375659" y="296649"/>
                      <a:pt x="375659" y="274325"/>
                    </a:cubicBezTo>
                    <a:cubicBezTo>
                      <a:pt x="375659" y="263501"/>
                      <a:pt x="371600" y="253354"/>
                      <a:pt x="364159" y="245913"/>
                    </a:cubicBezTo>
                    <a:cubicBezTo>
                      <a:pt x="382424" y="241854"/>
                      <a:pt x="395954" y="225618"/>
                      <a:pt x="395954" y="206677"/>
                    </a:cubicBezTo>
                    <a:cubicBezTo>
                      <a:pt x="395954" y="184353"/>
                      <a:pt x="377689" y="166088"/>
                      <a:pt x="355365" y="166088"/>
                    </a:cubicBezTo>
                    <a:lnTo>
                      <a:pt x="538015" y="166088"/>
                    </a:lnTo>
                    <a:cubicBezTo>
                      <a:pt x="556956" y="166088"/>
                      <a:pt x="571839" y="151205"/>
                      <a:pt x="571839" y="132264"/>
                    </a:cubicBezTo>
                    <a:cubicBezTo>
                      <a:pt x="571839" y="113322"/>
                      <a:pt x="556956" y="98440"/>
                      <a:pt x="538015" y="9844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747" cap="flat">
                <a:noFill/>
                <a:prstDash val="solid"/>
                <a:miter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16F932-67FD-4569-B09C-05843C8729FF}"/>
              </a:ext>
            </a:extLst>
          </p:cNvPr>
          <p:cNvGrpSpPr/>
          <p:nvPr/>
        </p:nvGrpSpPr>
        <p:grpSpPr>
          <a:xfrm>
            <a:off x="4164416" y="5630909"/>
            <a:ext cx="5831468" cy="973666"/>
            <a:chOff x="636813" y="5999603"/>
            <a:chExt cx="6560401" cy="1095374"/>
          </a:xfrm>
        </p:grpSpPr>
        <p:sp>
          <p:nvSpPr>
            <p:cNvPr id="29" name="Freeform: Shape 43">
              <a:extLst>
                <a:ext uri="{FF2B5EF4-FFF2-40B4-BE49-F238E27FC236}">
                  <a16:creationId xmlns:a16="http://schemas.microsoft.com/office/drawing/2014/main" id="{9C01A12F-B3B2-4F18-B44C-EEC3464954BC}"/>
                </a:ext>
              </a:extLst>
            </p:cNvPr>
            <p:cNvSpPr/>
            <p:nvPr/>
          </p:nvSpPr>
          <p:spPr>
            <a:xfrm>
              <a:off x="1403576" y="5999604"/>
              <a:ext cx="5793638" cy="711993"/>
            </a:xfrm>
            <a:custGeom>
              <a:avLst/>
              <a:gdLst>
                <a:gd name="connsiteX0" fmla="*/ 118668 w 711993"/>
                <a:gd name="connsiteY0" fmla="*/ 0 h 8377237"/>
                <a:gd name="connsiteX1" fmla="*/ 593325 w 711993"/>
                <a:gd name="connsiteY1" fmla="*/ 0 h 8377237"/>
                <a:gd name="connsiteX2" fmla="*/ 711993 w 711993"/>
                <a:gd name="connsiteY2" fmla="*/ 118668 h 8377237"/>
                <a:gd name="connsiteX3" fmla="*/ 711993 w 711993"/>
                <a:gd name="connsiteY3" fmla="*/ 8377237 h 8377237"/>
                <a:gd name="connsiteX4" fmla="*/ 711993 w 711993"/>
                <a:gd name="connsiteY4" fmla="*/ 8377237 h 8377237"/>
                <a:gd name="connsiteX5" fmla="*/ 0 w 711993"/>
                <a:gd name="connsiteY5" fmla="*/ 8377237 h 8377237"/>
                <a:gd name="connsiteX6" fmla="*/ 0 w 711993"/>
                <a:gd name="connsiteY6" fmla="*/ 8377237 h 8377237"/>
                <a:gd name="connsiteX7" fmla="*/ 0 w 711993"/>
                <a:gd name="connsiteY7" fmla="*/ 118668 h 8377237"/>
                <a:gd name="connsiteX8" fmla="*/ 118668 w 711993"/>
                <a:gd name="connsiteY8" fmla="*/ 0 h 837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993" h="8377237">
                  <a:moveTo>
                    <a:pt x="711993" y="1396236"/>
                  </a:moveTo>
                  <a:lnTo>
                    <a:pt x="711993" y="6981001"/>
                  </a:lnTo>
                  <a:cubicBezTo>
                    <a:pt x="711993" y="7752127"/>
                    <a:pt x="707477" y="8377237"/>
                    <a:pt x="701907" y="8377237"/>
                  </a:cubicBezTo>
                  <a:lnTo>
                    <a:pt x="0" y="8377237"/>
                  </a:lnTo>
                  <a:lnTo>
                    <a:pt x="0" y="83772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1907" y="0"/>
                  </a:lnTo>
                  <a:cubicBezTo>
                    <a:pt x="707477" y="0"/>
                    <a:pt x="711993" y="625110"/>
                    <a:pt x="711993" y="1396236"/>
                  </a:cubicBezTo>
                  <a:close/>
                </a:path>
              </a:pathLst>
            </a:custGeom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 prst="artDeco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436" tIns="42183" rIns="42183" bIns="42185" numCol="1" spcCol="1270" anchor="ctr" anchorCtr="0">
              <a:noAutofit/>
            </a:bodyPr>
            <a:lstStyle/>
            <a:p>
              <a:pPr marL="0" lvl="1" defTabSz="79023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ধরনের প্রাকৃতিক দুর্যোগ হচ্ছে।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0E982DF-F565-4890-8E13-5343C349C379}"/>
                </a:ext>
              </a:extLst>
            </p:cNvPr>
            <p:cNvGrpSpPr/>
            <p:nvPr/>
          </p:nvGrpSpPr>
          <p:grpSpPr>
            <a:xfrm>
              <a:off x="636813" y="5999603"/>
              <a:ext cx="766762" cy="1095374"/>
              <a:chOff x="636813" y="2003123"/>
              <a:chExt cx="766762" cy="1095374"/>
            </a:xfrm>
          </p:grpSpPr>
          <p:sp>
            <p:nvSpPr>
              <p:cNvPr id="31" name="Freeform: Shape 45">
                <a:extLst>
                  <a:ext uri="{FF2B5EF4-FFF2-40B4-BE49-F238E27FC236}">
                    <a16:creationId xmlns:a16="http://schemas.microsoft.com/office/drawing/2014/main" id="{375A8C0C-4A48-4169-89F8-B12287DF4AE2}"/>
                  </a:ext>
                </a:extLst>
              </p:cNvPr>
              <p:cNvSpPr/>
              <p:nvPr/>
            </p:nvSpPr>
            <p:spPr>
              <a:xfrm>
                <a:off x="636813" y="2003123"/>
                <a:ext cx="766762" cy="1095374"/>
              </a:xfrm>
              <a:custGeom>
                <a:avLst/>
                <a:gdLst>
                  <a:gd name="connsiteX0" fmla="*/ 0 w 1095374"/>
                  <a:gd name="connsiteY0" fmla="*/ 0 h 766762"/>
                  <a:gd name="connsiteX1" fmla="*/ 711993 w 1095374"/>
                  <a:gd name="connsiteY1" fmla="*/ 0 h 766762"/>
                  <a:gd name="connsiteX2" fmla="*/ 1095374 w 1095374"/>
                  <a:gd name="connsiteY2" fmla="*/ 383381 h 766762"/>
                  <a:gd name="connsiteX3" fmla="*/ 711993 w 1095374"/>
                  <a:gd name="connsiteY3" fmla="*/ 766762 h 766762"/>
                  <a:gd name="connsiteX4" fmla="*/ 0 w 1095374"/>
                  <a:gd name="connsiteY4" fmla="*/ 766762 h 766762"/>
                  <a:gd name="connsiteX5" fmla="*/ 383381 w 1095374"/>
                  <a:gd name="connsiteY5" fmla="*/ 383381 h 766762"/>
                  <a:gd name="connsiteX6" fmla="*/ 0 w 1095374"/>
                  <a:gd name="connsiteY6" fmla="*/ 0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5374" h="766762">
                    <a:moveTo>
                      <a:pt x="1095373" y="0"/>
                    </a:moveTo>
                    <a:lnTo>
                      <a:pt x="1095373" y="498395"/>
                    </a:lnTo>
                    <a:lnTo>
                      <a:pt x="547687" y="766762"/>
                    </a:lnTo>
                    <a:lnTo>
                      <a:pt x="1" y="498395"/>
                    </a:lnTo>
                    <a:lnTo>
                      <a:pt x="1" y="0"/>
                    </a:lnTo>
                    <a:lnTo>
                      <a:pt x="547687" y="268367"/>
                    </a:lnTo>
                    <a:lnTo>
                      <a:pt x="1095373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 z="1270000" prstMaterial="dkEdge">
                <a:bevelT w="190500" h="38100" prst="artDeco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853" tIns="352636" rIns="11853" bIns="352636" numCol="1" spcCol="1270" anchor="ctr" anchorCtr="0">
                <a:noAutofit/>
              </a:bodyPr>
              <a:lstStyle/>
              <a:p>
                <a:pPr algn="ctr" defTabSz="82974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67"/>
              </a:p>
            </p:txBody>
          </p:sp>
          <p:sp>
            <p:nvSpPr>
              <p:cNvPr id="32" name="Graphic 17" descr="Right pointing backhand index">
                <a:extLst>
                  <a:ext uri="{FF2B5EF4-FFF2-40B4-BE49-F238E27FC236}">
                    <a16:creationId xmlns:a16="http://schemas.microsoft.com/office/drawing/2014/main" id="{FF4FDBBB-F4E6-431B-BE8C-58A9B25DDCAE}"/>
                  </a:ext>
                </a:extLst>
              </p:cNvPr>
              <p:cNvSpPr/>
              <p:nvPr/>
            </p:nvSpPr>
            <p:spPr>
              <a:xfrm>
                <a:off x="722647" y="2367743"/>
                <a:ext cx="680928" cy="430680"/>
              </a:xfrm>
              <a:custGeom>
                <a:avLst/>
                <a:gdLst>
                  <a:gd name="connsiteX0" fmla="*/ 538015 w 575009"/>
                  <a:gd name="connsiteY0" fmla="*/ 98440 h 385594"/>
                  <a:gd name="connsiteX1" fmla="*/ 203156 w 575009"/>
                  <a:gd name="connsiteY1" fmla="*/ 98440 h 385594"/>
                  <a:gd name="connsiteX2" fmla="*/ 328305 w 575009"/>
                  <a:gd name="connsiteY2" fmla="*/ 70704 h 385594"/>
                  <a:gd name="connsiteX3" fmla="*/ 354012 w 575009"/>
                  <a:gd name="connsiteY3" fmla="*/ 30115 h 385594"/>
                  <a:gd name="connsiteX4" fmla="*/ 313423 w 575009"/>
                  <a:gd name="connsiteY4" fmla="*/ 4409 h 385594"/>
                  <a:gd name="connsiteX5" fmla="*/ 130772 w 575009"/>
                  <a:gd name="connsiteY5" fmla="*/ 44998 h 385594"/>
                  <a:gd name="connsiteX6" fmla="*/ 111831 w 575009"/>
                  <a:gd name="connsiteY6" fmla="*/ 57851 h 385594"/>
                  <a:gd name="connsiteX7" fmla="*/ 54330 w 575009"/>
                  <a:gd name="connsiteY7" fmla="*/ 132264 h 385594"/>
                  <a:gd name="connsiteX8" fmla="*/ 3594 w 575009"/>
                  <a:gd name="connsiteY8" fmla="*/ 132264 h 385594"/>
                  <a:gd name="connsiteX9" fmla="*/ 3594 w 575009"/>
                  <a:gd name="connsiteY9" fmla="*/ 328444 h 385594"/>
                  <a:gd name="connsiteX10" fmla="*/ 37418 w 575009"/>
                  <a:gd name="connsiteY10" fmla="*/ 328444 h 385594"/>
                  <a:gd name="connsiteX11" fmla="*/ 179479 w 575009"/>
                  <a:gd name="connsiteY11" fmla="*/ 382562 h 385594"/>
                  <a:gd name="connsiteX12" fmla="*/ 301246 w 575009"/>
                  <a:gd name="connsiteY12" fmla="*/ 382562 h 385594"/>
                  <a:gd name="connsiteX13" fmla="*/ 341835 w 575009"/>
                  <a:gd name="connsiteY13" fmla="*/ 341973 h 385594"/>
                  <a:gd name="connsiteX14" fmla="*/ 331011 w 575009"/>
                  <a:gd name="connsiteY14" fmla="*/ 314914 h 385594"/>
                  <a:gd name="connsiteX15" fmla="*/ 335070 w 575009"/>
                  <a:gd name="connsiteY15" fmla="*/ 314914 h 385594"/>
                  <a:gd name="connsiteX16" fmla="*/ 375659 w 575009"/>
                  <a:gd name="connsiteY16" fmla="*/ 274325 h 385594"/>
                  <a:gd name="connsiteX17" fmla="*/ 364159 w 575009"/>
                  <a:gd name="connsiteY17" fmla="*/ 245913 h 385594"/>
                  <a:gd name="connsiteX18" fmla="*/ 395954 w 575009"/>
                  <a:gd name="connsiteY18" fmla="*/ 206677 h 385594"/>
                  <a:gd name="connsiteX19" fmla="*/ 355365 w 575009"/>
                  <a:gd name="connsiteY19" fmla="*/ 166088 h 385594"/>
                  <a:gd name="connsiteX20" fmla="*/ 538015 w 575009"/>
                  <a:gd name="connsiteY20" fmla="*/ 166088 h 385594"/>
                  <a:gd name="connsiteX21" fmla="*/ 571839 w 575009"/>
                  <a:gd name="connsiteY21" fmla="*/ 132264 h 385594"/>
                  <a:gd name="connsiteX22" fmla="*/ 538015 w 575009"/>
                  <a:gd name="connsiteY22" fmla="*/ 98440 h 38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5009" h="385594">
                    <a:moveTo>
                      <a:pt x="538015" y="98440"/>
                    </a:moveTo>
                    <a:lnTo>
                      <a:pt x="203156" y="98440"/>
                    </a:lnTo>
                    <a:lnTo>
                      <a:pt x="328305" y="70704"/>
                    </a:lnTo>
                    <a:cubicBezTo>
                      <a:pt x="346570" y="66645"/>
                      <a:pt x="358071" y="48380"/>
                      <a:pt x="354012" y="30115"/>
                    </a:cubicBezTo>
                    <a:cubicBezTo>
                      <a:pt x="349953" y="11850"/>
                      <a:pt x="331688" y="350"/>
                      <a:pt x="313423" y="4409"/>
                    </a:cubicBezTo>
                    <a:lnTo>
                      <a:pt x="130772" y="44998"/>
                    </a:lnTo>
                    <a:cubicBezTo>
                      <a:pt x="124008" y="47027"/>
                      <a:pt x="117243" y="51086"/>
                      <a:pt x="111831" y="57851"/>
                    </a:cubicBezTo>
                    <a:lnTo>
                      <a:pt x="54330" y="132264"/>
                    </a:lnTo>
                    <a:lnTo>
                      <a:pt x="3594" y="132264"/>
                    </a:lnTo>
                    <a:lnTo>
                      <a:pt x="3594" y="328444"/>
                    </a:lnTo>
                    <a:lnTo>
                      <a:pt x="37418" y="328444"/>
                    </a:lnTo>
                    <a:cubicBezTo>
                      <a:pt x="85448" y="328444"/>
                      <a:pt x="88831" y="382562"/>
                      <a:pt x="179479" y="382562"/>
                    </a:cubicBezTo>
                    <a:cubicBezTo>
                      <a:pt x="201127" y="382562"/>
                      <a:pt x="272834" y="382562"/>
                      <a:pt x="301246" y="382562"/>
                    </a:cubicBezTo>
                    <a:cubicBezTo>
                      <a:pt x="323570" y="382562"/>
                      <a:pt x="341835" y="364297"/>
                      <a:pt x="341835" y="341973"/>
                    </a:cubicBezTo>
                    <a:cubicBezTo>
                      <a:pt x="341835" y="331150"/>
                      <a:pt x="337776" y="321679"/>
                      <a:pt x="331011" y="314914"/>
                    </a:cubicBezTo>
                    <a:cubicBezTo>
                      <a:pt x="332364" y="314914"/>
                      <a:pt x="333717" y="314914"/>
                      <a:pt x="335070" y="314914"/>
                    </a:cubicBezTo>
                    <a:cubicBezTo>
                      <a:pt x="357394" y="314914"/>
                      <a:pt x="375659" y="296649"/>
                      <a:pt x="375659" y="274325"/>
                    </a:cubicBezTo>
                    <a:cubicBezTo>
                      <a:pt x="375659" y="263501"/>
                      <a:pt x="371600" y="253354"/>
                      <a:pt x="364159" y="245913"/>
                    </a:cubicBezTo>
                    <a:cubicBezTo>
                      <a:pt x="382424" y="241854"/>
                      <a:pt x="395954" y="225618"/>
                      <a:pt x="395954" y="206677"/>
                    </a:cubicBezTo>
                    <a:cubicBezTo>
                      <a:pt x="395954" y="184353"/>
                      <a:pt x="377689" y="166088"/>
                      <a:pt x="355365" y="166088"/>
                    </a:cubicBezTo>
                    <a:lnTo>
                      <a:pt x="538015" y="166088"/>
                    </a:lnTo>
                    <a:cubicBezTo>
                      <a:pt x="556956" y="166088"/>
                      <a:pt x="571839" y="151205"/>
                      <a:pt x="571839" y="132264"/>
                    </a:cubicBezTo>
                    <a:cubicBezTo>
                      <a:pt x="571839" y="113322"/>
                      <a:pt x="556956" y="98440"/>
                      <a:pt x="538015" y="9844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747" cap="flat">
                <a:noFill/>
                <a:prstDash val="solid"/>
                <a:miter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D5DC769-FA2D-4A9B-A260-B0CD290CE999}"/>
              </a:ext>
            </a:extLst>
          </p:cNvPr>
          <p:cNvSpPr txBox="1"/>
          <p:nvPr/>
        </p:nvSpPr>
        <p:spPr>
          <a:xfrm>
            <a:off x="4164416" y="685800"/>
            <a:ext cx="62749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rtDeco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একনজরে, জনসংখ্যা বৃদ্ধির ফলে সমস্যা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সমূহঃ-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46" y="860213"/>
            <a:ext cx="2842260" cy="388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76200" y="0"/>
            <a:ext cx="659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১৮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47900" y="685799"/>
            <a:ext cx="7696200" cy="60960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 ৯৬,৯৭  পৃষ্ঠা দেখি।</a:t>
            </a:r>
            <a:endParaRPr lang="en-SG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1295401"/>
            <a:ext cx="3962400" cy="525779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6" r="3780" b="2409"/>
          <a:stretch/>
        </p:blipFill>
        <p:spPr>
          <a:xfrm>
            <a:off x="6348844" y="1434478"/>
            <a:ext cx="4114801" cy="51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70670" y="0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৯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895600" y="530508"/>
            <a:ext cx="6667238" cy="1143000"/>
          </a:xfrm>
          <a:prstGeom prst="star32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635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SG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ownload.png">
            <a:extLst>
              <a:ext uri="{FF2B5EF4-FFF2-40B4-BE49-F238E27FC236}">
                <a16:creationId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13" y="838200"/>
            <a:ext cx="1981200" cy="14782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9506"/>
              </p:ext>
            </p:extLst>
          </p:nvPr>
        </p:nvGraphicFramePr>
        <p:xfrm>
          <a:off x="1828800" y="3261360"/>
          <a:ext cx="9144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769">
                  <a:extLst>
                    <a:ext uri="{9D8B030D-6E8A-4147-A177-3AD203B41FA5}">
                      <a16:colId xmlns:a16="http://schemas.microsoft.com/office/drawing/2014/main" val="3459061343"/>
                    </a:ext>
                  </a:extLst>
                </a:gridCol>
                <a:gridCol w="3829539">
                  <a:extLst>
                    <a:ext uri="{9D8B030D-6E8A-4147-A177-3AD203B41FA5}">
                      <a16:colId xmlns:a16="http://schemas.microsoft.com/office/drawing/2014/main" val="1481277016"/>
                    </a:ext>
                  </a:extLst>
                </a:gridCol>
                <a:gridCol w="2891692">
                  <a:extLst>
                    <a:ext uri="{9D8B030D-6E8A-4147-A177-3AD203B41FA5}">
                      <a16:colId xmlns:a16="http://schemas.microsoft.com/office/drawing/2014/main" val="4090511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 আমাদের কী কী প্রয়োজন হবে?</a:t>
                      </a:r>
                    </a:p>
                    <a:p>
                      <a:pPr marL="0" indent="0">
                        <a:buNone/>
                      </a:pPr>
                      <a:endParaRPr lang="en-US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 তার জন্য</a:t>
                      </a: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কোন কোন প্রাকৃতিক সম্পদ লাগবে?</a:t>
                      </a:r>
                    </a:p>
                    <a:p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 মানুষ</a:t>
                      </a: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কীভাবে পরিবেশের ক্ষতি করছে?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91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n-BD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9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n-BD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4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n-BD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03231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14962" y="1828800"/>
            <a:ext cx="6286238" cy="12329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 দলে ভাগ হয়ে আলোচনা করে করি এবং </a:t>
            </a:r>
          </a:p>
          <a:p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ধারনা গুলি ছকে লিখে উপস্থাপন করি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ঃ-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640975"/>
            <a:ext cx="130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282138"/>
            <a:ext cx="130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জ্বালানি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0027" y="594999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, ইত্যাদি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4671753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মাটি, গাছ, খনিজ পদার্থ ইত্যাদি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531291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 , কয়লা, গাছ ইত্যাদি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5954077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উদ্ভিদ, প্রাণী, ভূমি ইত্যাদি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8200" y="47025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কাটছে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5800" y="532983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ভরাট করছে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8200" y="598077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 কাটছে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6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7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8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59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218" y="849141"/>
            <a:ext cx="1512291" cy="172895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3719953"/>
            <a:ext cx="4568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নাসিরাবাদ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দুলাহার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স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বিদ্যালয়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</a:t>
            </a:r>
            <a:endParaRPr lang="bn-BD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চাঁপাইনবাব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গঞ্জ।</a:t>
            </a:r>
            <a:endParaRPr lang="en-US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মোবাইলঃ ০১৭১৭৫৪৮০২০</a:t>
            </a:r>
          </a:p>
          <a:p>
            <a:pPr algn="ctr"/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bn-BD" sz="2000" dirty="0" smtClean="0">
                <a:ln w="0"/>
              </a:rPr>
              <a:t>azad548020@gmail.com</a:t>
            </a:r>
          </a:p>
          <a:p>
            <a:pPr algn="ctr"/>
            <a:r>
              <a:rPr lang="bn-BD" sz="2800" dirty="0" smtClean="0">
                <a:ln w="0"/>
                <a:cs typeface="NikoshBAN" pitchFamily="2" charset="0"/>
              </a:rPr>
              <a:t>  </a:t>
            </a:r>
            <a:r>
              <a:rPr lang="en-US" sz="2800" dirty="0" smtClean="0">
                <a:ln w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cs typeface="NikoshBAN" pitchFamily="2" charset="0"/>
              </a:rPr>
              <a:t> </a:t>
            </a:r>
            <a:endParaRPr lang="en-US" sz="2800" dirty="0">
              <a:ln w="0"/>
              <a:cs typeface="NikoshBAN" pitchFamily="2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786248" y="3012067"/>
            <a:ext cx="431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আবুল কালাম আজাদ 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:\School\New folder (2)\IMG_20160109_121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335" y="849142"/>
            <a:ext cx="1593875" cy="1728951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24-Point Star 6"/>
          <p:cNvSpPr/>
          <p:nvPr/>
        </p:nvSpPr>
        <p:spPr>
          <a:xfrm>
            <a:off x="3663932" y="533400"/>
            <a:ext cx="4805446" cy="1161181"/>
          </a:xfrm>
          <a:prstGeom prst="star24">
            <a:avLst/>
          </a:prstGeom>
          <a:gradFill>
            <a:gsLst>
              <a:gs pos="47905">
                <a:schemeClr val="accent2">
                  <a:lumMod val="60000"/>
                  <a:lumOff val="40000"/>
                </a:schemeClr>
              </a:gs>
              <a:gs pos="26240">
                <a:schemeClr val="accent6">
                  <a:lumMod val="60000"/>
                  <a:lumOff val="40000"/>
                </a:schemeClr>
              </a:gs>
              <a:gs pos="0">
                <a:srgbClr val="00B050"/>
              </a:gs>
              <a:gs pos="80000">
                <a:schemeClr val="accent6">
                  <a:lumMod val="40000"/>
                  <a:lumOff val="60000"/>
                </a:schemeClr>
              </a:gs>
              <a:gs pos="100000">
                <a:srgbClr val="00B050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r>
              <a:rPr lang="bn-IN" sz="6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324539" y="2296942"/>
            <a:ext cx="1484232" cy="3933859"/>
            <a:chOff x="5562600" y="2514600"/>
            <a:chExt cx="507914" cy="3886200"/>
          </a:xfrm>
          <a:gradFill>
            <a:gsLst>
              <a:gs pos="0">
                <a:srgbClr val="C00000"/>
              </a:gs>
              <a:gs pos="37000">
                <a:srgbClr val="00B050"/>
              </a:gs>
              <a:gs pos="92000">
                <a:srgbClr val="B86371"/>
              </a:gs>
              <a:gs pos="98000">
                <a:srgbClr val="B86371"/>
              </a:gs>
              <a:gs pos="96000">
                <a:schemeClr val="accent1">
                  <a:lumMod val="45000"/>
                  <a:lumOff val="55000"/>
                </a:schemeClr>
              </a:gs>
              <a:gs pos="8000">
                <a:schemeClr val="accent6">
                  <a:lumMod val="20000"/>
                  <a:lumOff val="80000"/>
                </a:schemeClr>
              </a:gs>
              <a:gs pos="87000">
                <a:srgbClr val="C00000"/>
              </a:gs>
            </a:gsLst>
            <a:lin ang="5400000" scaled="1"/>
          </a:gradFill>
        </p:grpSpPr>
        <p:sp>
          <p:nvSpPr>
            <p:cNvPr id="9" name="Curved Right Arrow 8"/>
            <p:cNvSpPr/>
            <p:nvPr/>
          </p:nvSpPr>
          <p:spPr>
            <a:xfrm>
              <a:off x="5715000" y="2539312"/>
              <a:ext cx="355514" cy="3861488"/>
            </a:xfrm>
            <a:prstGeom prst="curvedRightArrow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Right Arrow 9"/>
            <p:cNvSpPr/>
            <p:nvPr/>
          </p:nvSpPr>
          <p:spPr>
            <a:xfrm flipH="1">
              <a:off x="5562600" y="2514600"/>
              <a:ext cx="304800" cy="3861488"/>
            </a:xfrm>
            <a:prstGeom prst="curvedRightArrow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31444" y="3012067"/>
            <a:ext cx="48557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চতুর্থ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  <a:endParaRPr lang="en-US" sz="28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endParaRPr lang="bn-IN" sz="28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মুল পাঠঃ  জনসংখ্যা ও প্রাকৃতিক পরিবেশ</a:t>
            </a:r>
          </a:p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প্রাকৃতিক সম্পদের উপর জনসংখ্যা বৃদ্ধির প্রভাব</a:t>
            </a:r>
          </a:p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৩৫ মিনিট</a:t>
            </a:r>
          </a:p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তাংঃ ২৬/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/২০১৯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b-iof.gif"/>
          <p:cNvPicPr>
            <a:picLocks noChangeAspect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125" y="2057400"/>
            <a:ext cx="9048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6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51434" y="0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</a:t>
            </a:r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43400" y="685800"/>
            <a:ext cx="3352800" cy="8142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390503"/>
            <a:ext cx="8915399" cy="53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জনসংখ্যার জন্য আমাদের অতিরিক্ত কি কি প্রয়োজন? 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3357154"/>
            <a:ext cx="6553199" cy="5050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 কিভাবে বনভূমি ধ্বংস করছে</a:t>
            </a:r>
            <a:r>
              <a:rPr lang="bn-IN" sz="2400" dirty="0" smtClean="0">
                <a:solidFill>
                  <a:schemeClr val="tx1"/>
                </a:solidFill>
              </a:rPr>
              <a:t>?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SG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4295503"/>
            <a:ext cx="8915399" cy="5050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ষের বেঁচে থাকার জন্য যে সম্পদের প্রয়োজন তার ২টি নাম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SG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52293" y="0"/>
            <a:ext cx="63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</a:t>
            </a:r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658" y="1894454"/>
            <a:ext cx="1091773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8340" indent="-458340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বাড়লে প্রাকৃতিক পরিবেশের ওপর কী প্রভাব পড়ে?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বাড়ি থেকে লিখে আনবে।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659" y="3418454"/>
            <a:ext cx="5202729" cy="30585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24-Point Star 4"/>
          <p:cNvSpPr/>
          <p:nvPr/>
        </p:nvSpPr>
        <p:spPr>
          <a:xfrm>
            <a:off x="3126023" y="580873"/>
            <a:ext cx="5715000" cy="1161181"/>
          </a:xfrm>
          <a:prstGeom prst="star24">
            <a:avLst/>
          </a:prstGeom>
          <a:gradFill>
            <a:gsLst>
              <a:gs pos="47905">
                <a:schemeClr val="accent2">
                  <a:lumMod val="60000"/>
                  <a:lumOff val="40000"/>
                </a:schemeClr>
              </a:gs>
              <a:gs pos="26240">
                <a:schemeClr val="accent6">
                  <a:lumMod val="60000"/>
                  <a:lumOff val="40000"/>
                </a:schemeClr>
              </a:gs>
              <a:gs pos="0">
                <a:srgbClr val="00B050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rgbClr val="00B050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SG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31454" y="0"/>
            <a:ext cx="654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</a:t>
            </a:r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838200"/>
            <a:ext cx="10780059" cy="5579044"/>
            <a:chOff x="1393792" y="1689399"/>
            <a:chExt cx="9048828" cy="4271340"/>
          </a:xfrm>
        </p:grpSpPr>
        <p:grpSp>
          <p:nvGrpSpPr>
            <p:cNvPr id="4" name="Group 3"/>
            <p:cNvGrpSpPr/>
            <p:nvPr/>
          </p:nvGrpSpPr>
          <p:grpSpPr>
            <a:xfrm>
              <a:off x="1393792" y="1689399"/>
              <a:ext cx="9048828" cy="4259569"/>
              <a:chOff x="2350488" y="1697567"/>
              <a:chExt cx="9048828" cy="4259569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350488" y="1697567"/>
                <a:ext cx="8503920" cy="3657600"/>
              </a:xfrm>
              <a:prstGeom prst="roundRect">
                <a:avLst/>
              </a:prstGeom>
              <a:noFill/>
              <a:ln w="101600" cmpd="sng">
                <a:solidFill>
                  <a:srgbClr val="FF66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532124" y="1893880"/>
                <a:ext cx="8503920" cy="3657600"/>
              </a:xfrm>
              <a:prstGeom prst="roundRect">
                <a:avLst/>
              </a:prstGeom>
              <a:noFill/>
              <a:ln w="101600">
                <a:solidFill>
                  <a:srgbClr val="FEBE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713760" y="2090193"/>
                <a:ext cx="8503920" cy="3657600"/>
              </a:xfrm>
              <a:prstGeom prst="roundRect">
                <a:avLst/>
              </a:prstGeom>
              <a:noFill/>
              <a:ln w="101600">
                <a:solidFill>
                  <a:srgbClr val="66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895396" y="2299536"/>
                <a:ext cx="8503920" cy="3657600"/>
              </a:xfrm>
              <a:prstGeom prst="roundRect">
                <a:avLst/>
              </a:prstGeom>
              <a:noFill/>
              <a:ln w="101600">
                <a:solidFill>
                  <a:srgbClr val="FFFF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 flipV="1">
              <a:off x="7967617" y="3576552"/>
              <a:ext cx="2513864" cy="225451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159705" y="3169563"/>
            <a:ext cx="7696200" cy="1569660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600" b="1" i="1" dirty="0" err="1" smtClean="0">
                <a:ln w="66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37000">
                      <a:srgbClr val="B519CE"/>
                    </a:gs>
                    <a:gs pos="45000">
                      <a:srgbClr val="00B0F0"/>
                    </a:gs>
                    <a:gs pos="87000">
                      <a:srgbClr val="FF6600"/>
                    </a:gs>
                    <a:gs pos="72000">
                      <a:srgbClr val="D2BD33"/>
                    </a:gs>
                    <a:gs pos="63000">
                      <a:srgbClr val="FFFF00"/>
                    </a:gs>
                    <a:gs pos="56000">
                      <a:srgbClr val="00CCFF"/>
                    </a:gs>
                    <a:gs pos="100000">
                      <a:srgbClr val="7030A0"/>
                    </a:gs>
                    <a:gs pos="10000">
                      <a:srgbClr val="FF00FF"/>
                    </a:gs>
                    <a:gs pos="20000">
                      <a:srgbClr val="DB0CE7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  <a:cs typeface="NikoshBAN" panose="02000000000000000000" pitchFamily="2" charset="0"/>
              </a:rPr>
              <a:t>ধন্যবাদ</a:t>
            </a:r>
            <a:r>
              <a:rPr lang="bn-BD" sz="9600" b="1" i="1" dirty="0" smtClean="0">
                <a:ln w="66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37000">
                      <a:srgbClr val="B519CE"/>
                    </a:gs>
                    <a:gs pos="45000">
                      <a:srgbClr val="00B0F0"/>
                    </a:gs>
                    <a:gs pos="87000">
                      <a:srgbClr val="FF6600"/>
                    </a:gs>
                    <a:gs pos="72000">
                      <a:srgbClr val="D2BD33"/>
                    </a:gs>
                    <a:gs pos="63000">
                      <a:srgbClr val="FFFF00"/>
                    </a:gs>
                    <a:gs pos="56000">
                      <a:srgbClr val="00CCFF"/>
                    </a:gs>
                    <a:gs pos="100000">
                      <a:srgbClr val="7030A0"/>
                    </a:gs>
                    <a:gs pos="10000">
                      <a:srgbClr val="FF00FF"/>
                    </a:gs>
                    <a:gs pos="20000">
                      <a:srgbClr val="DB0CE7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  <a:cs typeface="NikoshBAN" panose="02000000000000000000" pitchFamily="2" charset="0"/>
              </a:rPr>
              <a:t> সবাইকে</a:t>
            </a:r>
            <a:endParaRPr lang="en-US" sz="9600" b="1" i="1" dirty="0">
              <a:ln w="6600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37000">
                    <a:srgbClr val="B519CE"/>
                  </a:gs>
                  <a:gs pos="45000">
                    <a:srgbClr val="00B0F0"/>
                  </a:gs>
                  <a:gs pos="87000">
                    <a:srgbClr val="FF6600"/>
                  </a:gs>
                  <a:gs pos="72000">
                    <a:srgbClr val="D2BD33"/>
                  </a:gs>
                  <a:gs pos="63000">
                    <a:srgbClr val="FFFF00"/>
                  </a:gs>
                  <a:gs pos="56000">
                    <a:srgbClr val="00CCFF"/>
                  </a:gs>
                  <a:gs pos="100000">
                    <a:srgbClr val="7030A0"/>
                  </a:gs>
                  <a:gs pos="10000">
                    <a:srgbClr val="FF00FF"/>
                  </a:gs>
                  <a:gs pos="20000">
                    <a:srgbClr val="DB0CE7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360" y="1681804"/>
            <a:ext cx="2170240" cy="17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303;p36"/>
          <p:cNvSpPr/>
          <p:nvPr/>
        </p:nvSpPr>
        <p:spPr>
          <a:xfrm>
            <a:off x="2466369" y="1266042"/>
            <a:ext cx="6514828" cy="441322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39107" y="548425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07816" y="5919234"/>
            <a:ext cx="4573566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50170" y="587514"/>
            <a:ext cx="528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0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695104" y="5668463"/>
            <a:ext cx="2426418" cy="1365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16" y="1226679"/>
            <a:ext cx="1828800" cy="48007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96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৩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2" name="jon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1500729"/>
            <a:ext cx="6019800" cy="32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9" grpId="0"/>
      <p:bldP spid="51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44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৪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657274"/>
            <a:ext cx="3427372" cy="2651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3581400" y="685800"/>
            <a:ext cx="4343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গুলোতে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দেখা যাচ্ছে?</a:t>
            </a:r>
            <a:endParaRPr lang="en-SG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4200" y="4537364"/>
            <a:ext cx="5181600" cy="7204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যানবাহনে অধিক জনসংখ্যা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182" y="1657274"/>
            <a:ext cx="3429000" cy="26514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1657274"/>
            <a:ext cx="3505200" cy="26514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1676400" y="713509"/>
            <a:ext cx="8418096" cy="630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অধিক জনসংখ্যা হলে কী কী সমস্যা হতে পারে? </a:t>
            </a:r>
            <a:endParaRPr lang="en-SG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0482" y="5715000"/>
            <a:ext cx="9296400" cy="630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অধিক জনসংখ্যা হলে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ও বাসস্থানের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হতে পারে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67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৫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3" name="Flowchart: Data 2"/>
          <p:cNvSpPr/>
          <p:nvPr/>
        </p:nvSpPr>
        <p:spPr>
          <a:xfrm>
            <a:off x="2539999" y="4181565"/>
            <a:ext cx="6844205" cy="1828800"/>
          </a:xfrm>
          <a:prstGeom prst="flowChartInputOutput">
            <a:avLst/>
          </a:prstGeom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পরিবে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 বৃদ্ধির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 rot="5400000">
            <a:off x="4968502" y="2413462"/>
            <a:ext cx="1873993" cy="1447799"/>
          </a:xfrm>
          <a:prstGeom prst="stripedRightArrow">
            <a:avLst/>
          </a:prstGeom>
          <a:solidFill>
            <a:srgbClr val="FF66CC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112BAF"/>
              </a:solidFill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2426790" y="584775"/>
            <a:ext cx="6957415" cy="1314708"/>
          </a:xfrm>
          <a:prstGeom prst="star32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635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69481"/>
            <a:ext cx="2401602" cy="47408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5833646"/>
            <a:ext cx="1881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703459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588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৬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895600"/>
            <a:ext cx="7398392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শিক্ষার্থীরা...............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644745"/>
            <a:ext cx="10134600" cy="1079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১৮.১.১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কারণে প্রাকৃতিক সম্পদের উপর বিরুপ প্রভাব বর্ণনা করতে পারবে।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3534623" y="673132"/>
            <a:ext cx="4805446" cy="1460468"/>
          </a:xfrm>
          <a:prstGeom prst="star24">
            <a:avLst/>
          </a:prstGeom>
          <a:gradFill>
            <a:gsLst>
              <a:gs pos="47905">
                <a:schemeClr val="accent6">
                  <a:lumMod val="20000"/>
                  <a:lumOff val="80000"/>
                </a:schemeClr>
              </a:gs>
              <a:gs pos="26240">
                <a:schemeClr val="accent6">
                  <a:lumMod val="60000"/>
                  <a:lumOff val="40000"/>
                </a:schemeClr>
              </a:gs>
              <a:gs pos="0">
                <a:srgbClr val="00B050"/>
              </a:gs>
              <a:gs pos="80000">
                <a:schemeClr val="accent6">
                  <a:lumMod val="40000"/>
                  <a:lumOff val="60000"/>
                </a:schemeClr>
              </a:gs>
              <a:gs pos="100000">
                <a:srgbClr val="00B050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r>
              <a:rPr lang="bn-IN" sz="6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৭</a:t>
            </a:r>
            <a:endParaRPr lang="zh-CN" alt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734" y="3112236"/>
            <a:ext cx="3086531" cy="1028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8"/>
          <a:stretch/>
        </p:blipFill>
        <p:spPr>
          <a:xfrm>
            <a:off x="1700347" y="1228810"/>
            <a:ext cx="8791303" cy="4257590"/>
          </a:xfrm>
          <a:prstGeom prst="rect">
            <a:avLst/>
          </a:prstGeom>
          <a:ln w="57150">
            <a:noFill/>
          </a:ln>
        </p:spPr>
      </p:pic>
      <p:sp>
        <p:nvSpPr>
          <p:cNvPr id="5" name="Rectangle 4"/>
          <p:cNvSpPr/>
          <p:nvPr/>
        </p:nvSpPr>
        <p:spPr>
          <a:xfrm>
            <a:off x="4090903" y="634425"/>
            <a:ext cx="4339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548" y="5503124"/>
            <a:ext cx="11186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 কেটে বাড়ি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,গাছপালা কেটে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কাঠ সংগ্রহ করছে ,রাস্তার পাশে বাড়ি তৈরি করায় রাস্তা ছোট হচ্ছে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5370" y="624815"/>
            <a:ext cx="3781255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বলতে কী বুঝ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9548" y="5749346"/>
            <a:ext cx="1019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একটি এলাকায় বসবাসকারী লোকজনের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ঐ এলাকার </a:t>
            </a:r>
            <a:r>
              <a:rPr lang="bn-IN" sz="3200" dirty="0" smtClean="0">
                <a:solidFill>
                  <a:srgbClr val="112BAF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solidFill>
                  <a:srgbClr val="112BA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12BA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200" dirty="0" smtClean="0">
                <a:solidFill>
                  <a:srgbClr val="112BA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6" grpId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৮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BDE06-36C0-4B97-9D13-A84EC01F63DA}"/>
              </a:ext>
            </a:extLst>
          </p:cNvPr>
          <p:cNvSpPr txBox="1"/>
          <p:nvPr/>
        </p:nvSpPr>
        <p:spPr>
          <a:xfrm>
            <a:off x="698114" y="5410200"/>
            <a:ext cx="10655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ক্রমাগত বাড়ছে।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অন্যতম প্রধান কারণ হচ্ছে বিজ্ঞান ও প্রযুক্তির ব্যাপক অগ্রগতি।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14800" y="4648200"/>
            <a:ext cx="3505200" cy="6043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অধিক জনসংখ্যা</a:t>
            </a:r>
            <a:endParaRPr lang="en-SG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2092" y="771873"/>
            <a:ext cx="5334000" cy="523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দেখতে পাচ্ছ?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842" y="1562100"/>
            <a:ext cx="4762500" cy="287655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32092" y="771872"/>
            <a:ext cx="5334000" cy="523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প্রধান কারণ কী? 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610485"/>
            <a:ext cx="4953000" cy="3276601"/>
          </a:xfrm>
          <a:prstGeom prst="snip2DiagRect">
            <a:avLst>
              <a:gd name="adj1" fmla="val 1439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112BA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82" y="1610486"/>
            <a:ext cx="4890218" cy="3276600"/>
          </a:xfrm>
          <a:prstGeom prst="snip2DiagRect">
            <a:avLst>
              <a:gd name="adj1" fmla="val 1700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112BA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4246492" y="5087460"/>
            <a:ext cx="3505200" cy="6043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অভাব </a:t>
            </a:r>
            <a:endParaRPr lang="en-SG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2092" y="762000"/>
            <a:ext cx="5334000" cy="523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দেখতে পাচ্ছ?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BDE06-36C0-4B97-9D13-A84EC01F63DA}"/>
              </a:ext>
            </a:extLst>
          </p:cNvPr>
          <p:cNvSpPr txBox="1"/>
          <p:nvPr/>
        </p:nvSpPr>
        <p:spPr>
          <a:xfrm>
            <a:off x="2610864" y="5892225"/>
            <a:ext cx="67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বাড়তি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 বাড়তি খাবার প্রয়োজন।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6985" y="761999"/>
            <a:ext cx="5617944" cy="523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 জনসংখ্যার জন্য কী প্রয়োজন? 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038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2" grpId="1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157976" y="0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৯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696" y="1536000"/>
            <a:ext cx="4726792" cy="31319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39" y="1524000"/>
            <a:ext cx="4812506" cy="3155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332092" y="771873"/>
            <a:ext cx="5334000" cy="523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দেখতে পাচ্ছ?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64738" y="4980428"/>
            <a:ext cx="3068708" cy="6043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অভাব </a:t>
            </a:r>
            <a:endParaRPr lang="en-SG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BDE06-36C0-4B97-9D13-A84EC01F63DA}"/>
              </a:ext>
            </a:extLst>
          </p:cNvPr>
          <p:cNvSpPr txBox="1"/>
          <p:nvPr/>
        </p:nvSpPr>
        <p:spPr>
          <a:xfrm>
            <a:off x="925839" y="5739825"/>
            <a:ext cx="995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বাড়তি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 জায়গা অথবা বাসস্থানের ( ঘরবাড়ি, দালান ) প্রয়োজন।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2092" y="767284"/>
            <a:ext cx="5638800" cy="523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 জনসংখ্যার জন্য কী প্রয়োজন? 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49573" y="4989585"/>
            <a:ext cx="2099037" cy="60439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ঘনবসতি  </a:t>
            </a:r>
            <a:endParaRPr lang="en-SG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2092" y="762000"/>
            <a:ext cx="5334000" cy="5235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দেখতে পাচ্ছ?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BDE06-36C0-4B97-9D13-A84EC01F63DA}"/>
              </a:ext>
            </a:extLst>
          </p:cNvPr>
          <p:cNvSpPr txBox="1"/>
          <p:nvPr/>
        </p:nvSpPr>
        <p:spPr>
          <a:xfrm>
            <a:off x="533400" y="5816025"/>
            <a:ext cx="1112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বাড়তি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 বাড়তি বাসস্থান , জমি ,শক্তি এবং অন্যান্য সম্পদ প্রয়োজন।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892" y="1613838"/>
            <a:ext cx="4724400" cy="2998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613838"/>
            <a:ext cx="4600088" cy="2998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3257737" y="756205"/>
            <a:ext cx="6092310" cy="523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 জনসংখ্যার জন্য কী কী প্রয়োজন? 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10" grpId="0" animBg="1"/>
      <p:bldP spid="10" grpId="1" animBg="1"/>
      <p:bldP spid="1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743</Words>
  <Application>Microsoft Office PowerPoint</Application>
  <PresentationFormat>Widescreen</PresentationFormat>
  <Paragraphs>129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微软雅黑</vt:lpstr>
      <vt:lpstr>Arial</vt:lpstr>
      <vt:lpstr>Blackadder ITC</vt:lpstr>
      <vt:lpstr>Calibri</vt:lpstr>
      <vt:lpstr>Matura MT Script Capitals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140</cp:revision>
  <dcterms:created xsi:type="dcterms:W3CDTF">2006-08-16T00:00:00Z</dcterms:created>
  <dcterms:modified xsi:type="dcterms:W3CDTF">2020-12-06T13:22:02Z</dcterms:modified>
</cp:coreProperties>
</file>