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7"/>
  </p:notesMasterIdLst>
  <p:sldIdLst>
    <p:sldId id="278" r:id="rId2"/>
    <p:sldId id="258" r:id="rId3"/>
    <p:sldId id="257" r:id="rId4"/>
    <p:sldId id="279" r:id="rId5"/>
    <p:sldId id="277" r:id="rId6"/>
    <p:sldId id="282" r:id="rId7"/>
    <p:sldId id="281" r:id="rId8"/>
    <p:sldId id="280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1421-6DCF-4DE7-87D2-9CD176F3BEAD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185F-9CB6-4C17-B104-DDAA92FB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64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71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CBD2-0DA9-426B-8828-48A78461E9E0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AF0645-F4A5-4D05-A783-3338616C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084394" y="512224"/>
            <a:ext cx="7424622" cy="12619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প্রিয় শিক্ষার্থীরা সবাইকে লাল গোলাপের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704" y="2019869"/>
            <a:ext cx="10348415" cy="4524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97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65846" y="5996338"/>
            <a:ext cx="10044332" cy="443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400" smtClean="0">
                <a:latin typeface="NikoshBAN" pitchFamily="2" charset="0"/>
                <a:cs typeface="NikoshBAN" pitchFamily="2" charset="0"/>
              </a:rPr>
              <a:t>গারো সমাজ মাতৃতান্ত্রিক,নারীরাই পরিবারের প্রধান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এবং সম্পত্তির আধিকারী।                                           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8086" y="3067110"/>
            <a:ext cx="5003888" cy="1969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086" y="941600"/>
            <a:ext cx="5003888" cy="2007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5846" y="3067110"/>
            <a:ext cx="4622492" cy="1969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846" y="1035431"/>
            <a:ext cx="4622492" cy="19694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4504385" y="5116043"/>
            <a:ext cx="34584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মাতৃতান্ত্রিক সমাজ ব্যবস্থা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2468" y="225328"/>
            <a:ext cx="25670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69107" y="5897910"/>
            <a:ext cx="7957783" cy="5163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গারোদের প্রধান খাবার ভাত,মাছ,মাংস ও শাকসবজি।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323" y="2951569"/>
            <a:ext cx="3449472" cy="165523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71209" y="4869386"/>
            <a:ext cx="233110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811" y="3006602"/>
            <a:ext cx="3984949" cy="1600200"/>
          </a:xfrm>
          <a:prstGeom prst="rect">
            <a:avLst/>
          </a:prstGeom>
        </p:spPr>
      </p:pic>
      <p:pic>
        <p:nvPicPr>
          <p:cNvPr id="8" name="Picture 7" descr="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90600"/>
            <a:ext cx="3663286" cy="1850700"/>
          </a:xfrm>
          <a:prstGeom prst="rect">
            <a:avLst/>
          </a:prstGeom>
        </p:spPr>
      </p:pic>
      <p:pic>
        <p:nvPicPr>
          <p:cNvPr id="9" name="Picture 8" descr="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3062" y="1049420"/>
            <a:ext cx="3765875" cy="1762125"/>
          </a:xfrm>
          <a:prstGeom prst="rect">
            <a:avLst/>
          </a:prstGeom>
        </p:spPr>
      </p:pic>
      <p:pic>
        <p:nvPicPr>
          <p:cNvPr id="10" name="Picture 9" descr="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7713" y="1049420"/>
            <a:ext cx="3342565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0345" y="269588"/>
            <a:ext cx="165131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4086" y="5525651"/>
            <a:ext cx="10606656" cy="535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তাদের ঐতিহ্যবাহী একটি খাবার বাঁশের কোড়ল দিয়ে তৈরি করা হয় যা খেতে সুস্বাদু।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812" y="457200"/>
            <a:ext cx="5047930" cy="3552967"/>
          </a:xfrm>
          <a:prstGeom prst="rect">
            <a:avLst/>
          </a:prstGeom>
        </p:spPr>
      </p:pic>
      <p:pic>
        <p:nvPicPr>
          <p:cNvPr id="6" name="Picture 5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80" y="457200"/>
            <a:ext cx="5391080" cy="3552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2020" y="4205757"/>
            <a:ext cx="49291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বাশের কোড়ল দিয়ে তৈরি খাবার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82839" y="5298661"/>
            <a:ext cx="7924800" cy="1039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বাড়িঃপূর্বে গারোরা নদীর ধারে লম্বা এক ধরনের বাড়ি তৈরী করত যা নকমান্দি নামে পরিচিত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7955" y="4293510"/>
            <a:ext cx="335393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গারোদের পূর্বের বাড়ি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293" y="1098199"/>
            <a:ext cx="4818301" cy="2873300"/>
          </a:xfrm>
          <a:prstGeom prst="rect">
            <a:avLst/>
          </a:prstGeom>
        </p:spPr>
      </p:pic>
      <p:pic>
        <p:nvPicPr>
          <p:cNvPr id="7" name="Picture 6" descr="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913" y="1098199"/>
            <a:ext cx="4831307" cy="2855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6724" y="225677"/>
            <a:ext cx="1676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6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726" y="461363"/>
            <a:ext cx="6406550" cy="325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759" y="4843818"/>
            <a:ext cx="89631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বর্তমানে তারা অন্যদের মতোই টিন ও অন্যান্য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উপকরণ দিয়ে বাড়ি তৈরি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9" y="3911944"/>
            <a:ext cx="21027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বর্তমান বাড়ি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4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30.jpg"/>
          <p:cNvPicPr>
            <a:picLocks noChangeAspect="1"/>
          </p:cNvPicPr>
          <p:nvPr/>
        </p:nvPicPr>
        <p:blipFill>
          <a:blip r:embed="rId2" cstate="print"/>
          <a:srcRect r="49315"/>
          <a:stretch>
            <a:fillRect/>
          </a:stretch>
        </p:blipFill>
        <p:spPr>
          <a:xfrm>
            <a:off x="6186987" y="1059495"/>
            <a:ext cx="5444318" cy="2856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346" y="4239608"/>
            <a:ext cx="45645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গারো নারীদের পোশাক দক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বান্দা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0.jpg"/>
          <p:cNvPicPr>
            <a:picLocks noChangeAspect="1"/>
          </p:cNvPicPr>
          <p:nvPr/>
        </p:nvPicPr>
        <p:blipFill>
          <a:blip r:embed="rId2" cstate="print"/>
          <a:srcRect l="59574"/>
          <a:stretch>
            <a:fillRect/>
          </a:stretch>
        </p:blipFill>
        <p:spPr>
          <a:xfrm>
            <a:off x="1058346" y="1059495"/>
            <a:ext cx="4634682" cy="301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4381" y="253753"/>
            <a:ext cx="18404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পোশাক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231" y="4115192"/>
            <a:ext cx="42626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গারো নারীদের পোশাক দক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সারি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107" y="5507015"/>
            <a:ext cx="1012577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গারো নারীদের ঐতিহ্যবাহী পোশাকের 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বান্দা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দকসারি।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3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3431" y="4911374"/>
            <a:ext cx="9749619" cy="1020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dirty="0">
                <a:latin typeface="NikoshBAN" pitchFamily="2" charset="0"/>
                <a:cs typeface="NikoshBAN" pitchFamily="2" charset="0"/>
              </a:rPr>
              <a:t>পুরুষেরা শার্ট,লুঙ্গি,ধুতি ইত্যাদি পরিধান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30" y="562756"/>
            <a:ext cx="3000233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r="21192"/>
          <a:stretch/>
        </p:blipFill>
        <p:spPr>
          <a:xfrm>
            <a:off x="5195816" y="573999"/>
            <a:ext cx="3142966" cy="342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08" y="573999"/>
            <a:ext cx="2895600" cy="34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76567" y="4985787"/>
            <a:ext cx="9429466" cy="149859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গারোদের ঐতিহ্যবাহী উৎবের নাম ওয়াংগালা 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4454" y="4183677"/>
            <a:ext cx="32072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উৎসব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7970" y="268129"/>
            <a:ext cx="147333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উৎসব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65" y="1034051"/>
            <a:ext cx="4397991" cy="2917685"/>
          </a:xfrm>
          <a:prstGeom prst="rect">
            <a:avLst/>
          </a:prstGeom>
        </p:spPr>
      </p:pic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6585" y="1034052"/>
            <a:ext cx="4509448" cy="29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36042" y="4640199"/>
            <a:ext cx="8349018" cy="1327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সময় তারা সূর্য দেবতা সালজং এর প্রতি নতুন শস্য উৎসর্গ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425928" y="1001404"/>
            <a:ext cx="2760221" cy="2424184"/>
          </a:xfrm>
          <a:prstGeom prst="star32">
            <a:avLst>
              <a:gd name="adj" fmla="val 194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60" y="590795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5410" y="5105402"/>
            <a:ext cx="8573068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>
                <a:latin typeface="NikoshBAN" pitchFamily="2" charset="0"/>
                <a:cs typeface="NikoshBAN" pitchFamily="2" charset="0"/>
              </a:rPr>
              <a:t>সাধারণত নতুন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ওঠার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সময় অক্টোবর বা নভেম্বর মাসে উৎসবটি হয়।     </a:t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14633"/>
          <a:stretch/>
        </p:blipFill>
        <p:spPr>
          <a:xfrm>
            <a:off x="8686800" y="914402"/>
            <a:ext cx="2968388" cy="327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8" y="914401"/>
            <a:ext cx="3655325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6" y="914401"/>
            <a:ext cx="39703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9051" y="3559375"/>
            <a:ext cx="8666328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15E66F-3476-42AD-B6CA-078CA0B7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0" y="275338"/>
            <a:ext cx="3725839" cy="300869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4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61305" y="5200650"/>
            <a:ext cx="9580235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উৎসবের শুরুতে তারা কৃষিজমিতে অর্ঘ্য নিবেদন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ধরণের বাদ্য বাজনা বাজিয়ে এই উৎসবটি পালন করা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570789"/>
            <a:ext cx="4735203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570788"/>
            <a:ext cx="4658436" cy="41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612581" y="415620"/>
            <a:ext cx="5779957" cy="10424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সংযোগঃপৃ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নং-৮২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69" y="185723"/>
            <a:ext cx="2754834" cy="357048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1594611"/>
            <a:ext cx="4694829" cy="49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6118" y="386616"/>
            <a:ext cx="3534626" cy="897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smtClean="0">
                <a:latin typeface="NikoshBAN" pitchFamily="2" charset="0"/>
                <a:cs typeface="NikoshBAN" pitchFamily="2" charset="0"/>
              </a:rPr>
              <a:t>শূন্যস্থান পূরণ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618599" y="1608120"/>
            <a:ext cx="10954804" cy="3733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ভাষার নাম...............।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।তারা...............ধর্মাবলম্বী। 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৩।গারোদের ......................উৎসব এর নাম ওয়াংগালা।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৪।নারীরাই পরিবারের...............ও সম্পত্তির অধিকারী।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৫।নতুন শস্য ওঠার সময়.....................ও নভেম্বর মাসে।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5906" y="5649591"/>
            <a:ext cx="13202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আচিক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8846" y="5649588"/>
            <a:ext cx="113323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খ্রিস্ট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1803" y="5649592"/>
            <a:ext cx="16277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অক্টোবর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527" y="5649589"/>
            <a:ext cx="113323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833" y="5649590"/>
            <a:ext cx="188339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ঐতিহ্যবাহী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0638 -0.5872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42149 -0.4856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20937 -0.3821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2253 -0.2807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8607 -0.1912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49254" y="308591"/>
            <a:ext cx="2743200" cy="847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140" y="1768294"/>
            <a:ext cx="6530715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উৎসব সম্পর্কে ২টি বাক্য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7594" y="5021769"/>
            <a:ext cx="2178570" cy="894666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হলদ দল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7594" y="3526057"/>
            <a:ext cx="2178570" cy="931847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নীল দল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6425" y="1747578"/>
            <a:ext cx="2178570" cy="881442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সবুজ দল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418" y="5217083"/>
            <a:ext cx="653071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1648" y="3559630"/>
            <a:ext cx="6530715" cy="954107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সমাজব্যবস্থা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51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="" xmlns:a16="http://schemas.microsoft.com/office/drawing/2014/main" id="{E4313156-8EF9-4FEB-A645-C880E0C6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20" y="366850"/>
            <a:ext cx="3005267" cy="168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>
            <a:off x="3457575" y="366850"/>
            <a:ext cx="3914775" cy="1350386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/>
                <a:cs typeface="Kalpurush" panose="02000600000000000000" pitchFamily="2" charset="0"/>
              </a:rPr>
              <a:t>বাড়ির কাজ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6347" y="3129142"/>
            <a:ext cx="79135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ভাষার নাম কী? তাদের জীবন যাত্রা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70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27" y="603912"/>
            <a:ext cx="8458200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618327" y="2051712"/>
            <a:ext cx="25146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28333 C 0.15417 -0.28333 0.30417 -0.1419 0.30417 0.03334 C 0.30417 0.20741 0.15417 0.35 -0.02916 0.35 C -0.21341 0.35 -0.3625 0.20741 -0.3625 0.03334 C -0.3625 -0.1419 -0.21341 -0.28333 -0.02916 -0.28333 Z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Arrow: Notched Right 1">
            <a:extLst>
              <a:ext uri="{FF2B5EF4-FFF2-40B4-BE49-F238E27FC236}">
                <a16:creationId xmlns="" xmlns:a16="http://schemas.microsoft.com/office/drawing/2014/main" id="{061AD912-9A00-43ED-B1CD-9B392264471F}"/>
              </a:ext>
            </a:extLst>
          </p:cNvPr>
          <p:cNvSpPr/>
          <p:nvPr/>
        </p:nvSpPr>
        <p:spPr>
          <a:xfrm>
            <a:off x="351692" y="1871004"/>
            <a:ext cx="5392615" cy="2433710"/>
          </a:xfrm>
          <a:prstGeom prst="notchedRightArrow">
            <a:avLst>
              <a:gd name="adj1" fmla="val 50000"/>
              <a:gd name="adj2" fmla="val 47110"/>
            </a:avLst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5744307" y="1404493"/>
            <a:ext cx="6045957" cy="3366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৫ম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পরিচয়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 ধারণা 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হয়...............উৎসবটি পালন করা হয়।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-13647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27812" y="774029"/>
            <a:ext cx="3078935" cy="690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812" y="3162135"/>
            <a:ext cx="9217692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৮গারো ,খাসিয়া,মুরং ও ওঁরাওদের সংস্কৃতি বর্ণনা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পাড়বে।  (গারো)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451" y="1888844"/>
            <a:ext cx="4374108" cy="4616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পাঠ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শেষে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শিক্ষার্থীরা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শিখবে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45199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44.jpg"/>
          <p:cNvPicPr>
            <a:picLocks noChangeAspect="1"/>
          </p:cNvPicPr>
          <p:nvPr/>
        </p:nvPicPr>
        <p:blipFill>
          <a:blip r:embed="rId2" cstate="print"/>
          <a:srcRect b="7538"/>
          <a:stretch>
            <a:fillRect/>
          </a:stretch>
        </p:blipFill>
        <p:spPr>
          <a:xfrm>
            <a:off x="4073729" y="1155308"/>
            <a:ext cx="3793011" cy="2461454"/>
          </a:xfrm>
          <a:prstGeom prst="rect">
            <a:avLst/>
          </a:prstGeom>
        </p:spPr>
      </p:pic>
      <p:pic>
        <p:nvPicPr>
          <p:cNvPr id="4" name="Picture 3" descr="45.jpg"/>
          <p:cNvPicPr>
            <a:picLocks noChangeAspect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>
          <a:xfrm>
            <a:off x="336331" y="3936517"/>
            <a:ext cx="3377075" cy="2370667"/>
          </a:xfrm>
          <a:prstGeom prst="rect">
            <a:avLst/>
          </a:prstGeom>
        </p:spPr>
      </p:pic>
      <p:pic>
        <p:nvPicPr>
          <p:cNvPr id="6" name="Picture 5" descr="47.jpg"/>
          <p:cNvPicPr>
            <a:picLocks noChangeAspect="1"/>
          </p:cNvPicPr>
          <p:nvPr/>
        </p:nvPicPr>
        <p:blipFill>
          <a:blip r:embed="rId4" cstate="print"/>
          <a:srcRect b="9005"/>
          <a:stretch>
            <a:fillRect/>
          </a:stretch>
        </p:blipFill>
        <p:spPr>
          <a:xfrm>
            <a:off x="8417981" y="4038600"/>
            <a:ext cx="3222779" cy="2268584"/>
          </a:xfrm>
          <a:prstGeom prst="rect">
            <a:avLst/>
          </a:prstGeom>
        </p:spPr>
      </p:pic>
      <p:pic>
        <p:nvPicPr>
          <p:cNvPr id="7" name="Picture 6" descr="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7147" y="3936517"/>
            <a:ext cx="3779593" cy="237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5" y="1087113"/>
            <a:ext cx="3355561" cy="266492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8024" y="124204"/>
            <a:ext cx="5779957" cy="10424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981" y="1166620"/>
            <a:ext cx="3429380" cy="26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1" y="1046023"/>
            <a:ext cx="5029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69827" y="3107709"/>
            <a:ext cx="8458200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(গারো)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3165" y="4703403"/>
            <a:ext cx="11145672" cy="1771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ধারণা করা হয় গারো জনগোষ্ঠী ৪০০ বছর পূর্বে তিব্বত থেকে এসে বাংলাদেশের বিভিন্ন স্থানে বসবাস শুরু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6.jpg"/>
          <p:cNvPicPr>
            <a:picLocks noChangeAspect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>
          <a:xfrm>
            <a:off x="4339238" y="268687"/>
            <a:ext cx="3030553" cy="325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5246" y="3586228"/>
            <a:ext cx="1752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4494" y="3748862"/>
            <a:ext cx="21871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তিব্বত দেশ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48.jpg"/>
          <p:cNvPicPr>
            <a:picLocks noChangeAspect="1"/>
          </p:cNvPicPr>
          <p:nvPr/>
        </p:nvPicPr>
        <p:blipFill>
          <a:blip r:embed="rId3" cstate="print"/>
          <a:srcRect r="39474"/>
          <a:stretch>
            <a:fillRect/>
          </a:stretch>
        </p:blipFill>
        <p:spPr>
          <a:xfrm>
            <a:off x="673028" y="331772"/>
            <a:ext cx="2895600" cy="325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68687"/>
            <a:ext cx="2622059" cy="30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0" y="5562600"/>
            <a:ext cx="8077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গারোদের নিজস্ব ভাষার নাম আচিক।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.jpg"/>
          <p:cNvPicPr>
            <a:picLocks noChangeAspect="1"/>
          </p:cNvPicPr>
          <p:nvPr/>
        </p:nvPicPr>
        <p:blipFill>
          <a:blip r:embed="rId2" cstate="print"/>
          <a:srcRect r="33929"/>
          <a:stretch>
            <a:fillRect/>
          </a:stretch>
        </p:blipFill>
        <p:spPr>
          <a:xfrm>
            <a:off x="6441744" y="1409700"/>
            <a:ext cx="4079544" cy="313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2789" y="4744124"/>
            <a:ext cx="22053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গারো ভাষা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1963" y="4744124"/>
            <a:ext cx="242330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 ভাষা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45.jpg"/>
          <p:cNvPicPr>
            <a:picLocks noChangeAspect="1"/>
          </p:cNvPicPr>
          <p:nvPr/>
        </p:nvPicPr>
        <p:blipFill>
          <a:blip r:embed="rId2" cstate="print"/>
          <a:srcRect l="64286"/>
          <a:stretch>
            <a:fillRect/>
          </a:stretch>
        </p:blipFill>
        <p:spPr>
          <a:xfrm>
            <a:off x="914399" y="1330950"/>
            <a:ext cx="4285397" cy="3211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09" y="312003"/>
            <a:ext cx="2286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ভাষা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2B43D99-F788-4368-9DD4-10C7343F35C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196947 w 12192000"/>
              <a:gd name="connsiteY0" fmla="*/ 196948 h 6858000"/>
              <a:gd name="connsiteX1" fmla="*/ 196947 w 12192000"/>
              <a:gd name="connsiteY1" fmla="*/ 6654019 h 6858000"/>
              <a:gd name="connsiteX2" fmla="*/ 11995051 w 12192000"/>
              <a:gd name="connsiteY2" fmla="*/ 6654019 h 6858000"/>
              <a:gd name="connsiteX3" fmla="*/ 11995051 w 12192000"/>
              <a:gd name="connsiteY3" fmla="*/ 19694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947" y="196948"/>
                </a:moveTo>
                <a:lnTo>
                  <a:pt x="196947" y="6654019"/>
                </a:lnTo>
                <a:lnTo>
                  <a:pt x="11995051" y="6654019"/>
                </a:lnTo>
                <a:lnTo>
                  <a:pt x="11995051" y="1969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00B050"/>
              </a:gs>
              <a:gs pos="86000">
                <a:srgbClr val="FFFF00"/>
              </a:gs>
              <a:gs pos="87000">
                <a:srgbClr val="7030A0"/>
              </a:gs>
              <a:gs pos="7000">
                <a:srgbClr val="80B860"/>
              </a:gs>
              <a:gs pos="69000">
                <a:srgbClr val="0070C0"/>
              </a:gs>
              <a:gs pos="52000">
                <a:srgbClr val="FFFF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0998" y="5303476"/>
            <a:ext cx="9567080" cy="1050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smtClean="0">
                <a:latin typeface="NikoshBAN" pitchFamily="2" charset="0"/>
                <a:cs typeface="NikoshBAN" pitchFamily="2" charset="0"/>
              </a:rPr>
              <a:t>গারোদের আদি ধর্মের নাম সাংসারেক।তবে বর্তমানে বেশিরভাগ গারো খ্রিষ্ট ধর্মাবলম্বী।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303" y="1293979"/>
            <a:ext cx="4873396" cy="3847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063" y="2520142"/>
            <a:ext cx="150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গির্জা</a:t>
            </a:r>
            <a:r>
              <a:rPr lang="bn-BD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417" y="362178"/>
            <a:ext cx="201941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ধর্ম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381</Words>
  <Application>Microsoft Office PowerPoint</Application>
  <PresentationFormat>Widescreen</PresentationFormat>
  <Paragraphs>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Kalpurush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19</cp:revision>
  <dcterms:created xsi:type="dcterms:W3CDTF">2021-02-28T01:38:07Z</dcterms:created>
  <dcterms:modified xsi:type="dcterms:W3CDTF">2021-07-24T09:17:36Z</dcterms:modified>
</cp:coreProperties>
</file>