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0" r:id="rId2"/>
    <p:sldId id="371" r:id="rId3"/>
    <p:sldId id="378" r:id="rId4"/>
    <p:sldId id="372" r:id="rId5"/>
    <p:sldId id="373" r:id="rId6"/>
    <p:sldId id="381" r:id="rId7"/>
    <p:sldId id="374" r:id="rId8"/>
    <p:sldId id="379" r:id="rId9"/>
    <p:sldId id="380" r:id="rId10"/>
    <p:sldId id="256" r:id="rId11"/>
    <p:sldId id="375" r:id="rId12"/>
    <p:sldId id="376" r:id="rId13"/>
    <p:sldId id="377" r:id="rId14"/>
    <p:sldId id="3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7MeEbLMeoKBYm6xwG83e3w==" hashData="n2Nj0dc/j99LAtqgt4emWZNWqDhbeIoKvQpNtXRO1WYGUlWJsaMgodOz3HXCwyrUHddtzWVVzXbMPswgOYgkS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6" autoAdjust="0"/>
    <p:restoredTop sz="94660"/>
  </p:normalViewPr>
  <p:slideViewPr>
    <p:cSldViewPr snapToGrid="0">
      <p:cViewPr varScale="1">
        <p:scale>
          <a:sx n="111" d="100"/>
          <a:sy n="111" d="100"/>
        </p:scale>
        <p:origin x="98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CE0A15D-9F12-437D-881B-EC502E2092FE}"/>
              </a:ext>
            </a:extLst>
          </p:cNvPr>
          <p:cNvSpPr txBox="1"/>
          <p:nvPr userDrawn="1"/>
        </p:nvSpPr>
        <p:spPr>
          <a:xfrm>
            <a:off x="-12320330" y="6519935"/>
            <a:ext cx="12192000" cy="415498"/>
          </a:xfrm>
          <a:prstGeom prst="rect">
            <a:avLst/>
          </a:prstGeom>
          <a:solidFill>
            <a:srgbClr val="0000FF"/>
          </a:solidFill>
          <a:ln w="31750" cmpd="dbl">
            <a:noFill/>
          </a:ln>
        </p:spPr>
        <p:txBody>
          <a:bodyPr wrap="square" rtlCol="0">
            <a:spAutoFit/>
          </a:bodyPr>
          <a:lstStyle/>
          <a:p>
            <a:pPr algn="ctr"/>
            <a:r>
              <a:rPr lang="en-US" sz="2100" b="1" dirty="0">
                <a:solidFill>
                  <a:schemeClr val="bg1"/>
                </a:solidFill>
                <a:latin typeface="Monotype Corsiva" panose="03010101010201010101" pitchFamily="66" charset="0"/>
              </a:rPr>
              <a:t>Swandip Banerjee, Assistant Teacher (English), Pallimangal Secondary School, Sonadanga, Khulna. Mobile: 01718503573</a:t>
            </a:r>
          </a:p>
        </p:txBody>
      </p:sp>
      <p:grpSp>
        <p:nvGrpSpPr>
          <p:cNvPr id="3" name="Group 2">
            <a:extLst>
              <a:ext uri="{FF2B5EF4-FFF2-40B4-BE49-F238E27FC236}">
                <a16:creationId xmlns:a16="http://schemas.microsoft.com/office/drawing/2014/main" id="{4541AA8C-180C-41EF-BD7E-56B0CB20EEA9}"/>
              </a:ext>
            </a:extLst>
          </p:cNvPr>
          <p:cNvGrpSpPr/>
          <p:nvPr userDrawn="1"/>
        </p:nvGrpSpPr>
        <p:grpSpPr>
          <a:xfrm>
            <a:off x="52055" y="28575"/>
            <a:ext cx="12073270" cy="6519935"/>
            <a:chOff x="-33670" y="0"/>
            <a:chExt cx="12187570" cy="6519935"/>
          </a:xfrm>
        </p:grpSpPr>
        <p:sp>
          <p:nvSpPr>
            <p:cNvPr id="2" name="Rectangle 1">
              <a:extLst>
                <a:ext uri="{FF2B5EF4-FFF2-40B4-BE49-F238E27FC236}">
                  <a16:creationId xmlns:a16="http://schemas.microsoft.com/office/drawing/2014/main" id="{267E8393-1AC4-4877-B37F-EE954BD25C93}"/>
                </a:ext>
              </a:extLst>
            </p:cNvPr>
            <p:cNvSpPr/>
            <p:nvPr userDrawn="1"/>
          </p:nvSpPr>
          <p:spPr>
            <a:xfrm>
              <a:off x="-33670" y="0"/>
              <a:ext cx="12187570" cy="6519935"/>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034457-3C9E-4FC1-9CEA-A2B3C8013E22}"/>
                </a:ext>
              </a:extLst>
            </p:cNvPr>
            <p:cNvSpPr/>
            <p:nvPr userDrawn="1"/>
          </p:nvSpPr>
          <p:spPr>
            <a:xfrm>
              <a:off x="109870" y="106326"/>
              <a:ext cx="11910680" cy="6297549"/>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89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00" fill="hold"/>
                                        <p:tgtEl>
                                          <p:spTgt spid="7"/>
                                        </p:tgtEl>
                                        <p:attrNameLst>
                                          <p:attrName>ppt_x</p:attrName>
                                        </p:attrNameLst>
                                      </p:cBhvr>
                                      <p:tavLst>
                                        <p:tav tm="0">
                                          <p:val>
                                            <p:strVal val="1+#ppt_w/2"/>
                                          </p:val>
                                        </p:tav>
                                        <p:tav tm="100000">
                                          <p:val>
                                            <p:strVal val="#ppt_x"/>
                                          </p:val>
                                        </p:tav>
                                      </p:tavLst>
                                    </p:anim>
                                    <p:anim calcmode="lin" valueType="num">
                                      <p:cBhvr additive="base">
                                        <p:cTn id="8" dur="25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035B-985B-45C3-91B0-8D7A62AB61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7FD0DD-5594-48DA-8CB5-A9BDBBD58D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3E771-9FD4-492C-B526-68E00F44FFE2}"/>
              </a:ext>
            </a:extLst>
          </p:cNvPr>
          <p:cNvSpPr>
            <a:spLocks noGrp="1"/>
          </p:cNvSpPr>
          <p:nvPr>
            <p:ph type="dt" sz="half" idx="10"/>
          </p:nvPr>
        </p:nvSpPr>
        <p:spPr/>
        <p:txBody>
          <a:bodyPr/>
          <a:lstStyle/>
          <a:p>
            <a:fld id="{EC23EC85-9B03-4CD7-9FC7-F1E5D64B094A}" type="datetimeFigureOut">
              <a:rPr lang="en-US" smtClean="0"/>
              <a:t>15-Jul-21</a:t>
            </a:fld>
            <a:endParaRPr lang="en-US"/>
          </a:p>
        </p:txBody>
      </p:sp>
      <p:sp>
        <p:nvSpPr>
          <p:cNvPr id="5" name="Footer Placeholder 4">
            <a:extLst>
              <a:ext uri="{FF2B5EF4-FFF2-40B4-BE49-F238E27FC236}">
                <a16:creationId xmlns:a16="http://schemas.microsoft.com/office/drawing/2014/main" id="{73A13EB3-7F2E-49B5-AB35-3C4650671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E809F-C675-483D-B4FD-57866670EE74}"/>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375645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EDDF16-CD21-4033-9790-69D436FDD5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10AB70-7C20-4E96-BC9D-AFB0CAF18E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4FA43-60BA-4B4F-B9A7-2D0B71E5077C}"/>
              </a:ext>
            </a:extLst>
          </p:cNvPr>
          <p:cNvSpPr>
            <a:spLocks noGrp="1"/>
          </p:cNvSpPr>
          <p:nvPr>
            <p:ph type="dt" sz="half" idx="10"/>
          </p:nvPr>
        </p:nvSpPr>
        <p:spPr/>
        <p:txBody>
          <a:bodyPr/>
          <a:lstStyle/>
          <a:p>
            <a:fld id="{EC23EC85-9B03-4CD7-9FC7-F1E5D64B094A}" type="datetimeFigureOut">
              <a:rPr lang="en-US" smtClean="0"/>
              <a:t>15-Jul-21</a:t>
            </a:fld>
            <a:endParaRPr lang="en-US"/>
          </a:p>
        </p:txBody>
      </p:sp>
      <p:sp>
        <p:nvSpPr>
          <p:cNvPr id="5" name="Footer Placeholder 4">
            <a:extLst>
              <a:ext uri="{FF2B5EF4-FFF2-40B4-BE49-F238E27FC236}">
                <a16:creationId xmlns:a16="http://schemas.microsoft.com/office/drawing/2014/main" id="{338FA2DA-4ABA-4D77-8562-EA45DDF8A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E32CF-D163-4282-BD56-7FD6A322E264}"/>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109116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BD0F-FCA8-458A-A569-AC4F9499C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39E97-C153-470C-BF61-2BE21CAD3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2FD81-60E0-4653-AB6C-0E7E1F08F6F5}"/>
              </a:ext>
            </a:extLst>
          </p:cNvPr>
          <p:cNvSpPr>
            <a:spLocks noGrp="1"/>
          </p:cNvSpPr>
          <p:nvPr>
            <p:ph type="dt" sz="half" idx="10"/>
          </p:nvPr>
        </p:nvSpPr>
        <p:spPr/>
        <p:txBody>
          <a:bodyPr/>
          <a:lstStyle/>
          <a:p>
            <a:fld id="{EC23EC85-9B03-4CD7-9FC7-F1E5D64B094A}" type="datetimeFigureOut">
              <a:rPr lang="en-US" smtClean="0"/>
              <a:t>15-Jul-21</a:t>
            </a:fld>
            <a:endParaRPr lang="en-US"/>
          </a:p>
        </p:txBody>
      </p:sp>
      <p:sp>
        <p:nvSpPr>
          <p:cNvPr id="5" name="Footer Placeholder 4">
            <a:extLst>
              <a:ext uri="{FF2B5EF4-FFF2-40B4-BE49-F238E27FC236}">
                <a16:creationId xmlns:a16="http://schemas.microsoft.com/office/drawing/2014/main" id="{16539347-A153-42C5-8481-4F5F26CB1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7CA4A-3629-4439-BB12-46454E24F178}"/>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261744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1BCC-DB28-4FCD-8C74-D7C851BF98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B5F41E-D607-4C4C-89F9-64D77EE283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2490FE-F0D9-4BFD-82F5-4792C38101F9}"/>
              </a:ext>
            </a:extLst>
          </p:cNvPr>
          <p:cNvSpPr>
            <a:spLocks noGrp="1"/>
          </p:cNvSpPr>
          <p:nvPr>
            <p:ph type="dt" sz="half" idx="10"/>
          </p:nvPr>
        </p:nvSpPr>
        <p:spPr/>
        <p:txBody>
          <a:bodyPr/>
          <a:lstStyle/>
          <a:p>
            <a:fld id="{EC23EC85-9B03-4CD7-9FC7-F1E5D64B094A}" type="datetimeFigureOut">
              <a:rPr lang="en-US" smtClean="0"/>
              <a:t>15-Jul-21</a:t>
            </a:fld>
            <a:endParaRPr lang="en-US"/>
          </a:p>
        </p:txBody>
      </p:sp>
      <p:sp>
        <p:nvSpPr>
          <p:cNvPr id="5" name="Footer Placeholder 4">
            <a:extLst>
              <a:ext uri="{FF2B5EF4-FFF2-40B4-BE49-F238E27FC236}">
                <a16:creationId xmlns:a16="http://schemas.microsoft.com/office/drawing/2014/main" id="{9475CC5F-F301-43B6-91D4-587B34889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4D7FF-C387-43E6-929F-FD029D65D269}"/>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361045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3000-78DB-4220-BBC8-8F4D40D50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532074-494D-4B44-B3C9-BEC36716AB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164338-5B2E-4C50-9315-9500DA5AA7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EBA3DE-27CF-466D-A732-1C4546A2CB14}"/>
              </a:ext>
            </a:extLst>
          </p:cNvPr>
          <p:cNvSpPr>
            <a:spLocks noGrp="1"/>
          </p:cNvSpPr>
          <p:nvPr>
            <p:ph type="dt" sz="half" idx="10"/>
          </p:nvPr>
        </p:nvSpPr>
        <p:spPr/>
        <p:txBody>
          <a:bodyPr/>
          <a:lstStyle/>
          <a:p>
            <a:fld id="{EC23EC85-9B03-4CD7-9FC7-F1E5D64B094A}" type="datetimeFigureOut">
              <a:rPr lang="en-US" smtClean="0"/>
              <a:t>15-Jul-21</a:t>
            </a:fld>
            <a:endParaRPr lang="en-US"/>
          </a:p>
        </p:txBody>
      </p:sp>
      <p:sp>
        <p:nvSpPr>
          <p:cNvPr id="6" name="Footer Placeholder 5">
            <a:extLst>
              <a:ext uri="{FF2B5EF4-FFF2-40B4-BE49-F238E27FC236}">
                <a16:creationId xmlns:a16="http://schemas.microsoft.com/office/drawing/2014/main" id="{CD23EED6-3BC7-469E-B223-E3BFCBFFC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93C198-E4F4-4E7F-AE2E-8695268D4C18}"/>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380977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2AE4-9B3F-47FE-8EBA-5F33163C09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65217B-1AAD-4AEA-A9C4-B251A1BD2B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8101FD-293B-4E78-8F9D-1975BE0E90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763CE1-715C-4E8B-9BD9-CE794FFA51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C673B-670F-426A-938F-7ED9933279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C99211-0790-408A-BBA4-090E3FE9E6FF}"/>
              </a:ext>
            </a:extLst>
          </p:cNvPr>
          <p:cNvSpPr>
            <a:spLocks noGrp="1"/>
          </p:cNvSpPr>
          <p:nvPr>
            <p:ph type="dt" sz="half" idx="10"/>
          </p:nvPr>
        </p:nvSpPr>
        <p:spPr/>
        <p:txBody>
          <a:bodyPr/>
          <a:lstStyle/>
          <a:p>
            <a:fld id="{EC23EC85-9B03-4CD7-9FC7-F1E5D64B094A}" type="datetimeFigureOut">
              <a:rPr lang="en-US" smtClean="0"/>
              <a:t>15-Jul-21</a:t>
            </a:fld>
            <a:endParaRPr lang="en-US"/>
          </a:p>
        </p:txBody>
      </p:sp>
      <p:sp>
        <p:nvSpPr>
          <p:cNvPr id="8" name="Footer Placeholder 7">
            <a:extLst>
              <a:ext uri="{FF2B5EF4-FFF2-40B4-BE49-F238E27FC236}">
                <a16:creationId xmlns:a16="http://schemas.microsoft.com/office/drawing/2014/main" id="{2E3599D3-F2BF-4B5B-A6D2-07E32837BE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0280D4-5DE4-4CA3-9199-3453C5C41ECD}"/>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113098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4735D-4DB2-4F89-B857-3CD896102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341745-4587-474B-820C-DBAD5C20B2DC}"/>
              </a:ext>
            </a:extLst>
          </p:cNvPr>
          <p:cNvSpPr>
            <a:spLocks noGrp="1"/>
          </p:cNvSpPr>
          <p:nvPr>
            <p:ph type="dt" sz="half" idx="10"/>
          </p:nvPr>
        </p:nvSpPr>
        <p:spPr/>
        <p:txBody>
          <a:bodyPr/>
          <a:lstStyle/>
          <a:p>
            <a:fld id="{EC23EC85-9B03-4CD7-9FC7-F1E5D64B094A}" type="datetimeFigureOut">
              <a:rPr lang="en-US" smtClean="0"/>
              <a:t>15-Jul-21</a:t>
            </a:fld>
            <a:endParaRPr lang="en-US"/>
          </a:p>
        </p:txBody>
      </p:sp>
      <p:sp>
        <p:nvSpPr>
          <p:cNvPr id="4" name="Footer Placeholder 3">
            <a:extLst>
              <a:ext uri="{FF2B5EF4-FFF2-40B4-BE49-F238E27FC236}">
                <a16:creationId xmlns:a16="http://schemas.microsoft.com/office/drawing/2014/main" id="{1B23860E-B63C-4F6D-9E68-271A71D077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CA4B76-5B06-4E2B-83F3-8EAE7DF8DF5D}"/>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333245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787D42-80F3-419F-9F6F-8384BDD8ACE7}"/>
              </a:ext>
            </a:extLst>
          </p:cNvPr>
          <p:cNvSpPr>
            <a:spLocks noGrp="1"/>
          </p:cNvSpPr>
          <p:nvPr>
            <p:ph type="dt" sz="half" idx="10"/>
          </p:nvPr>
        </p:nvSpPr>
        <p:spPr/>
        <p:txBody>
          <a:bodyPr/>
          <a:lstStyle/>
          <a:p>
            <a:fld id="{EC23EC85-9B03-4CD7-9FC7-F1E5D64B094A}" type="datetimeFigureOut">
              <a:rPr lang="en-US" smtClean="0"/>
              <a:t>15-Jul-21</a:t>
            </a:fld>
            <a:endParaRPr lang="en-US"/>
          </a:p>
        </p:txBody>
      </p:sp>
      <p:sp>
        <p:nvSpPr>
          <p:cNvPr id="3" name="Footer Placeholder 2">
            <a:extLst>
              <a:ext uri="{FF2B5EF4-FFF2-40B4-BE49-F238E27FC236}">
                <a16:creationId xmlns:a16="http://schemas.microsoft.com/office/drawing/2014/main" id="{F1A85658-FCB1-4BC8-AE4D-95913AD0BA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ED30BC-7491-4A5F-8D40-C9038C197F04}"/>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255976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0A1F9-C5FD-4F30-9D18-78F5B42C1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5010AD-647C-4173-8136-23AF41E7A3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4BC0BE-F7A9-4648-91C6-2868D05B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35D6A0-8F69-43F6-95A3-5D44ADC1A3EC}"/>
              </a:ext>
            </a:extLst>
          </p:cNvPr>
          <p:cNvSpPr>
            <a:spLocks noGrp="1"/>
          </p:cNvSpPr>
          <p:nvPr>
            <p:ph type="dt" sz="half" idx="10"/>
          </p:nvPr>
        </p:nvSpPr>
        <p:spPr/>
        <p:txBody>
          <a:bodyPr/>
          <a:lstStyle/>
          <a:p>
            <a:fld id="{EC23EC85-9B03-4CD7-9FC7-F1E5D64B094A}" type="datetimeFigureOut">
              <a:rPr lang="en-US" smtClean="0"/>
              <a:t>15-Jul-21</a:t>
            </a:fld>
            <a:endParaRPr lang="en-US"/>
          </a:p>
        </p:txBody>
      </p:sp>
      <p:sp>
        <p:nvSpPr>
          <p:cNvPr id="6" name="Footer Placeholder 5">
            <a:extLst>
              <a:ext uri="{FF2B5EF4-FFF2-40B4-BE49-F238E27FC236}">
                <a16:creationId xmlns:a16="http://schemas.microsoft.com/office/drawing/2014/main" id="{14C08900-64CD-4F58-9C1B-AD9614E2AF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418576-96BD-47C0-8737-7946E2D11A11}"/>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53664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D9B4-58D2-4645-B379-B50D3A82F1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DA194F-2E81-40A2-94F4-290203FE5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4AB692-DD18-4C86-AE3F-1C61A9EDF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D7451-E46E-48DB-8FE7-FF0F607F5859}"/>
              </a:ext>
            </a:extLst>
          </p:cNvPr>
          <p:cNvSpPr>
            <a:spLocks noGrp="1"/>
          </p:cNvSpPr>
          <p:nvPr>
            <p:ph type="dt" sz="half" idx="10"/>
          </p:nvPr>
        </p:nvSpPr>
        <p:spPr/>
        <p:txBody>
          <a:bodyPr/>
          <a:lstStyle/>
          <a:p>
            <a:fld id="{EC23EC85-9B03-4CD7-9FC7-F1E5D64B094A}" type="datetimeFigureOut">
              <a:rPr lang="en-US" smtClean="0"/>
              <a:t>15-Jul-21</a:t>
            </a:fld>
            <a:endParaRPr lang="en-US"/>
          </a:p>
        </p:txBody>
      </p:sp>
      <p:sp>
        <p:nvSpPr>
          <p:cNvPr id="6" name="Footer Placeholder 5">
            <a:extLst>
              <a:ext uri="{FF2B5EF4-FFF2-40B4-BE49-F238E27FC236}">
                <a16:creationId xmlns:a16="http://schemas.microsoft.com/office/drawing/2014/main" id="{E9E874FC-6AAD-4450-A030-849FD11927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A91E3E-C2F5-4E71-AD23-FA3B76F4A4A0}"/>
              </a:ext>
            </a:extLst>
          </p:cNvPr>
          <p:cNvSpPr>
            <a:spLocks noGrp="1"/>
          </p:cNvSpPr>
          <p:nvPr>
            <p:ph type="sldNum" sz="quarter" idx="12"/>
          </p:nvPr>
        </p:nvSpPr>
        <p:spPr/>
        <p:txBody>
          <a:bodyPr/>
          <a:lstStyle/>
          <a:p>
            <a:fld id="{59B6CAF3-DF66-46CA-9514-9810F2326166}" type="slidenum">
              <a:rPr lang="en-US" smtClean="0"/>
              <a:t>‹#›</a:t>
            </a:fld>
            <a:endParaRPr lang="en-US"/>
          </a:p>
        </p:txBody>
      </p:sp>
    </p:spTree>
    <p:extLst>
      <p:ext uri="{BB962C8B-B14F-4D97-AF65-F5344CB8AC3E}">
        <p14:creationId xmlns:p14="http://schemas.microsoft.com/office/powerpoint/2010/main" val="96335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F931CE-3775-48DB-8A87-8EE1657B7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46E4D6-3C0B-449C-A3D1-6FFCBE2649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F22AA-6399-4C21-9D0B-67D397592A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3EC85-9B03-4CD7-9FC7-F1E5D64B094A}" type="datetimeFigureOut">
              <a:rPr lang="en-US" smtClean="0"/>
              <a:t>15-Jul-21</a:t>
            </a:fld>
            <a:endParaRPr lang="en-US"/>
          </a:p>
        </p:txBody>
      </p:sp>
      <p:sp>
        <p:nvSpPr>
          <p:cNvPr id="5" name="Footer Placeholder 4">
            <a:extLst>
              <a:ext uri="{FF2B5EF4-FFF2-40B4-BE49-F238E27FC236}">
                <a16:creationId xmlns:a16="http://schemas.microsoft.com/office/drawing/2014/main" id="{8E5182A4-2F2C-4672-BB45-E21AC7B7D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90F143-86E4-4903-9E42-922DA15B68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6CAF3-DF66-46CA-9514-9810F2326166}" type="slidenum">
              <a:rPr lang="en-US" smtClean="0"/>
              <a:t>‹#›</a:t>
            </a:fld>
            <a:endParaRPr lang="en-US"/>
          </a:p>
        </p:txBody>
      </p:sp>
    </p:spTree>
    <p:extLst>
      <p:ext uri="{BB962C8B-B14F-4D97-AF65-F5344CB8AC3E}">
        <p14:creationId xmlns:p14="http://schemas.microsoft.com/office/powerpoint/2010/main" val="1396329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swandipb1@gmail.com" TargetMode="Externa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fif"/><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0298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6CB93C-A753-46B1-A8E7-C803C4869E37}"/>
              </a:ext>
            </a:extLst>
          </p:cNvPr>
          <p:cNvSpPr/>
          <p:nvPr/>
        </p:nvSpPr>
        <p:spPr>
          <a:xfrm>
            <a:off x="5241851" y="810023"/>
            <a:ext cx="6464595" cy="4093428"/>
          </a:xfrm>
          <a:prstGeom prst="rect">
            <a:avLst/>
          </a:prstGeom>
        </p:spPr>
        <p:txBody>
          <a:bodyPr wrap="square">
            <a:spAutoFit/>
          </a:bodyPr>
          <a:lstStyle/>
          <a:p>
            <a:pPr algn="just"/>
            <a:r>
              <a:rPr lang="en-US" sz="2600" b="1" dirty="0" err="1">
                <a:solidFill>
                  <a:srgbClr val="002060"/>
                </a:solidFill>
                <a:latin typeface="Times New Roman" panose="02020603050405020304" pitchFamily="18" charset="0"/>
                <a:cs typeface="Times New Roman" panose="02020603050405020304" pitchFamily="18" charset="0"/>
              </a:rPr>
              <a:t>Ms</a:t>
            </a:r>
            <a:r>
              <a:rPr lang="en-US" sz="2600" b="1" dirty="0">
                <a:solidFill>
                  <a:srgbClr val="002060"/>
                </a:solidFill>
                <a:latin typeface="Times New Roman" panose="02020603050405020304" pitchFamily="18" charset="0"/>
                <a:cs typeface="Times New Roman" panose="02020603050405020304" pitchFamily="18" charset="0"/>
              </a:rPr>
              <a:t> Rehana, the English teacher, is talking to the class about food. “Food is very important for our body,” she says. “We can’t live without it. So you must always have good food.” “What's good food, teacher?” asks a student. “Good food means the right kind of food for good health,'' says </a:t>
            </a:r>
            <a:r>
              <a:rPr lang="en-US" sz="2600" b="1" dirty="0" err="1">
                <a:solidFill>
                  <a:srgbClr val="002060"/>
                </a:solidFill>
                <a:latin typeface="Times New Roman" panose="02020603050405020304" pitchFamily="18" charset="0"/>
                <a:cs typeface="Times New Roman" panose="02020603050405020304" pitchFamily="18" charset="0"/>
              </a:rPr>
              <a:t>Ms</a:t>
            </a:r>
            <a:r>
              <a:rPr lang="en-US" sz="2600" b="1" dirty="0">
                <a:solidFill>
                  <a:srgbClr val="002060"/>
                </a:solidFill>
                <a:latin typeface="Times New Roman" panose="02020603050405020304" pitchFamily="18" charset="0"/>
                <a:cs typeface="Times New Roman" panose="02020603050405020304" pitchFamily="18" charset="0"/>
              </a:rPr>
              <a:t> Rehana. “It is nutritious. It must contain natural substances that our body needs to grow properly and stay healthy. </a:t>
            </a:r>
          </a:p>
        </p:txBody>
      </p:sp>
      <p:pic>
        <p:nvPicPr>
          <p:cNvPr id="4" name="Picture 3">
            <a:extLst>
              <a:ext uri="{FF2B5EF4-FFF2-40B4-BE49-F238E27FC236}">
                <a16:creationId xmlns:a16="http://schemas.microsoft.com/office/drawing/2014/main" id="{460BDF0D-27A9-470A-BE74-F7D831155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77" y="1233821"/>
            <a:ext cx="4784651" cy="3316914"/>
          </a:xfrm>
          <a:prstGeom prst="rect">
            <a:avLst/>
          </a:prstGeom>
        </p:spPr>
      </p:pic>
      <p:sp>
        <p:nvSpPr>
          <p:cNvPr id="5" name="TextBox 4">
            <a:extLst>
              <a:ext uri="{FF2B5EF4-FFF2-40B4-BE49-F238E27FC236}">
                <a16:creationId xmlns:a16="http://schemas.microsoft.com/office/drawing/2014/main" id="{11845F4C-F91F-4607-8F5E-9CCE91624D3E}"/>
              </a:ext>
            </a:extLst>
          </p:cNvPr>
          <p:cNvSpPr txBox="1"/>
          <p:nvPr/>
        </p:nvSpPr>
        <p:spPr>
          <a:xfrm>
            <a:off x="318977" y="163692"/>
            <a:ext cx="9579935" cy="646331"/>
          </a:xfrm>
          <a:prstGeom prst="rect">
            <a:avLst/>
          </a:prstGeom>
          <a:noFill/>
        </p:spPr>
        <p:txBody>
          <a:bodyPr wrap="square" rtlCol="0">
            <a:spAutoFit/>
          </a:bodyPr>
          <a:lstStyle/>
          <a:p>
            <a:pPr algn="just"/>
            <a:r>
              <a:rPr lang="en-US" sz="36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Talk about the picture and read the text.</a:t>
            </a:r>
          </a:p>
        </p:txBody>
      </p:sp>
      <p:sp>
        <p:nvSpPr>
          <p:cNvPr id="6" name="TextBox 5">
            <a:extLst>
              <a:ext uri="{FF2B5EF4-FFF2-40B4-BE49-F238E27FC236}">
                <a16:creationId xmlns:a16="http://schemas.microsoft.com/office/drawing/2014/main" id="{B6082E5D-03A2-4119-83CE-FA3555E3B77A}"/>
              </a:ext>
            </a:extLst>
          </p:cNvPr>
          <p:cNvSpPr txBox="1"/>
          <p:nvPr/>
        </p:nvSpPr>
        <p:spPr>
          <a:xfrm>
            <a:off x="318977" y="4777793"/>
            <a:ext cx="11525693" cy="1692771"/>
          </a:xfrm>
          <a:prstGeom prst="rect">
            <a:avLst/>
          </a:prstGeom>
          <a:noFill/>
        </p:spPr>
        <p:txBody>
          <a:bodyPr wrap="square" rtlCol="0">
            <a:spAutoFit/>
          </a:bodyPr>
          <a:lstStyle/>
          <a:p>
            <a:pPr algn="just"/>
            <a:r>
              <a:rPr lang="en-US" sz="2600" b="1" dirty="0">
                <a:latin typeface="Times New Roman" panose="02020603050405020304" pitchFamily="18" charset="0"/>
                <a:cs typeface="Times New Roman" panose="02020603050405020304" pitchFamily="18" charset="0"/>
              </a:rPr>
              <a:t>But remember, you must not eat too much though the food is good. Eating too much is bad for health. You have to eat only a certain amount of food that your body needs. So we do not need the same kind of food in the same quantity. It depends on your growth and physical structure”.</a:t>
            </a:r>
            <a:endParaRPr lang="en-US" sz="2600" b="1" dirty="0"/>
          </a:p>
        </p:txBody>
      </p:sp>
    </p:spTree>
    <p:extLst>
      <p:ext uri="{BB962C8B-B14F-4D97-AF65-F5344CB8AC3E}">
        <p14:creationId xmlns:p14="http://schemas.microsoft.com/office/powerpoint/2010/main" val="6883859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A47650-479D-4CDE-862F-66BFB72CF64A}"/>
              </a:ext>
            </a:extLst>
          </p:cNvPr>
          <p:cNvSpPr txBox="1"/>
          <p:nvPr/>
        </p:nvSpPr>
        <p:spPr>
          <a:xfrm>
            <a:off x="1337243" y="257840"/>
            <a:ext cx="9517513" cy="707886"/>
          </a:xfrm>
          <a:prstGeom prst="rect">
            <a:avLst/>
          </a:prstGeom>
          <a:noFill/>
        </p:spPr>
        <p:txBody>
          <a:bodyPr wrap="square" rtlCol="0">
            <a:spAutoFit/>
          </a:bodyPr>
          <a:lstStyle/>
          <a:p>
            <a:pPr algn="ctr"/>
            <a:r>
              <a:rPr lang="en-US" sz="4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Answer the following questions.</a:t>
            </a:r>
          </a:p>
        </p:txBody>
      </p:sp>
      <p:sp>
        <p:nvSpPr>
          <p:cNvPr id="3" name="TextBox 2">
            <a:extLst>
              <a:ext uri="{FF2B5EF4-FFF2-40B4-BE49-F238E27FC236}">
                <a16:creationId xmlns:a16="http://schemas.microsoft.com/office/drawing/2014/main" id="{B983F0A4-FAD6-4785-B119-E7CA209504C9}"/>
              </a:ext>
            </a:extLst>
          </p:cNvPr>
          <p:cNvSpPr txBox="1"/>
          <p:nvPr/>
        </p:nvSpPr>
        <p:spPr>
          <a:xfrm>
            <a:off x="960473" y="1580417"/>
            <a:ext cx="10271051" cy="3697166"/>
          </a:xfrm>
          <a:prstGeom prst="rect">
            <a:avLst/>
          </a:prstGeom>
          <a:noFill/>
        </p:spPr>
        <p:txBody>
          <a:bodyPr wrap="square" rtlCol="0">
            <a:spAutoFit/>
          </a:bodyPr>
          <a:lstStyle/>
          <a:p>
            <a:pPr marL="342900" indent="-342900">
              <a:lnSpc>
                <a:spcPct val="150000"/>
              </a:lnSpc>
              <a:buAutoNum type="arabicPeriod"/>
            </a:pP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a:t>
            </a:r>
            <a:r>
              <a:rPr lang="en-US" sz="32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Ms</a:t>
            </a: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Rehana talking about?</a:t>
            </a:r>
          </a:p>
          <a:p>
            <a:pPr marL="342900" indent="-342900">
              <a:lnSpc>
                <a:spcPct val="150000"/>
              </a:lnSpc>
              <a:buAutoNum type="arabicPeriod"/>
            </a:pP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do we eat food?</a:t>
            </a:r>
          </a:p>
          <a:p>
            <a:pPr marL="342900" indent="-342900">
              <a:lnSpc>
                <a:spcPct val="150000"/>
              </a:lnSpc>
              <a:buAutoNum type="arabicPeriod"/>
            </a:pP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meant by ‘nutritious food’?</a:t>
            </a:r>
          </a:p>
          <a:p>
            <a:pPr marL="342900" indent="-342900">
              <a:lnSpc>
                <a:spcPct val="150000"/>
              </a:lnSpc>
              <a:buAutoNum type="arabicPeriod"/>
            </a:pP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much food does a man need to eat a day?</a:t>
            </a:r>
          </a:p>
          <a:p>
            <a:pPr marL="342900" indent="-342900">
              <a:lnSpc>
                <a:spcPct val="150000"/>
              </a:lnSpc>
              <a:buAutoNum type="arabicPeriod"/>
            </a:pPr>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Does everyone need the same amount of food? Why?</a:t>
            </a:r>
          </a:p>
        </p:txBody>
      </p:sp>
    </p:spTree>
    <p:extLst>
      <p:ext uri="{BB962C8B-B14F-4D97-AF65-F5344CB8AC3E}">
        <p14:creationId xmlns:p14="http://schemas.microsoft.com/office/powerpoint/2010/main" val="729713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7"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7" presetClass="entr" presetSubtype="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7" presetClass="entr" presetSubtype="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7" presetClass="entr" presetSubtype="0" fill="hold"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CF1B48-212D-4C1B-8B41-436EB349E10C}"/>
              </a:ext>
            </a:extLst>
          </p:cNvPr>
          <p:cNvSpPr txBox="1"/>
          <p:nvPr/>
        </p:nvSpPr>
        <p:spPr>
          <a:xfrm flipH="1">
            <a:off x="2115879" y="248979"/>
            <a:ext cx="7304568" cy="584775"/>
          </a:xfrm>
          <a:prstGeom prst="rect">
            <a:avLst/>
          </a:prstGeom>
          <a:noFill/>
        </p:spPr>
        <p:txBody>
          <a:bodyPr wrap="square" rtlCol="0">
            <a:spAutoFit/>
          </a:bodyPr>
          <a:lstStyle/>
          <a:p>
            <a:pPr algn="ctr"/>
            <a:r>
              <a:rPr lang="en-US" sz="32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Complete the sentences in pairs.</a:t>
            </a:r>
          </a:p>
        </p:txBody>
      </p:sp>
      <p:sp>
        <p:nvSpPr>
          <p:cNvPr id="4" name="TextBox 3">
            <a:extLst>
              <a:ext uri="{FF2B5EF4-FFF2-40B4-BE49-F238E27FC236}">
                <a16:creationId xmlns:a16="http://schemas.microsoft.com/office/drawing/2014/main" id="{1B1F72BC-4042-46C2-A0F3-6050A73275D4}"/>
              </a:ext>
            </a:extLst>
          </p:cNvPr>
          <p:cNvSpPr txBox="1"/>
          <p:nvPr/>
        </p:nvSpPr>
        <p:spPr>
          <a:xfrm>
            <a:off x="400050" y="833754"/>
            <a:ext cx="11372849" cy="1815882"/>
          </a:xfrm>
          <a:prstGeom prst="rect">
            <a:avLst/>
          </a:prstGeom>
          <a:noFill/>
        </p:spPr>
        <p:txBody>
          <a:bodyPr wrap="square" rtlCol="0">
            <a:spAutoFit/>
          </a:bodyPr>
          <a:lstStyle/>
          <a:p>
            <a:pPr marL="342900" indent="-342900">
              <a:buAutoNum type="arabicPeriod"/>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should eat good food to……………………………………</a:t>
            </a:r>
          </a:p>
          <a:p>
            <a:pPr marL="342900" indent="-342900">
              <a:buAutoNum type="arabicPeriod"/>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should not eat more than …………………………………</a:t>
            </a:r>
          </a:p>
          <a:p>
            <a:pPr marL="342900" indent="-342900">
              <a:buAutoNum type="arabicPeriod"/>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Eating too much food is not ………………………………......</a:t>
            </a:r>
          </a:p>
          <a:p>
            <a:pPr marL="342900" indent="-342900">
              <a:buAutoNum type="arabicPeriod"/>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Good food means ……………………………………………....</a:t>
            </a:r>
          </a:p>
        </p:txBody>
      </p:sp>
      <p:sp>
        <p:nvSpPr>
          <p:cNvPr id="5" name="TextBox 4">
            <a:extLst>
              <a:ext uri="{FF2B5EF4-FFF2-40B4-BE49-F238E27FC236}">
                <a16:creationId xmlns:a16="http://schemas.microsoft.com/office/drawing/2014/main" id="{42CABC64-4C6B-46F9-9CBD-99B76BCEEFEB}"/>
              </a:ext>
            </a:extLst>
          </p:cNvPr>
          <p:cNvSpPr txBox="1"/>
          <p:nvPr/>
        </p:nvSpPr>
        <p:spPr>
          <a:xfrm>
            <a:off x="400049" y="2723599"/>
            <a:ext cx="11372849" cy="3358612"/>
          </a:xfrm>
          <a:prstGeom prst="rect">
            <a:avLst/>
          </a:prstGeom>
          <a:noFill/>
        </p:spPr>
        <p:txBody>
          <a:bodyPr wrap="square" rtlCol="0">
            <a:spAutoFit/>
          </a:bodyPr>
          <a:lstStyle/>
          <a:p>
            <a:r>
              <a:rPr lang="en-US" sz="32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Probable answers.</a:t>
            </a:r>
          </a:p>
          <a:p>
            <a:pPr marL="342900" indent="-342900">
              <a:lnSpc>
                <a:spcPct val="150000"/>
              </a:lnSpc>
              <a:buAutoNum type="arabicPeriod"/>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should eat good food to</a:t>
            </a: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grow properly and stay healthy</a:t>
            </a:r>
            <a:r>
              <a:rPr 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342900" indent="-342900">
              <a:lnSpc>
                <a:spcPct val="150000"/>
              </a:lnSpc>
              <a:buFontTx/>
              <a:buAutoNum type="arabicPeriod"/>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should not eat more than </a:t>
            </a:r>
            <a:r>
              <a:rPr lang="en-US" sz="3200" b="1" i="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body needs.</a:t>
            </a:r>
          </a:p>
          <a:p>
            <a:pPr marL="342900" indent="-342900">
              <a:lnSpc>
                <a:spcPct val="150000"/>
              </a:lnSpc>
              <a:buFontTx/>
              <a:buAutoNum type="arabicPeriod"/>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Eating too much food is not</a:t>
            </a:r>
            <a:r>
              <a:rPr lang="en-US"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i="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good for health.</a:t>
            </a:r>
          </a:p>
          <a:p>
            <a:pPr marL="342900" indent="-342900">
              <a:lnSpc>
                <a:spcPct val="150000"/>
              </a:lnSpc>
              <a:buFontTx/>
              <a:buAutoNum type="arabicPeriod"/>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Good food means</a:t>
            </a:r>
            <a:r>
              <a:rPr lang="en-US" sz="3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right kind of food for good health.</a:t>
            </a:r>
            <a:endParaRPr lang="en-US" sz="3200" b="1" i="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218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anim calcmode="lin" valueType="num">
                                      <p:cBhvr>
                                        <p:cTn id="3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additive="base">
                                        <p:cTn id="36"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fade">
                                      <p:cBhvr>
                                        <p:cTn id="42" dur="1000"/>
                                        <p:tgtEl>
                                          <p:spTgt spid="5">
                                            <p:txEl>
                                              <p:pRg st="1" end="1"/>
                                            </p:txEl>
                                          </p:spTgt>
                                        </p:tgtEl>
                                      </p:cBhvr>
                                    </p:animEffect>
                                    <p:anim calcmode="lin" valueType="num">
                                      <p:cBhvr>
                                        <p:cTn id="4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fade">
                                      <p:cBhvr>
                                        <p:cTn id="49" dur="1000"/>
                                        <p:tgtEl>
                                          <p:spTgt spid="5">
                                            <p:txEl>
                                              <p:pRg st="2" end="2"/>
                                            </p:txEl>
                                          </p:spTgt>
                                        </p:tgtEl>
                                      </p:cBhvr>
                                    </p:animEffect>
                                    <p:anim calcmode="lin" valueType="num">
                                      <p:cBhvr>
                                        <p:cTn id="5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1000"/>
                                        <p:tgtEl>
                                          <p:spTgt spid="5">
                                            <p:txEl>
                                              <p:pRg st="3" end="3"/>
                                            </p:txEl>
                                          </p:spTgt>
                                        </p:tgtEl>
                                      </p:cBhvr>
                                    </p:animEffect>
                                    <p:anim calcmode="lin" valueType="num">
                                      <p:cBhvr>
                                        <p:cTn id="5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4" end="4"/>
                                            </p:txEl>
                                          </p:spTgt>
                                        </p:tgtEl>
                                        <p:attrNameLst>
                                          <p:attrName>style.visibility</p:attrName>
                                        </p:attrNameLst>
                                      </p:cBhvr>
                                      <p:to>
                                        <p:strVal val="visible"/>
                                      </p:to>
                                    </p:set>
                                    <p:animEffect transition="in" filter="fade">
                                      <p:cBhvr>
                                        <p:cTn id="63" dur="1000"/>
                                        <p:tgtEl>
                                          <p:spTgt spid="5">
                                            <p:txEl>
                                              <p:pRg st="4" end="4"/>
                                            </p:txEl>
                                          </p:spTgt>
                                        </p:tgtEl>
                                      </p:cBhvr>
                                    </p:animEffect>
                                    <p:anim calcmode="lin" valueType="num">
                                      <p:cBhvr>
                                        <p:cTn id="6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4F42DC-E605-4F17-8A6D-CC0490F4E8B4}"/>
              </a:ext>
            </a:extLst>
          </p:cNvPr>
          <p:cNvSpPr txBox="1"/>
          <p:nvPr/>
        </p:nvSpPr>
        <p:spPr>
          <a:xfrm>
            <a:off x="489098" y="2890391"/>
            <a:ext cx="11281144" cy="2308324"/>
          </a:xfrm>
          <a:prstGeom prst="rect">
            <a:avLst/>
          </a:prstGeom>
          <a:noFill/>
        </p:spPr>
        <p:txBody>
          <a:bodyPr wrap="square" rtlCol="0">
            <a:spAutoFit/>
          </a:bodyPr>
          <a:lstStyle/>
          <a:p>
            <a:pPr algn="just"/>
            <a:r>
              <a:rPr lang="en-US" sz="4800" b="1" dirty="0">
                <a:latin typeface="Times New Roman" panose="02020603050405020304" pitchFamily="18" charset="0"/>
                <a:cs typeface="Times New Roman" panose="02020603050405020304" pitchFamily="18" charset="0"/>
              </a:rPr>
              <a:t>Write a dialogue between you and your friend about the importance of good food for our staying healthy.</a:t>
            </a:r>
          </a:p>
        </p:txBody>
      </p:sp>
      <p:pic>
        <p:nvPicPr>
          <p:cNvPr id="5" name="Picture 4">
            <a:extLst>
              <a:ext uri="{FF2B5EF4-FFF2-40B4-BE49-F238E27FC236}">
                <a16:creationId xmlns:a16="http://schemas.microsoft.com/office/drawing/2014/main" id="{2C3C6DB9-C72C-4F00-BF79-D939E4250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98" y="749647"/>
            <a:ext cx="2505075" cy="1819275"/>
          </a:xfrm>
          <a:prstGeom prst="rect">
            <a:avLst/>
          </a:prstGeom>
        </p:spPr>
      </p:pic>
      <p:pic>
        <p:nvPicPr>
          <p:cNvPr id="6" name="Picture 5">
            <a:extLst>
              <a:ext uri="{FF2B5EF4-FFF2-40B4-BE49-F238E27FC236}">
                <a16:creationId xmlns:a16="http://schemas.microsoft.com/office/drawing/2014/main" id="{3E451642-B14E-4C77-9010-1FD6D2810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8828" y="749646"/>
            <a:ext cx="2505075" cy="1819275"/>
          </a:xfrm>
          <a:prstGeom prst="rect">
            <a:avLst/>
          </a:prstGeom>
        </p:spPr>
      </p:pic>
      <p:sp>
        <p:nvSpPr>
          <p:cNvPr id="2" name="TextBox 1">
            <a:extLst>
              <a:ext uri="{FF2B5EF4-FFF2-40B4-BE49-F238E27FC236}">
                <a16:creationId xmlns:a16="http://schemas.microsoft.com/office/drawing/2014/main" id="{CD860536-85CE-4E19-A6B5-C6C0812286BD}"/>
              </a:ext>
            </a:extLst>
          </p:cNvPr>
          <p:cNvSpPr txBox="1"/>
          <p:nvPr/>
        </p:nvSpPr>
        <p:spPr>
          <a:xfrm>
            <a:off x="3271837" y="326951"/>
            <a:ext cx="5648325" cy="1200329"/>
          </a:xfrm>
          <a:prstGeom prst="rect">
            <a:avLst/>
          </a:prstGeom>
          <a:noFill/>
        </p:spPr>
        <p:txBody>
          <a:bodyPr wrap="square" rtlCol="0">
            <a:spAutoFit/>
          </a:bodyPr>
          <a:lstStyle/>
          <a:p>
            <a:pPr algn="ctr"/>
            <a:r>
              <a:rPr lang="en-US" sz="7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 work.</a:t>
            </a:r>
          </a:p>
        </p:txBody>
      </p:sp>
    </p:spTree>
    <p:extLst>
      <p:ext uri="{BB962C8B-B14F-4D97-AF65-F5344CB8AC3E}">
        <p14:creationId xmlns:p14="http://schemas.microsoft.com/office/powerpoint/2010/main" val="18549477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3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1000" fill="hold"/>
                                        <p:tgtEl>
                                          <p:spTgt spid="5"/>
                                        </p:tgtEl>
                                        <p:attrNameLst>
                                          <p:attrName>ppt_w</p:attrName>
                                        </p:attrNameLst>
                                      </p:cBhvr>
                                      <p:tavLst>
                                        <p:tav tm="0">
                                          <p:val>
                                            <p:fltVal val="0"/>
                                          </p:val>
                                        </p:tav>
                                        <p:tav tm="100000">
                                          <p:val>
                                            <p:strVal val="#ppt_w"/>
                                          </p:val>
                                        </p:tav>
                                      </p:tavLst>
                                    </p:anim>
                                    <p:anim calcmode="lin" valueType="num">
                                      <p:cBhvr>
                                        <p:cTn id="10" dur="1000" fill="hold"/>
                                        <p:tgtEl>
                                          <p:spTgt spid="5"/>
                                        </p:tgtEl>
                                        <p:attrNameLst>
                                          <p:attrName>ppt_h</p:attrName>
                                        </p:attrNameLst>
                                      </p:cBhvr>
                                      <p:tavLst>
                                        <p:tav tm="0">
                                          <p:val>
                                            <p:fltVal val="0"/>
                                          </p:val>
                                        </p:tav>
                                        <p:tav tm="100000">
                                          <p:val>
                                            <p:strVal val="#ppt_h"/>
                                          </p:val>
                                        </p:tav>
                                      </p:tavLst>
                                    </p:anim>
                                    <p:anim calcmode="lin" valueType="num">
                                      <p:cBhvr>
                                        <p:cTn id="11" dur="1000" fill="hold"/>
                                        <p:tgtEl>
                                          <p:spTgt spid="5"/>
                                        </p:tgtEl>
                                        <p:attrNameLst>
                                          <p:attrName>style.rotation</p:attrName>
                                        </p:attrNameLst>
                                      </p:cBhvr>
                                      <p:tavLst>
                                        <p:tav tm="0">
                                          <p:val>
                                            <p:fltVal val="90"/>
                                          </p:val>
                                        </p:tav>
                                        <p:tav tm="100000">
                                          <p:val>
                                            <p:fltVal val="0"/>
                                          </p:val>
                                        </p:tav>
                                      </p:tavLst>
                                    </p:anim>
                                    <p:animEffect transition="in" filter="fade">
                                      <p:cBhvr>
                                        <p:cTn id="12" dur="1000"/>
                                        <p:tgtEl>
                                          <p:spTgt spid="5"/>
                                        </p:tgtEl>
                                      </p:cBhvr>
                                    </p:animEffect>
                                  </p:childTnLst>
                                </p:cTn>
                              </p:par>
                              <p:par>
                                <p:cTn id="13" presetID="3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par>
                          <p:cTn id="19" fill="hold">
                            <p:stCondLst>
                              <p:cond delay="4000"/>
                            </p:stCondLst>
                            <p:childTnLst>
                              <p:par>
                                <p:cTn id="20" presetID="38" presetClass="entr" presetSubtype="0" accel="50000" fill="hold" grpId="0" nodeType="afterEffect">
                                  <p:stCondLst>
                                    <p:cond delay="0"/>
                                  </p:stCondLst>
                                  <p:iterate type="wd">
                                    <p:tmPct val="50000"/>
                                  </p:iterate>
                                  <p:childTnLst>
                                    <p:set>
                                      <p:cBhvr>
                                        <p:cTn id="21" dur="1" fill="hold">
                                          <p:stCondLst>
                                            <p:cond delay="0"/>
                                          </p:stCondLst>
                                        </p:cTn>
                                        <p:tgtEl>
                                          <p:spTgt spid="3">
                                            <p:txEl>
                                              <p:pRg st="0" end="0"/>
                                            </p:txEl>
                                          </p:spTgt>
                                        </p:tgtEl>
                                        <p:attrNameLst>
                                          <p:attrName>style.visibility</p:attrName>
                                        </p:attrNameLst>
                                      </p:cBhvr>
                                      <p:to>
                                        <p:strVal val="visible"/>
                                      </p:to>
                                    </p:set>
                                    <p:set>
                                      <p:cBhvr>
                                        <p:cTn id="22" dur="227" fill="hold">
                                          <p:stCondLst>
                                            <p:cond delay="0"/>
                                          </p:stCondLst>
                                        </p:cTn>
                                        <p:tgtEl>
                                          <p:spTgt spid="3">
                                            <p:txEl>
                                              <p:pRg st="0" end="0"/>
                                            </p:txEl>
                                          </p:spTgt>
                                        </p:tgtEl>
                                        <p:attrNameLst>
                                          <p:attrName>style.rotation</p:attrName>
                                        </p:attrNameLst>
                                      </p:cBhvr>
                                      <p:to>
                                        <p:strVal val="-45.0"/>
                                      </p:to>
                                    </p:set>
                                    <p:anim calcmode="lin" valueType="num">
                                      <p:cBhvr>
                                        <p:cTn id="23" dur="227" fill="hold">
                                          <p:stCondLst>
                                            <p:cond delay="227"/>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227"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5" dur="78" decel="50000" autoRev="1" fill="hold">
                                          <p:stCondLst>
                                            <p:cond delay="227"/>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167D0D-1444-41B4-82C9-E92748259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3" y="74428"/>
            <a:ext cx="11993526" cy="6453963"/>
          </a:xfrm>
          <a:prstGeom prst="rect">
            <a:avLst/>
          </a:prstGeom>
        </p:spPr>
      </p:pic>
    </p:spTree>
    <p:extLst>
      <p:ext uri="{BB962C8B-B14F-4D97-AF65-F5344CB8AC3E}">
        <p14:creationId xmlns:p14="http://schemas.microsoft.com/office/powerpoint/2010/main" val="4290293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fltVal val="0"/>
                                          </p:val>
                                        </p:tav>
                                        <p:tav tm="100000">
                                          <p:val>
                                            <p:strVal val="#ppt_w"/>
                                          </p:val>
                                        </p:tav>
                                      </p:tavLst>
                                    </p:anim>
                                    <p:anim calcmode="lin" valueType="num">
                                      <p:cBhvr>
                                        <p:cTn id="8" dur="4000" fill="hold"/>
                                        <p:tgtEl>
                                          <p:spTgt spid="2"/>
                                        </p:tgtEl>
                                        <p:attrNameLst>
                                          <p:attrName>ppt_h</p:attrName>
                                        </p:attrNameLst>
                                      </p:cBhvr>
                                      <p:tavLst>
                                        <p:tav tm="0">
                                          <p:val>
                                            <p:fltVal val="0"/>
                                          </p:val>
                                        </p:tav>
                                        <p:tav tm="100000">
                                          <p:val>
                                            <p:strVal val="#ppt_h"/>
                                          </p:val>
                                        </p:tav>
                                      </p:tavLst>
                                    </p:anim>
                                    <p:animEffect transition="in" filter="fade">
                                      <p:cBhvr>
                                        <p:cTn id="9"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0341D6-5606-4370-86B9-418E62095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 y="1209675"/>
            <a:ext cx="10887075" cy="5055632"/>
          </a:xfrm>
          <a:prstGeom prst="rect">
            <a:avLst/>
          </a:prstGeom>
        </p:spPr>
      </p:pic>
      <p:sp>
        <p:nvSpPr>
          <p:cNvPr id="2" name="TextBox 1">
            <a:extLst>
              <a:ext uri="{FF2B5EF4-FFF2-40B4-BE49-F238E27FC236}">
                <a16:creationId xmlns:a16="http://schemas.microsoft.com/office/drawing/2014/main" id="{2CF6642A-A676-4DC1-B54C-A7E7628CEB04}"/>
              </a:ext>
            </a:extLst>
          </p:cNvPr>
          <p:cNvSpPr txBox="1"/>
          <p:nvPr/>
        </p:nvSpPr>
        <p:spPr>
          <a:xfrm>
            <a:off x="600074" y="190500"/>
            <a:ext cx="10887075" cy="1015663"/>
          </a:xfrm>
          <a:prstGeom prst="rect">
            <a:avLst/>
          </a:prstGeom>
          <a:noFill/>
        </p:spPr>
        <p:txBody>
          <a:bodyPr wrap="square" rtlCol="0">
            <a:spAutoFit/>
          </a:bodyPr>
          <a:lstStyle/>
          <a:p>
            <a:pPr algn="ctr"/>
            <a:r>
              <a:rPr lang="en-US" sz="60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are welcome</a:t>
            </a:r>
          </a:p>
        </p:txBody>
      </p:sp>
    </p:spTree>
    <p:extLst>
      <p:ext uri="{BB962C8B-B14F-4D97-AF65-F5344CB8AC3E}">
        <p14:creationId xmlns:p14="http://schemas.microsoft.com/office/powerpoint/2010/main" val="757335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6" presetClass="emph" presetSubtype="0" repeatCount="indefinite" accel="50000" decel="50000" autoRev="1" fill="hold" nodeType="afterEffect">
                                  <p:stCondLst>
                                    <p:cond delay="0"/>
                                  </p:stCondLst>
                                  <p:childTnLst>
                                    <p:animScale>
                                      <p:cBhvr>
                                        <p:cTn id="12"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EB7CE0-AE9E-4351-937C-DA6C07FC1989}"/>
              </a:ext>
            </a:extLst>
          </p:cNvPr>
          <p:cNvSpPr txBox="1"/>
          <p:nvPr/>
        </p:nvSpPr>
        <p:spPr>
          <a:xfrm>
            <a:off x="2314354" y="211830"/>
            <a:ext cx="7563292" cy="1200329"/>
          </a:xfrm>
          <a:prstGeom prst="rect">
            <a:avLst/>
          </a:prstGeom>
          <a:noFill/>
        </p:spPr>
        <p:txBody>
          <a:bodyPr wrap="square" rtlCol="0">
            <a:spAutoFit/>
          </a:bodyPr>
          <a:lstStyle/>
          <a:p>
            <a:pPr algn="ctr"/>
            <a:r>
              <a:rPr lang="en-US" sz="72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p>
        </p:txBody>
      </p:sp>
      <p:sp>
        <p:nvSpPr>
          <p:cNvPr id="3" name="TextBox 2">
            <a:extLst>
              <a:ext uri="{FF2B5EF4-FFF2-40B4-BE49-F238E27FC236}">
                <a16:creationId xmlns:a16="http://schemas.microsoft.com/office/drawing/2014/main" id="{4273DEF9-2FC0-4376-A013-02486D0A2475}"/>
              </a:ext>
            </a:extLst>
          </p:cNvPr>
          <p:cNvSpPr txBox="1"/>
          <p:nvPr/>
        </p:nvSpPr>
        <p:spPr>
          <a:xfrm>
            <a:off x="882501" y="1871330"/>
            <a:ext cx="7368363" cy="3416320"/>
          </a:xfrm>
          <a:prstGeom prst="rect">
            <a:avLst/>
          </a:prstGeom>
          <a:noFill/>
          <a:ln w="57150">
            <a:solidFill>
              <a:schemeClr val="tx1"/>
            </a:solidFill>
          </a:ln>
        </p:spPr>
        <p:txBody>
          <a:bodyPr wrap="square" rtlCol="0">
            <a:spAutoFit/>
          </a:bodyPr>
          <a:lstStyle/>
          <a:p>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Swandip Banerjee</a:t>
            </a:r>
          </a:p>
          <a:p>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Asst. Teacher (English)</a:t>
            </a:r>
          </a:p>
          <a:p>
            <a:r>
              <a:rPr lang="en-US" sz="36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Pallimangal</a:t>
            </a: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Secondary School, </a:t>
            </a:r>
            <a:r>
              <a:rPr lang="en-US" sz="36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Sonadanga</a:t>
            </a: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Khulna.</a:t>
            </a:r>
          </a:p>
          <a:p>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E-mail: </a:t>
            </a:r>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swandipb1@gmail.com</a:t>
            </a:r>
            <a:endPar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Mobile: 01718503573</a:t>
            </a:r>
          </a:p>
        </p:txBody>
      </p:sp>
      <p:pic>
        <p:nvPicPr>
          <p:cNvPr id="5" name="Picture 4">
            <a:extLst>
              <a:ext uri="{FF2B5EF4-FFF2-40B4-BE49-F238E27FC236}">
                <a16:creationId xmlns:a16="http://schemas.microsoft.com/office/drawing/2014/main" id="{64AF5FC3-C53F-4F5E-A7D9-763EE4414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985" y="1518489"/>
            <a:ext cx="3189767" cy="4331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01B58799-1E5E-46FB-B51C-F10EEA0D0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042" y="1913862"/>
            <a:ext cx="1258301" cy="12583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6901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3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1000" fill="hold"/>
                                        <p:tgtEl>
                                          <p:spTgt spid="3"/>
                                        </p:tgtEl>
                                        <p:attrNameLst>
                                          <p:attrName>ppt_w</p:attrName>
                                        </p:attrNameLst>
                                      </p:cBhvr>
                                      <p:tavLst>
                                        <p:tav tm="0">
                                          <p:val>
                                            <p:fltVal val="0"/>
                                          </p:val>
                                        </p:tav>
                                        <p:tav tm="100000">
                                          <p:val>
                                            <p:strVal val="#ppt_w"/>
                                          </p:val>
                                        </p:tav>
                                      </p:tavLst>
                                    </p:anim>
                                    <p:anim calcmode="lin" valueType="num">
                                      <p:cBhvr>
                                        <p:cTn id="10" dur="1000" fill="hold"/>
                                        <p:tgtEl>
                                          <p:spTgt spid="3"/>
                                        </p:tgtEl>
                                        <p:attrNameLst>
                                          <p:attrName>ppt_h</p:attrName>
                                        </p:attrNameLst>
                                      </p:cBhvr>
                                      <p:tavLst>
                                        <p:tav tm="0">
                                          <p:val>
                                            <p:fltVal val="0"/>
                                          </p:val>
                                        </p:tav>
                                        <p:tav tm="100000">
                                          <p:val>
                                            <p:strVal val="#ppt_h"/>
                                          </p:val>
                                        </p:tav>
                                      </p:tavLst>
                                    </p:anim>
                                    <p:anim calcmode="lin" valueType="num">
                                      <p:cBhvr>
                                        <p:cTn id="11" dur="1000" fill="hold"/>
                                        <p:tgtEl>
                                          <p:spTgt spid="3"/>
                                        </p:tgtEl>
                                        <p:attrNameLst>
                                          <p:attrName>style.rotation</p:attrName>
                                        </p:attrNameLst>
                                      </p:cBhvr>
                                      <p:tavLst>
                                        <p:tav tm="0">
                                          <p:val>
                                            <p:fltVal val="90"/>
                                          </p:val>
                                        </p:tav>
                                        <p:tav tm="100000">
                                          <p:val>
                                            <p:fltVal val="0"/>
                                          </p:val>
                                        </p:tav>
                                      </p:tavLst>
                                    </p:anim>
                                    <p:animEffect transition="in" filter="fade">
                                      <p:cBhvr>
                                        <p:cTn id="12" dur="1000"/>
                                        <p:tgtEl>
                                          <p:spTgt spid="3"/>
                                        </p:tgtEl>
                                      </p:cBhvr>
                                    </p:animEffect>
                                  </p:childTnLst>
                                </p:cTn>
                              </p:par>
                              <p:par>
                                <p:cTn id="13" presetID="3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EDFC88-58A6-46C8-8C32-A74AD4B552C3}"/>
              </a:ext>
            </a:extLst>
          </p:cNvPr>
          <p:cNvSpPr txBox="1"/>
          <p:nvPr/>
        </p:nvSpPr>
        <p:spPr>
          <a:xfrm>
            <a:off x="1995487" y="9995"/>
            <a:ext cx="8201025" cy="769441"/>
          </a:xfrm>
          <a:prstGeom prst="rect">
            <a:avLst/>
          </a:prstGeom>
          <a:noFill/>
        </p:spPr>
        <p:txBody>
          <a:bodyPr wrap="square" rtlCol="0">
            <a:spAutoFit/>
          </a:bodyPr>
          <a:lstStyle/>
          <a:p>
            <a:pPr algn="ctr"/>
            <a:r>
              <a:rPr lang="en-US" sz="44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 us enjoy some pictures.</a:t>
            </a:r>
          </a:p>
        </p:txBody>
      </p:sp>
      <p:pic>
        <p:nvPicPr>
          <p:cNvPr id="4" name="Picture 3">
            <a:extLst>
              <a:ext uri="{FF2B5EF4-FFF2-40B4-BE49-F238E27FC236}">
                <a16:creationId xmlns:a16="http://schemas.microsoft.com/office/drawing/2014/main" id="{E9AD55C9-40A3-4564-8549-A1A8410CC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962" y="885749"/>
            <a:ext cx="3474720" cy="2393582"/>
          </a:xfrm>
          <a:prstGeom prst="rect">
            <a:avLst/>
          </a:prstGeom>
          <a:ln w="5715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0F3B8C8B-BC9E-4709-94A2-760848227E08}"/>
              </a:ext>
            </a:extLst>
          </p:cNvPr>
          <p:cNvSpPr txBox="1"/>
          <p:nvPr/>
        </p:nvSpPr>
        <p:spPr>
          <a:xfrm>
            <a:off x="3518491" y="5854995"/>
            <a:ext cx="8801100" cy="584775"/>
          </a:xfrm>
          <a:prstGeom prst="rect">
            <a:avLst/>
          </a:prstGeom>
          <a:noFill/>
        </p:spPr>
        <p:txBody>
          <a:bodyPr wrap="square" rtlCol="0">
            <a:spAutoFit/>
          </a:bodyPr>
          <a:lstStyle/>
          <a:p>
            <a:r>
              <a:rPr lang="en-US" sz="32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are these pictures about?</a:t>
            </a:r>
          </a:p>
        </p:txBody>
      </p:sp>
      <p:pic>
        <p:nvPicPr>
          <p:cNvPr id="6" name="Picture 5">
            <a:extLst>
              <a:ext uri="{FF2B5EF4-FFF2-40B4-BE49-F238E27FC236}">
                <a16:creationId xmlns:a16="http://schemas.microsoft.com/office/drawing/2014/main" id="{CA4A1217-7C49-4985-B91B-7292212AB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079" y="885748"/>
            <a:ext cx="3474720" cy="2393582"/>
          </a:xfrm>
          <a:prstGeom prst="rect">
            <a:avLst/>
          </a:prstGeom>
          <a:ln w="5715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8EE3A131-F2D9-4102-8785-06C7BFB6E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193" y="885748"/>
            <a:ext cx="3474720" cy="2393582"/>
          </a:xfrm>
          <a:prstGeom prst="rect">
            <a:avLst/>
          </a:prstGeom>
          <a:ln w="5715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31368DFE-689E-4466-B047-807C1F64CE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962" y="3538940"/>
            <a:ext cx="3474720" cy="2373214"/>
          </a:xfrm>
          <a:prstGeom prst="rect">
            <a:avLst/>
          </a:prstGeom>
          <a:ln w="57150" cap="sq" cmpd="thickThin">
            <a:solidFill>
              <a:srgbClr val="000000"/>
            </a:solidFill>
            <a:prstDash val="solid"/>
            <a:miter lim="800000"/>
          </a:ln>
          <a:effectLst>
            <a:innerShdw blurRad="76200">
              <a:srgbClr val="000000"/>
            </a:innerShdw>
          </a:effectLst>
        </p:spPr>
      </p:pic>
      <p:pic>
        <p:nvPicPr>
          <p:cNvPr id="10" name="Picture 9">
            <a:extLst>
              <a:ext uri="{FF2B5EF4-FFF2-40B4-BE49-F238E27FC236}">
                <a16:creationId xmlns:a16="http://schemas.microsoft.com/office/drawing/2014/main" id="{EB23DE2D-6288-4E39-9189-63E5AFCE54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1078" y="3538958"/>
            <a:ext cx="3474720" cy="2352884"/>
          </a:xfrm>
          <a:prstGeom prst="rect">
            <a:avLst/>
          </a:prstGeom>
          <a:ln w="5715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60610143-2B69-467B-B5BD-2F93F96521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1194" y="3538957"/>
            <a:ext cx="3474720" cy="2352884"/>
          </a:xfrm>
          <a:prstGeom prst="rect">
            <a:avLst/>
          </a:prstGeom>
          <a:ln w="5715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205968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C2EAF8-BCC4-4BDF-B00A-B981D6132590}"/>
              </a:ext>
            </a:extLst>
          </p:cNvPr>
          <p:cNvSpPr txBox="1"/>
          <p:nvPr/>
        </p:nvSpPr>
        <p:spPr>
          <a:xfrm>
            <a:off x="3028949" y="279470"/>
            <a:ext cx="6581775" cy="830997"/>
          </a:xfrm>
          <a:prstGeom prst="rect">
            <a:avLst/>
          </a:prstGeom>
          <a:noFill/>
        </p:spPr>
        <p:txBody>
          <a:bodyPr wrap="square" rtlCol="0">
            <a:spAutoFit/>
          </a:bodyPr>
          <a:lstStyle/>
          <a:p>
            <a:pPr algn="ctr"/>
            <a:r>
              <a:rPr lang="en-US" sz="48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today’s lesson is…</a:t>
            </a:r>
          </a:p>
        </p:txBody>
      </p:sp>
      <p:sp>
        <p:nvSpPr>
          <p:cNvPr id="3" name="TextBox 2">
            <a:extLst>
              <a:ext uri="{FF2B5EF4-FFF2-40B4-BE49-F238E27FC236}">
                <a16:creationId xmlns:a16="http://schemas.microsoft.com/office/drawing/2014/main" id="{53517D47-9C3A-4B1B-A5AC-97BFC9F26D90}"/>
              </a:ext>
            </a:extLst>
          </p:cNvPr>
          <p:cNvSpPr txBox="1"/>
          <p:nvPr/>
        </p:nvSpPr>
        <p:spPr>
          <a:xfrm>
            <a:off x="2752723" y="1371795"/>
            <a:ext cx="7134225" cy="1323439"/>
          </a:xfrm>
          <a:prstGeom prst="rect">
            <a:avLst/>
          </a:prstGeom>
          <a:noFill/>
        </p:spPr>
        <p:txBody>
          <a:bodyPr wrap="square" rtlCol="0">
            <a:spAutoFit/>
          </a:bodyPr>
          <a:lstStyle/>
          <a:p>
            <a:pPr algn="ctr"/>
            <a:r>
              <a:rPr lang="en-US" sz="80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Good Food</a:t>
            </a:r>
          </a:p>
        </p:txBody>
      </p:sp>
      <p:sp>
        <p:nvSpPr>
          <p:cNvPr id="4" name="TextBox 3">
            <a:extLst>
              <a:ext uri="{FF2B5EF4-FFF2-40B4-BE49-F238E27FC236}">
                <a16:creationId xmlns:a16="http://schemas.microsoft.com/office/drawing/2014/main" id="{DE9E27F9-C6DA-47AF-A8E6-B5696D46C146}"/>
              </a:ext>
            </a:extLst>
          </p:cNvPr>
          <p:cNvSpPr txBox="1"/>
          <p:nvPr/>
        </p:nvSpPr>
        <p:spPr>
          <a:xfrm>
            <a:off x="2072461" y="3429000"/>
            <a:ext cx="5582982" cy="1938992"/>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 Two</a:t>
            </a:r>
          </a:p>
          <a:p>
            <a:pPr algn="ctr"/>
            <a:r>
              <a:rPr lang="en-US"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 and nutrition.</a:t>
            </a:r>
          </a:p>
          <a:p>
            <a:pPr algn="ctr"/>
            <a:r>
              <a:rPr lang="en-US" sz="4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 01</a:t>
            </a:r>
          </a:p>
        </p:txBody>
      </p:sp>
      <p:pic>
        <p:nvPicPr>
          <p:cNvPr id="8" name="Picture 7">
            <a:extLst>
              <a:ext uri="{FF2B5EF4-FFF2-40B4-BE49-F238E27FC236}">
                <a16:creationId xmlns:a16="http://schemas.microsoft.com/office/drawing/2014/main" id="{E97DB827-AF25-47CF-BE15-0418D61CA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0343" y="3164733"/>
            <a:ext cx="3813209" cy="27854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9814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1000"/>
                            </p:stCondLst>
                            <p:childTnLst>
                              <p:par>
                                <p:cTn id="20" presetID="15"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
                                        </p:tgtEl>
                                        <p:attrNameLst>
                                          <p:attrName>ppt_y</p:attrName>
                                        </p:attrNameLst>
                                      </p:cBhvr>
                                      <p:tavLst>
                                        <p:tav tm="0" fmla="#ppt_y+(sin(-2*pi*(1-$))*-#ppt_x+cos(-2*pi*(1-$))*(1-#ppt_y))*(1-$)">
                                          <p:val>
                                            <p:fltVal val="0"/>
                                          </p:val>
                                        </p:tav>
                                        <p:tav tm="100000">
                                          <p:val>
                                            <p:fltVal val="1"/>
                                          </p:val>
                                        </p:tav>
                                      </p:tavLst>
                                    </p:anim>
                                  </p:childTnLst>
                                </p:cTn>
                              </p:par>
                              <p:par>
                                <p:cTn id="26" presetID="3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345693-AE03-4A6E-8455-4C2AA02E2F5F}"/>
              </a:ext>
            </a:extLst>
          </p:cNvPr>
          <p:cNvSpPr txBox="1"/>
          <p:nvPr/>
        </p:nvSpPr>
        <p:spPr>
          <a:xfrm>
            <a:off x="3393461" y="478465"/>
            <a:ext cx="6326372" cy="923330"/>
          </a:xfrm>
          <a:prstGeom prst="rect">
            <a:avLst/>
          </a:prstGeom>
          <a:noFill/>
        </p:spPr>
        <p:txBody>
          <a:bodyPr wrap="square" rtlCol="0">
            <a:spAutoFit/>
          </a:bodyPr>
          <a:lstStyle/>
          <a:p>
            <a:pPr algn="ctr"/>
            <a:r>
              <a:rPr lang="en-US" sz="5400" b="1" i="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a:t>
            </a:r>
          </a:p>
        </p:txBody>
      </p:sp>
      <p:sp>
        <p:nvSpPr>
          <p:cNvPr id="3" name="TextBox 2">
            <a:extLst>
              <a:ext uri="{FF2B5EF4-FFF2-40B4-BE49-F238E27FC236}">
                <a16:creationId xmlns:a16="http://schemas.microsoft.com/office/drawing/2014/main" id="{895C4BE9-6CA8-46BC-8F2D-C755DEA64A4A}"/>
              </a:ext>
            </a:extLst>
          </p:cNvPr>
          <p:cNvSpPr txBox="1"/>
          <p:nvPr/>
        </p:nvSpPr>
        <p:spPr>
          <a:xfrm>
            <a:off x="861237" y="2094614"/>
            <a:ext cx="10866474" cy="2485745"/>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36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read and understand texts through silent reading.</a:t>
            </a:r>
          </a:p>
          <a:p>
            <a:pPr marL="285750" indent="-285750">
              <a:lnSpc>
                <a:spcPct val="150000"/>
              </a:lnSpc>
              <a:buFont typeface="Wingdings" panose="05000000000000000000" pitchFamily="2" charset="2"/>
              <a:buChar char="q"/>
            </a:pPr>
            <a:r>
              <a:rPr lang="en-US" sz="36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ask and answer questions.</a:t>
            </a:r>
          </a:p>
          <a:p>
            <a:pPr marL="285750" indent="-285750">
              <a:lnSpc>
                <a:spcPct val="150000"/>
              </a:lnSpc>
              <a:buFont typeface="Wingdings" panose="05000000000000000000" pitchFamily="2" charset="2"/>
              <a:buChar char="q"/>
            </a:pPr>
            <a:r>
              <a:rPr lang="en-US" sz="36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write answers to questions.</a:t>
            </a:r>
          </a:p>
        </p:txBody>
      </p:sp>
    </p:spTree>
    <p:extLst>
      <p:ext uri="{BB962C8B-B14F-4D97-AF65-F5344CB8AC3E}">
        <p14:creationId xmlns:p14="http://schemas.microsoft.com/office/powerpoint/2010/main" val="2586877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BFC97-8389-4A6A-8A5A-01E0B017BF19}"/>
              </a:ext>
            </a:extLst>
          </p:cNvPr>
          <p:cNvSpPr txBox="1"/>
          <p:nvPr/>
        </p:nvSpPr>
        <p:spPr>
          <a:xfrm>
            <a:off x="3624262" y="262491"/>
            <a:ext cx="4943475" cy="1015663"/>
          </a:xfrm>
          <a:prstGeom prst="rect">
            <a:avLst/>
          </a:prstGeom>
          <a:noFill/>
        </p:spPr>
        <p:txBody>
          <a:bodyPr wrap="square" rtlCol="0">
            <a:spAutoFit/>
          </a:bodyPr>
          <a:lstStyle/>
          <a:p>
            <a:pPr algn="ctr"/>
            <a:r>
              <a:rPr lang="en-US" sz="6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a:extLst>
              <a:ext uri="{FF2B5EF4-FFF2-40B4-BE49-F238E27FC236}">
                <a16:creationId xmlns:a16="http://schemas.microsoft.com/office/drawing/2014/main" id="{8EB58AB8-B0A6-4128-A299-F00F953DB741}"/>
              </a:ext>
            </a:extLst>
          </p:cNvPr>
          <p:cNvSpPr txBox="1"/>
          <p:nvPr/>
        </p:nvSpPr>
        <p:spPr>
          <a:xfrm>
            <a:off x="816934" y="1278154"/>
            <a:ext cx="3457575" cy="830997"/>
          </a:xfrm>
          <a:prstGeom prst="rect">
            <a:avLst/>
          </a:prstGeom>
          <a:noFill/>
        </p:spPr>
        <p:txBody>
          <a:bodyPr wrap="square" rtlCol="0">
            <a:spAutoFit/>
          </a:bodyPr>
          <a:lstStyle/>
          <a:p>
            <a:pPr algn="just"/>
            <a:r>
              <a:rPr lang="en-US"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Nutritious</a:t>
            </a:r>
          </a:p>
        </p:txBody>
      </p:sp>
      <p:sp>
        <p:nvSpPr>
          <p:cNvPr id="4" name="TextBox 3">
            <a:extLst>
              <a:ext uri="{FF2B5EF4-FFF2-40B4-BE49-F238E27FC236}">
                <a16:creationId xmlns:a16="http://schemas.microsoft.com/office/drawing/2014/main" id="{A2175761-B39A-4E2C-AB0C-8B97B35439DF}"/>
              </a:ext>
            </a:extLst>
          </p:cNvPr>
          <p:cNvSpPr txBox="1"/>
          <p:nvPr/>
        </p:nvSpPr>
        <p:spPr>
          <a:xfrm>
            <a:off x="816934" y="2821975"/>
            <a:ext cx="5614655" cy="1384995"/>
          </a:xfrm>
          <a:prstGeom prst="rect">
            <a:avLst/>
          </a:prstGeom>
          <a:noFill/>
          <a:ln w="19050">
            <a:solidFill>
              <a:schemeClr val="tx1"/>
            </a:solidFill>
            <a:prstDash val="sysDash"/>
          </a:ln>
        </p:spPr>
        <p:txBody>
          <a:bodyPr wrap="square" rtlCol="0">
            <a:spAutoFit/>
          </a:bodyPr>
          <a:lstStyle/>
          <a:p>
            <a:pPr algn="just"/>
            <a:r>
              <a:rPr lang="en-US" sz="2800" b="1" dirty="0">
                <a:solidFill>
                  <a:srgbClr val="002060"/>
                </a:solidFill>
                <a:latin typeface="Times New Roman" panose="02020603050405020304" pitchFamily="18" charset="0"/>
                <a:cs typeface="Times New Roman" panose="02020603050405020304" pitchFamily="18" charset="0"/>
              </a:rPr>
              <a:t>(of food) very good for body; containing many of the substances which help the body to grow.</a:t>
            </a:r>
            <a:endParaRPr lang="en-US" sz="5400"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45A6B94-0ECF-4069-9E8B-47ABB41B8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814" y="2256321"/>
            <a:ext cx="4473427" cy="341083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3E02428-B6C9-451F-AD72-105805928E11}"/>
              </a:ext>
            </a:extLst>
          </p:cNvPr>
          <p:cNvSpPr txBox="1"/>
          <p:nvPr/>
        </p:nvSpPr>
        <p:spPr>
          <a:xfrm>
            <a:off x="816934" y="4596628"/>
            <a:ext cx="4625827" cy="646331"/>
          </a:xfrm>
          <a:prstGeom prst="rect">
            <a:avLst/>
          </a:prstGeom>
          <a:noFill/>
        </p:spPr>
        <p:txBody>
          <a:bodyPr wrap="square" rtlCol="0">
            <a:spAutoFit/>
          </a:bodyPr>
          <a:lstStyle/>
          <a:p>
            <a:pPr algn="just"/>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Synonym: Nourishing</a:t>
            </a:r>
          </a:p>
        </p:txBody>
      </p:sp>
    </p:spTree>
    <p:extLst>
      <p:ext uri="{BB962C8B-B14F-4D97-AF65-F5344CB8AC3E}">
        <p14:creationId xmlns:p14="http://schemas.microsoft.com/office/powerpoint/2010/main" val="78717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BFC97-8389-4A6A-8A5A-01E0B017BF19}"/>
              </a:ext>
            </a:extLst>
          </p:cNvPr>
          <p:cNvSpPr txBox="1"/>
          <p:nvPr/>
        </p:nvSpPr>
        <p:spPr>
          <a:xfrm>
            <a:off x="3624262" y="262491"/>
            <a:ext cx="4943475" cy="1015663"/>
          </a:xfrm>
          <a:prstGeom prst="rect">
            <a:avLst/>
          </a:prstGeom>
          <a:noFill/>
        </p:spPr>
        <p:txBody>
          <a:bodyPr wrap="square" rtlCol="0">
            <a:spAutoFit/>
          </a:bodyPr>
          <a:lstStyle/>
          <a:p>
            <a:pPr algn="ctr"/>
            <a:r>
              <a:rPr lang="en-US" sz="6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a:extLst>
              <a:ext uri="{FF2B5EF4-FFF2-40B4-BE49-F238E27FC236}">
                <a16:creationId xmlns:a16="http://schemas.microsoft.com/office/drawing/2014/main" id="{8EB58AB8-B0A6-4128-A299-F00F953DB741}"/>
              </a:ext>
            </a:extLst>
          </p:cNvPr>
          <p:cNvSpPr txBox="1"/>
          <p:nvPr/>
        </p:nvSpPr>
        <p:spPr>
          <a:xfrm>
            <a:off x="816934" y="1278154"/>
            <a:ext cx="3457575" cy="830997"/>
          </a:xfrm>
          <a:prstGeom prst="rect">
            <a:avLst/>
          </a:prstGeom>
          <a:noFill/>
        </p:spPr>
        <p:txBody>
          <a:bodyPr wrap="square" rtlCol="0">
            <a:spAutoFit/>
          </a:bodyPr>
          <a:lstStyle/>
          <a:p>
            <a:pPr algn="just"/>
            <a:r>
              <a:rPr lang="en-US"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Substances</a:t>
            </a:r>
          </a:p>
        </p:txBody>
      </p:sp>
      <p:sp>
        <p:nvSpPr>
          <p:cNvPr id="4" name="TextBox 3">
            <a:extLst>
              <a:ext uri="{FF2B5EF4-FFF2-40B4-BE49-F238E27FC236}">
                <a16:creationId xmlns:a16="http://schemas.microsoft.com/office/drawing/2014/main" id="{A2175761-B39A-4E2C-AB0C-8B97B35439DF}"/>
              </a:ext>
            </a:extLst>
          </p:cNvPr>
          <p:cNvSpPr txBox="1"/>
          <p:nvPr/>
        </p:nvSpPr>
        <p:spPr>
          <a:xfrm>
            <a:off x="816934" y="3301427"/>
            <a:ext cx="5614655" cy="954107"/>
          </a:xfrm>
          <a:prstGeom prst="rect">
            <a:avLst/>
          </a:prstGeom>
          <a:noFill/>
          <a:ln w="19050">
            <a:solidFill>
              <a:schemeClr val="tx1"/>
            </a:solidFill>
            <a:prstDash val="sysDash"/>
          </a:ln>
        </p:spPr>
        <p:txBody>
          <a:bodyPr wrap="square" rtlCol="0">
            <a:spAutoFit/>
          </a:bodyPr>
          <a:lstStyle/>
          <a:p>
            <a:pPr algn="just"/>
            <a:r>
              <a:rPr lang="en-US" sz="2800" b="1" dirty="0">
                <a:solidFill>
                  <a:srgbClr val="002060"/>
                </a:solidFill>
                <a:latin typeface="Times New Roman" panose="02020603050405020304" pitchFamily="18" charset="0"/>
                <a:cs typeface="Times New Roman" panose="02020603050405020304" pitchFamily="18" charset="0"/>
              </a:rPr>
              <a:t>a type of solid, liquid or gas that has particular qualities.</a:t>
            </a:r>
          </a:p>
        </p:txBody>
      </p:sp>
      <p:pic>
        <p:nvPicPr>
          <p:cNvPr id="6" name="Picture 5">
            <a:extLst>
              <a:ext uri="{FF2B5EF4-FFF2-40B4-BE49-F238E27FC236}">
                <a16:creationId xmlns:a16="http://schemas.microsoft.com/office/drawing/2014/main" id="{045A6B94-0ECF-4069-9E8B-47ABB41B8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814" y="2023330"/>
            <a:ext cx="4473427" cy="342447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3E02428-B6C9-451F-AD72-105805928E11}"/>
              </a:ext>
            </a:extLst>
          </p:cNvPr>
          <p:cNvSpPr txBox="1"/>
          <p:nvPr/>
        </p:nvSpPr>
        <p:spPr>
          <a:xfrm>
            <a:off x="551230" y="5447810"/>
            <a:ext cx="6763970" cy="646331"/>
          </a:xfrm>
          <a:prstGeom prst="rect">
            <a:avLst/>
          </a:prstGeom>
          <a:noFill/>
        </p:spPr>
        <p:txBody>
          <a:bodyPr wrap="square" rtlCol="0">
            <a:spAutoFit/>
          </a:bodyPr>
          <a:lstStyle/>
          <a:p>
            <a:pPr algn="just"/>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Synonym: Ingredients or articles</a:t>
            </a:r>
          </a:p>
        </p:txBody>
      </p:sp>
    </p:spTree>
    <p:extLst>
      <p:ext uri="{BB962C8B-B14F-4D97-AF65-F5344CB8AC3E}">
        <p14:creationId xmlns:p14="http://schemas.microsoft.com/office/powerpoint/2010/main" val="693651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BFC97-8389-4A6A-8A5A-01E0B017BF19}"/>
              </a:ext>
            </a:extLst>
          </p:cNvPr>
          <p:cNvSpPr txBox="1"/>
          <p:nvPr/>
        </p:nvSpPr>
        <p:spPr>
          <a:xfrm>
            <a:off x="3624262" y="262491"/>
            <a:ext cx="4943475" cy="1015663"/>
          </a:xfrm>
          <a:prstGeom prst="rect">
            <a:avLst/>
          </a:prstGeom>
          <a:noFill/>
        </p:spPr>
        <p:txBody>
          <a:bodyPr wrap="square" rtlCol="0">
            <a:spAutoFit/>
          </a:bodyPr>
          <a:lstStyle/>
          <a:p>
            <a:pPr algn="ctr"/>
            <a:r>
              <a:rPr lang="en-US" sz="6000" b="1" u="sng"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
        <p:nvSpPr>
          <p:cNvPr id="3" name="TextBox 2">
            <a:extLst>
              <a:ext uri="{FF2B5EF4-FFF2-40B4-BE49-F238E27FC236}">
                <a16:creationId xmlns:a16="http://schemas.microsoft.com/office/drawing/2014/main" id="{8EB58AB8-B0A6-4128-A299-F00F953DB741}"/>
              </a:ext>
            </a:extLst>
          </p:cNvPr>
          <p:cNvSpPr txBox="1"/>
          <p:nvPr/>
        </p:nvSpPr>
        <p:spPr>
          <a:xfrm>
            <a:off x="816934" y="1278154"/>
            <a:ext cx="3457575" cy="830997"/>
          </a:xfrm>
          <a:prstGeom prst="rect">
            <a:avLst/>
          </a:prstGeom>
          <a:noFill/>
        </p:spPr>
        <p:txBody>
          <a:bodyPr wrap="square" rtlCol="0">
            <a:spAutoFit/>
          </a:bodyPr>
          <a:lstStyle/>
          <a:p>
            <a:pPr algn="just"/>
            <a:r>
              <a:rPr lang="en-US" sz="48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a:t>
            </a:r>
          </a:p>
        </p:txBody>
      </p:sp>
      <p:sp>
        <p:nvSpPr>
          <p:cNvPr id="4" name="TextBox 3">
            <a:extLst>
              <a:ext uri="{FF2B5EF4-FFF2-40B4-BE49-F238E27FC236}">
                <a16:creationId xmlns:a16="http://schemas.microsoft.com/office/drawing/2014/main" id="{A2175761-B39A-4E2C-AB0C-8B97B35439DF}"/>
              </a:ext>
            </a:extLst>
          </p:cNvPr>
          <p:cNvSpPr txBox="1"/>
          <p:nvPr/>
        </p:nvSpPr>
        <p:spPr>
          <a:xfrm>
            <a:off x="816934" y="2870539"/>
            <a:ext cx="5614655" cy="1815882"/>
          </a:xfrm>
          <a:prstGeom prst="rect">
            <a:avLst/>
          </a:prstGeom>
          <a:noFill/>
          <a:ln w="19050">
            <a:solidFill>
              <a:schemeClr val="tx1"/>
            </a:solidFill>
            <a:prstDash val="sysDash"/>
          </a:ln>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the way in which the parts of something are connected together, arranged or organized; </a:t>
            </a:r>
          </a:p>
          <a:p>
            <a:pPr algn="just"/>
            <a:r>
              <a:rPr lang="en-US" sz="2800" b="1" dirty="0">
                <a:latin typeface="Times New Roman" panose="02020603050405020304" pitchFamily="18" charset="0"/>
                <a:cs typeface="Times New Roman" panose="02020603050405020304" pitchFamily="18" charset="0"/>
              </a:rPr>
              <a:t>(a particular arrangement of parts)</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45A6B94-0ECF-4069-9E8B-47ABB41B8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725" y="1669312"/>
            <a:ext cx="4943475" cy="4061637"/>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3E02428-B6C9-451F-AD72-105805928E11}"/>
              </a:ext>
            </a:extLst>
          </p:cNvPr>
          <p:cNvSpPr txBox="1"/>
          <p:nvPr/>
        </p:nvSpPr>
        <p:spPr>
          <a:xfrm>
            <a:off x="551230" y="5447810"/>
            <a:ext cx="6763970" cy="646331"/>
          </a:xfrm>
          <a:prstGeom prst="rect">
            <a:avLst/>
          </a:prstGeom>
          <a:noFill/>
        </p:spPr>
        <p:txBody>
          <a:bodyPr wrap="square" rtlCol="0">
            <a:spAutoFit/>
          </a:bodyPr>
          <a:lstStyle/>
          <a:p>
            <a:pPr algn="just"/>
            <a:r>
              <a:rPr lang="en-US" sz="36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Synonym: Formation</a:t>
            </a:r>
          </a:p>
        </p:txBody>
      </p:sp>
    </p:spTree>
    <p:extLst>
      <p:ext uri="{BB962C8B-B14F-4D97-AF65-F5344CB8AC3E}">
        <p14:creationId xmlns:p14="http://schemas.microsoft.com/office/powerpoint/2010/main" val="4126055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2000" fill="hold"/>
                                        <p:tgtEl>
                                          <p:spTgt spid="2"/>
                                        </p:tgtEl>
                                      </p:cBhvr>
                                      <p:by x="150000" y="150000"/>
                                    </p:animScale>
                                  </p:childTnLst>
                                </p:cTn>
                              </p:par>
                              <p:par>
                                <p:cTn id="7" presetID="53" presetClass="entr" presetSubtype="16"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474</Words>
  <Application>Microsoft Office PowerPoint</Application>
  <PresentationFormat>Widescreen</PresentationFormat>
  <Paragraphs>52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Monotype Corsiva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SWAPNIL</dc:creator>
  <cp:lastModifiedBy>SWANDIP BANERJEE</cp:lastModifiedBy>
  <cp:revision>131</cp:revision>
  <dcterms:created xsi:type="dcterms:W3CDTF">2020-12-19T14:59:40Z</dcterms:created>
  <dcterms:modified xsi:type="dcterms:W3CDTF">2021-07-15T11:13:57Z</dcterms:modified>
</cp:coreProperties>
</file>