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9" r:id="rId4"/>
    <p:sldId id="259" r:id="rId5"/>
    <p:sldId id="260" r:id="rId6"/>
    <p:sldId id="271" r:id="rId7"/>
    <p:sldId id="270" r:id="rId8"/>
    <p:sldId id="275" r:id="rId9"/>
    <p:sldId id="277" r:id="rId10"/>
    <p:sldId id="276" r:id="rId11"/>
    <p:sldId id="269" r:id="rId12"/>
    <p:sldId id="263" r:id="rId13"/>
    <p:sldId id="272" r:id="rId14"/>
    <p:sldId id="267" r:id="rId15"/>
    <p:sldId id="258" r:id="rId16"/>
    <p:sldId id="257" r:id="rId17"/>
  </p:sldIdLst>
  <p:sldSz cx="11887200" cy="5943600"/>
  <p:notesSz cx="6858000" cy="9144000"/>
  <p:defaultTextStyle>
    <a:defPPr>
      <a:defRPr lang="en-US"/>
    </a:defPPr>
    <a:lvl1pPr marL="0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427939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855878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283818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1711757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427939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348"/>
      </p:cViewPr>
      <p:guideLst>
        <p:guide orient="horz" pos="1872"/>
        <p:guide pos="312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972715"/>
            <a:ext cx="89154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121766"/>
            <a:ext cx="89154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0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16442"/>
            <a:ext cx="2563178" cy="50369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16442"/>
            <a:ext cx="7540943" cy="503692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481773"/>
            <a:ext cx="10252710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3977535"/>
            <a:ext cx="10252710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582208"/>
            <a:ext cx="5052060" cy="377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582208"/>
            <a:ext cx="5052060" cy="377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16442"/>
            <a:ext cx="10252710" cy="1148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457008"/>
            <a:ext cx="5028842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171065"/>
            <a:ext cx="5028842" cy="31933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457008"/>
            <a:ext cx="5053608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171065"/>
            <a:ext cx="5053608" cy="31933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396240"/>
            <a:ext cx="3833931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855769"/>
            <a:ext cx="6017895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783080"/>
            <a:ext cx="3833931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396240"/>
            <a:ext cx="3833931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855769"/>
            <a:ext cx="6017895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783080"/>
            <a:ext cx="3833931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16442"/>
            <a:ext cx="10252710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582208"/>
            <a:ext cx="10252710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508837"/>
            <a:ext cx="267462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58AB-7393-4A7D-901E-23906E429B02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508837"/>
            <a:ext cx="401193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508837"/>
            <a:ext cx="267462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1887200" cy="5871990"/>
          </a:xfrm>
          <a:prstGeom prst="frame">
            <a:avLst>
              <a:gd name="adj1" fmla="val 308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6031" tIns="33016" rIns="66031" bIns="3301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463041" y="236669"/>
            <a:ext cx="9004150" cy="666974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5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1355981"/>
            <a:ext cx="11510681" cy="43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53B14F-71B6-4BE6-BCBD-C72033ADA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" t="40659" r="17253" b="7042"/>
          <a:stretch/>
        </p:blipFill>
        <p:spPr>
          <a:xfrm>
            <a:off x="747046" y="2454201"/>
            <a:ext cx="10359614" cy="2015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A2EB-6ABC-40BA-8BC3-7AE5D32E082E}"/>
              </a:ext>
            </a:extLst>
          </p:cNvPr>
          <p:cNvSpPr txBox="1"/>
          <p:nvPr/>
        </p:nvSpPr>
        <p:spPr>
          <a:xfrm>
            <a:off x="457200" y="265767"/>
            <a:ext cx="1096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টাকার ১ বছরের মুনাফাকে মুনাফার হার বা বার্ষিক মুনাফা বলা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344244" y="886062"/>
            <a:ext cx="11187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শুধু  প্রারম্ভিক মূলধনের ওপর যে মুনাফা হিসার করা হয়,একে সরল মুনাফা বলে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"/>
            <a:ext cx="11887200" cy="5843347"/>
            <a:chOff x="0" y="0"/>
            <a:chExt cx="9144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7"/>
              <a:ext cx="8789109" cy="632804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5097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304" y="0"/>
            <a:ext cx="11811896" cy="5862443"/>
            <a:chOff x="0" y="0"/>
            <a:chExt cx="914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7"/>
              <a:ext cx="8787896" cy="6344455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18367" y="3393449"/>
                <a:ext cx="5441323" cy="1801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:r>
                  <a:rPr lang="bn-IN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সরল মুনাফা, </a:t>
                </a:r>
                <a:r>
                  <a:rPr lang="en-US" sz="2383" dirty="0"/>
                  <a:t>I = pnr</a:t>
                </a:r>
              </a:p>
              <a:p>
                <a:r>
                  <a:rPr lang="en-US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২৫০০০০×</a:t>
                </a:r>
                <a:r>
                  <a:rPr lang="bn-IN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8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383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383" i="1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টাকা।</a:t>
                </a:r>
              </a:p>
              <a:p>
                <a:r>
                  <a:rPr lang="bn-IN" sz="238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১২৫০০০ টাকা।</a:t>
                </a:r>
                <a:endParaRPr lang="en-US" sz="238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67" y="3393449"/>
                <a:ext cx="5441323" cy="1801199"/>
              </a:xfrm>
              <a:prstGeom prst="rect">
                <a:avLst/>
              </a:prstGeom>
              <a:blipFill>
                <a:blip r:embed="rId2"/>
                <a:stretch>
                  <a:fillRect l="-1794" t="-2712" b="-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0683" y="1914526"/>
                <a:ext cx="4399567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মূলধন</a:t>
                </a:r>
                <a:r>
                  <a:rPr lang="en-US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IN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২৫০০০০ টাকা।</a:t>
                </a:r>
              </a:p>
              <a:p>
                <a:r>
                  <a:rPr lang="bn-IN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সময়</a:t>
                </a:r>
                <a:r>
                  <a:rPr lang="en-US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</a:t>
                </a:r>
                <a:r>
                  <a:rPr lang="bn-IN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৫ বছর</a:t>
                </a:r>
              </a:p>
              <a:p>
                <a:r>
                  <a:rPr lang="bn-IN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মুনাফার হার </a:t>
                </a:r>
                <a:r>
                  <a:rPr lang="en-US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১০%=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1950" i="1"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IN" sz="195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19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22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022" i="1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022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টাকা।</a:t>
                </a:r>
                <a:endParaRPr lang="en-US" sz="19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83" y="1914526"/>
                <a:ext cx="4399567" cy="1208664"/>
              </a:xfrm>
              <a:prstGeom prst="rect">
                <a:avLst/>
              </a:prstGeom>
              <a:blipFill>
                <a:blip r:embed="rId3"/>
                <a:stretch>
                  <a:fillRect l="-1385" t="-2525" b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0562" y="502684"/>
            <a:ext cx="999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বার্ষিক শতকরা ১০ টাকা মুনাফায় ২৫০০০০ টাকার ৫ বছরের সরল মুনাফা কত হবে ?</a:t>
            </a:r>
          </a:p>
        </p:txBody>
      </p:sp>
    </p:spTree>
    <p:extLst>
      <p:ext uri="{BB962C8B-B14F-4D97-AF65-F5344CB8AC3E}">
        <p14:creationId xmlns:p14="http://schemas.microsoft.com/office/powerpoint/2010/main" val="21168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" y="1630469"/>
            <a:ext cx="3474076" cy="2553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24502" y="2014536"/>
            <a:ext cx="66570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৩০০০০০ টাকা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৫% মুনাফায়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 বছরের জন্য বিনিয়োগ করলে সরল মুনাফা ও মুনাফা আসলে কত হবে?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1"/>
            <a:ext cx="11887200" cy="5862443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7"/>
              <a:ext cx="8780834" cy="635704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8" name="Down Ribbon 7"/>
          <p:cNvSpPr/>
          <p:nvPr/>
        </p:nvSpPr>
        <p:spPr>
          <a:xfrm>
            <a:off x="4044876" y="372441"/>
            <a:ext cx="4754880" cy="959024"/>
          </a:xfrm>
          <a:prstGeom prst="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0950" y="1580368"/>
            <a:ext cx="6864439" cy="1588538"/>
          </a:xfrm>
          <a:prstGeom prst="rect">
            <a:avLst/>
          </a:prstGeom>
          <a:blipFill>
            <a:blip r:embed="rId2"/>
            <a:stretch>
              <a:fillRect l="-1848" t="-3601" b="-4432"/>
            </a:stretch>
          </a:blipFill>
        </p:spPr>
        <p:txBody>
          <a:bodyPr/>
          <a:lstStyle/>
          <a:p>
            <a:r>
              <a:rPr lang="en-US" sz="130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5040" y="3168904"/>
                <a:ext cx="5634652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  <a:endParaRPr lang="en-US" sz="216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167" dirty="0"/>
                  <a:t>         I = pnr</a:t>
                </a:r>
                <a:endParaRPr lang="bn-IN" sz="2167" dirty="0"/>
              </a:p>
              <a:p>
                <a:r>
                  <a:rPr lang="bn-IN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=৩০০০০০</a:t>
                </a:r>
                <a:r>
                  <a:rPr lang="en-US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167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2167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IN" sz="2167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216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=৬০০০০ টাকা</a:t>
                </a:r>
                <a:endParaRPr lang="en-US" sz="216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16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সরল মুনাফা ৬০০০০ টাকা।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3168904"/>
                <a:ext cx="5634652" cy="1979516"/>
              </a:xfrm>
              <a:prstGeom prst="rect">
                <a:avLst/>
              </a:prstGeom>
              <a:blipFill>
                <a:blip r:embed="rId3"/>
                <a:stretch>
                  <a:fillRect l="-1299" t="-2154" b="-4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77D446-BDA4-4311-B3FC-4007AADF6A44}"/>
              </a:ext>
            </a:extLst>
          </p:cNvPr>
          <p:cNvSpPr txBox="1"/>
          <p:nvPr/>
        </p:nvSpPr>
        <p:spPr>
          <a:xfrm>
            <a:off x="2383022" y="4923303"/>
            <a:ext cx="6652368" cy="40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2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022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022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22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22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02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2" dirty="0">
                <a:latin typeface="NikoshBAN" panose="02000000000000000000" pitchFamily="2" charset="0"/>
                <a:cs typeface="NikoshBAN" panose="02000000000000000000" pitchFamily="2" charset="0"/>
              </a:rPr>
              <a:t>A=P+I=300000+60000=3060000</a:t>
            </a:r>
            <a:r>
              <a:rPr lang="bn-BD" sz="2022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US" sz="2022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6836"/>
            <a:ext cx="11887200" cy="5766963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7"/>
              <a:ext cx="8797385" cy="638652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8798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" y="503349"/>
            <a:ext cx="2968455" cy="1878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7781" y="3267722"/>
            <a:ext cx="10821537" cy="1569660"/>
          </a:xfrm>
          <a:prstGeom prst="rect">
            <a:avLst/>
          </a:prstGeom>
          <a:gradFill>
            <a:gsLst>
              <a:gs pos="62826">
                <a:srgbClr val="BFD8E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সাতটি নোট ১০% মুনাফায় রাখলে ৩ বছরে কত টাকা পাওয়া যাবে সবাই একক ভাবে খাতায় সমাধান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7200" cy="5943600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2" y="224657"/>
              <a:ext cx="8764284" cy="637888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8" name="Up Ribbon 7"/>
          <p:cNvSpPr/>
          <p:nvPr/>
        </p:nvSpPr>
        <p:spPr>
          <a:xfrm>
            <a:off x="4496696" y="556369"/>
            <a:ext cx="4389120" cy="1118796"/>
          </a:xfrm>
          <a:prstGeom prst="ribbon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932" y="1533936"/>
            <a:ext cx="11639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১০০০০ টাকা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মুনাফায়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সোনালী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 রাখলেন। ১০৫০০ টাকা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জনতা ব্যাংকে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৮% সরল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ফায়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করলেন।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 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কত টাকা মুনাফা পাবে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জনতা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টাকা ৩ 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মুনাফা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আসলে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বছর পর সে কোন প্রতিষ্ঠান থেকে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টাকা তুলতে পারবেন?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6836"/>
            <a:ext cx="11887200" cy="5776511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8"/>
              <a:ext cx="8789109" cy="63756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4" name="Up Ribbon 3"/>
          <p:cNvSpPr/>
          <p:nvPr/>
        </p:nvSpPr>
        <p:spPr>
          <a:xfrm>
            <a:off x="3851238" y="355002"/>
            <a:ext cx="4701091" cy="989704"/>
          </a:xfrm>
          <a:prstGeom prst="ribbon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8674" y="468229"/>
            <a:ext cx="4363414" cy="73353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4334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4334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01139" cy="5943600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8"/>
              <a:ext cx="8789109" cy="6367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1393496"/>
            <a:ext cx="11252499" cy="42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1706"/>
            <a:ext cx="11887200" cy="5891894"/>
            <a:chOff x="0" y="0"/>
            <a:chExt cx="9144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15152" y="258824"/>
              <a:ext cx="8687444" cy="632996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0" y="625739"/>
            <a:ext cx="1961770" cy="196177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6-Point Star 1"/>
          <p:cNvSpPr/>
          <p:nvPr/>
        </p:nvSpPr>
        <p:spPr>
          <a:xfrm>
            <a:off x="3538071" y="424986"/>
            <a:ext cx="5151119" cy="1503381"/>
          </a:xfrm>
          <a:prstGeom prst="star6">
            <a:avLst/>
          </a:prstGeom>
          <a:solidFill>
            <a:srgbClr val="002060"/>
          </a:solidFill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68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68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975259" y="2099648"/>
            <a:ext cx="7362840" cy="344138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81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ওয়াহেদ আলী</a:t>
            </a:r>
          </a:p>
          <a:p>
            <a:pPr algn="ctr"/>
            <a:r>
              <a:rPr lang="bn-IN" sz="381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pPr algn="ctr"/>
            <a:r>
              <a:rPr lang="bn-IN" sz="381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নুরপুর বালিকা উচ্চ বিদ্যালয়</a:t>
            </a:r>
          </a:p>
          <a:p>
            <a:pPr algn="ctr"/>
            <a:r>
              <a:rPr lang="bn-IN" sz="381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নাসিরনগর,ব্রাহ্মণবাড়িয়া।</a:t>
            </a:r>
            <a:endParaRPr lang="en-US" sz="3813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887200" cy="5943600"/>
            <a:chOff x="0" y="0"/>
            <a:chExt cx="9906000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906000" cy="59436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25911" y="194705"/>
              <a:ext cx="9470873" cy="5485334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8" name="Up Ribbon 7"/>
          <p:cNvSpPr/>
          <p:nvPr/>
        </p:nvSpPr>
        <p:spPr>
          <a:xfrm>
            <a:off x="3238053" y="344245"/>
            <a:ext cx="5895190" cy="957430"/>
          </a:xfrm>
          <a:prstGeom prst="ribbon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614108" y="1075765"/>
            <a:ext cx="7756264" cy="4528971"/>
          </a:xfrm>
          <a:prstGeom prst="horizontalScroll">
            <a:avLst/>
          </a:prstGeom>
          <a:solidFill>
            <a:schemeClr val="tx1"/>
          </a:solidFill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শ্রেণিঃ- অষ্টম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বিষয়ঃ- গণিত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 ২য়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 ৫০মিনিট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তারিখঃ- ১৫-০৭-২০২১খ্রিঃ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8194" y="1358588"/>
            <a:ext cx="402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3620" y="1358588"/>
            <a:ext cx="3906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কি রাখা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E991E-6222-400A-A899-DDDBCC55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92" y="2575408"/>
            <a:ext cx="5198354" cy="2253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87A2E-0E36-4FD5-96AE-0AD21E32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1" y="2575408"/>
            <a:ext cx="4581439" cy="22537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1887200" cy="5852895"/>
            <a:chOff x="0" y="0"/>
            <a:chExt cx="9144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8"/>
              <a:ext cx="8780834" cy="636777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42784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852" y="603214"/>
            <a:ext cx="1067158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টাকা রাখলে ব্যাংক আমাদের কিছু টাকা অতিরিক্ত দেয় । এই অতিরিক্ত টাকাকে আমরা কি বলি?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1621" y="3544336"/>
            <a:ext cx="16628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9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2BF11-AF04-4192-BA0C-65E7B716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98" y="2339982"/>
            <a:ext cx="2191422" cy="26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849C6-F375-4ECB-9274-B392C38F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08" y="2458274"/>
            <a:ext cx="2346516" cy="2789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F0167-972D-4274-B2B8-2F2C820C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309" y="3658056"/>
            <a:ext cx="1046616" cy="17021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1887200" cy="5943600"/>
            <a:chOff x="0" y="0"/>
            <a:chExt cx="9144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8"/>
              <a:ext cx="8738034" cy="6366471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40677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887200" cy="5852895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978" y="315124"/>
              <a:ext cx="8662618" cy="621428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2" name="Oval Callout 1"/>
          <p:cNvSpPr/>
          <p:nvPr/>
        </p:nvSpPr>
        <p:spPr>
          <a:xfrm>
            <a:off x="4077149" y="441064"/>
            <a:ext cx="4270786" cy="152758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2689412" y="2775840"/>
            <a:ext cx="5056094" cy="1957892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11887200" cy="5843347"/>
            <a:chOff x="0" y="0"/>
            <a:chExt cx="914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98603" y="290391"/>
              <a:ext cx="8703994" cy="626231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06679" y="2830655"/>
            <a:ext cx="9161352" cy="222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67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সরল মুনাফা কী তা বলতে পারবে।</a:t>
            </a:r>
          </a:p>
          <a:p>
            <a:r>
              <a:rPr lang="bn-IN" sz="3467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সরল মুনাফার হার ব্যাখ্যা করতে পারবে।</a:t>
            </a:r>
          </a:p>
          <a:p>
            <a:r>
              <a:rPr lang="bn-IN" sz="3467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সরল মুনাফা সংক্রান্ত সমস্যা সমাধান করতে পারবে।</a:t>
            </a:r>
          </a:p>
          <a:p>
            <a:endParaRPr lang="en-US" sz="3467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1459" y="1732135"/>
            <a:ext cx="494733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শিক্ষার্থীরা------------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3817467" y="460789"/>
            <a:ext cx="4196626" cy="1011219"/>
          </a:xfrm>
          <a:prstGeom prst="ribbon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9756FB0-862A-41B1-834B-83B312645D7B}"/>
              </a:ext>
            </a:extLst>
          </p:cNvPr>
          <p:cNvSpPr txBox="1"/>
          <p:nvPr/>
        </p:nvSpPr>
        <p:spPr>
          <a:xfrm>
            <a:off x="2286310" y="3144995"/>
            <a:ext cx="2165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600" dirty="0">
                <a:latin typeface="NikoshBAN" pitchFamily="2" charset="0"/>
                <a:cs typeface="NikoshBAN" pitchFamily="2" charset="0"/>
              </a:rPr>
              <a:t>ব্যাংকে জমা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09F59-F423-4F8C-B0F6-C2328F6B35C3}"/>
              </a:ext>
            </a:extLst>
          </p:cNvPr>
          <p:cNvSpPr txBox="1"/>
          <p:nvPr/>
        </p:nvSpPr>
        <p:spPr>
          <a:xfrm>
            <a:off x="7079893" y="3342288"/>
            <a:ext cx="2602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ব্যাংক  ফিরত দিলে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D0BC47-2C7A-4A7D-AAD2-7B3DF640B86E}"/>
              </a:ext>
            </a:extLst>
          </p:cNvPr>
          <p:cNvSpPr txBox="1"/>
          <p:nvPr/>
        </p:nvSpPr>
        <p:spPr>
          <a:xfrm>
            <a:off x="3107950" y="3671802"/>
            <a:ext cx="149217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33" dirty="0">
                <a:latin typeface="NikoshBAN" pitchFamily="2" charset="0"/>
                <a:cs typeface="NikoshBAN" pitchFamily="2" charset="0"/>
              </a:rPr>
              <a:t>৪০ টাকা বেশি </a:t>
            </a:r>
            <a:endParaRPr lang="en-US" sz="1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769D9-782E-4DCB-A77B-35F8D22ECF79}"/>
              </a:ext>
            </a:extLst>
          </p:cNvPr>
          <p:cNvSpPr txBox="1"/>
          <p:nvPr/>
        </p:nvSpPr>
        <p:spPr>
          <a:xfrm>
            <a:off x="3976722" y="1937019"/>
            <a:ext cx="233259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67" dirty="0">
                <a:latin typeface="NikoshBAN" pitchFamily="2" charset="0"/>
                <a:cs typeface="NikoshBAN" pitchFamily="2" charset="0"/>
              </a:rPr>
              <a:t>দুই বছর পর </a:t>
            </a:r>
            <a:endParaRPr lang="en-US" sz="3467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963408-8E9A-4526-881E-6509815F39A8}"/>
              </a:ext>
            </a:extLst>
          </p:cNvPr>
          <p:cNvCxnSpPr/>
          <p:nvPr/>
        </p:nvCxnSpPr>
        <p:spPr>
          <a:xfrm>
            <a:off x="4927080" y="2536282"/>
            <a:ext cx="1272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1AFC35-39A5-4527-A54D-BF90D415F742}"/>
              </a:ext>
            </a:extLst>
          </p:cNvPr>
          <p:cNvSpPr txBox="1"/>
          <p:nvPr/>
        </p:nvSpPr>
        <p:spPr>
          <a:xfrm>
            <a:off x="5169528" y="3740799"/>
            <a:ext cx="2599343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11" dirty="0">
                <a:latin typeface="NikoshBAN" pitchFamily="2" charset="0"/>
                <a:cs typeface="NikoshBAN" pitchFamily="2" charset="0"/>
              </a:rPr>
              <a:t>মুনাফা  বা  লাভ্যাংশ  </a:t>
            </a:r>
            <a:endParaRPr lang="en-US" sz="231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D80554-CFB4-47D9-8A84-70EF7E5259FC}"/>
              </a:ext>
            </a:extLst>
          </p:cNvPr>
          <p:cNvSpPr txBox="1"/>
          <p:nvPr/>
        </p:nvSpPr>
        <p:spPr>
          <a:xfrm>
            <a:off x="2510416" y="4096474"/>
            <a:ext cx="6387117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11" dirty="0">
                <a:latin typeface="NikoshBAN" pitchFamily="2" charset="0"/>
                <a:cs typeface="NikoshBAN" pitchFamily="2" charset="0"/>
              </a:rPr>
              <a:t>ব্যাংকে যে টাকা জমা রাখা হয় তাকে মুলধন বা আসল বলে।</a:t>
            </a:r>
            <a:endParaRPr lang="en-US" sz="231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64401-B174-46DF-A407-9D31F0F5CF6C}"/>
              </a:ext>
            </a:extLst>
          </p:cNvPr>
          <p:cNvSpPr txBox="1"/>
          <p:nvPr/>
        </p:nvSpPr>
        <p:spPr>
          <a:xfrm>
            <a:off x="2145061" y="4415930"/>
            <a:ext cx="7285086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22" dirty="0">
                <a:latin typeface="NikoshBAN" pitchFamily="2" charset="0"/>
                <a:cs typeface="NikoshBAN" pitchFamily="2" charset="0"/>
              </a:rPr>
              <a:t>ব্যাংকে টাকা জমা রা</a:t>
            </a:r>
            <a:r>
              <a:rPr lang="en-US" sz="2022" dirty="0">
                <a:latin typeface="NikoshBAN" pitchFamily="2" charset="0"/>
                <a:cs typeface="NikoshBAN" pitchFamily="2" charset="0"/>
              </a:rPr>
              <a:t>খার  একটি নির্দিষ্ট সময় পর</a:t>
            </a:r>
            <a:r>
              <a:rPr lang="bn-BD" sz="2022" dirty="0">
                <a:latin typeface="NikoshBAN" pitchFamily="2" charset="0"/>
                <a:cs typeface="NikoshBAN" pitchFamily="2" charset="0"/>
              </a:rPr>
              <a:t> ব্যাংক যে অতিরিক্ত টাকা দেয় </a:t>
            </a:r>
            <a:r>
              <a:rPr lang="en-US" sz="2022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22" dirty="0">
                <a:latin typeface="NikoshBAN" pitchFamily="2" charset="0"/>
                <a:cs typeface="NikoshBAN" pitchFamily="2" charset="0"/>
              </a:rPr>
              <a:t> তাকে মুনাফা  বা লভ্যাংশ  বলে।</a:t>
            </a:r>
            <a:endParaRPr lang="en-US" sz="2022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F3E50-CFC9-4110-8DCB-0EB4A5A0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99" y="602172"/>
            <a:ext cx="2191422" cy="26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F505D-2449-44C0-882B-4695C61D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100" y="560878"/>
            <a:ext cx="2346516" cy="2789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DAC46-96FF-4BF9-BDBB-F919857B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667" y="1724739"/>
            <a:ext cx="1046616" cy="17021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5134A8-0F26-47B3-9DF0-8BD0D3758FFD}"/>
              </a:ext>
            </a:extLst>
          </p:cNvPr>
          <p:cNvSpPr txBox="1"/>
          <p:nvPr/>
        </p:nvSpPr>
        <p:spPr>
          <a:xfrm>
            <a:off x="3331039" y="5105719"/>
            <a:ext cx="5212509" cy="40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22" dirty="0">
                <a:latin typeface="NikoshBAN" pitchFamily="2" charset="0"/>
                <a:cs typeface="NikoshBAN" pitchFamily="2" charset="0"/>
              </a:rPr>
              <a:t>যে সময়ের জন্য মুনাফা হিসাব করা হয় তা এর সময়কাল।</a:t>
            </a:r>
            <a:endParaRPr lang="en-US" sz="2022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1887199" cy="5943600"/>
            <a:chOff x="0" y="0"/>
            <a:chExt cx="9144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1703" y="322730"/>
              <a:ext cx="8670894" cy="6218747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/>
      <p:bldP spid="29" grpId="0"/>
      <p:bldP spid="3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EA978-DBA9-42EF-B29D-67FD88F1E84B}"/>
              </a:ext>
            </a:extLst>
          </p:cNvPr>
          <p:cNvSpPr txBox="1"/>
          <p:nvPr/>
        </p:nvSpPr>
        <p:spPr>
          <a:xfrm>
            <a:off x="4671169" y="792945"/>
            <a:ext cx="3010302" cy="58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8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17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69DD0-B2AF-4705-876A-3B6B60C0F567}"/>
              </a:ext>
            </a:extLst>
          </p:cNvPr>
          <p:cNvSpPr txBox="1"/>
          <p:nvPr/>
        </p:nvSpPr>
        <p:spPr>
          <a:xfrm>
            <a:off x="1634019" y="1406841"/>
            <a:ext cx="9124841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11" dirty="0">
                <a:latin typeface="NikoshBAN" panose="02000000000000000000" pitchFamily="2" charset="0"/>
                <a:cs typeface="NikoshBAN" panose="02000000000000000000" pitchFamily="2" charset="0"/>
              </a:rPr>
              <a:t>সালাম </a:t>
            </a:r>
            <a:r>
              <a:rPr lang="bn-BD" sz="2311" dirty="0">
                <a:latin typeface="NikoshBAN" panose="02000000000000000000" pitchFamily="2" charset="0"/>
                <a:cs typeface="NikoshBAN" panose="02000000000000000000" pitchFamily="2" charset="0"/>
              </a:rPr>
              <a:t> সাহেব ৫০০০</a:t>
            </a:r>
            <a:r>
              <a:rPr lang="en-US" sz="231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311" dirty="0">
                <a:latin typeface="NikoshBAN" panose="02000000000000000000" pitchFamily="2" charset="0"/>
                <a:cs typeface="NikoshBAN" panose="02000000000000000000" pitchFamily="2" charset="0"/>
              </a:rPr>
              <a:t> টাকা ব্যাংকে রা</a:t>
            </a:r>
            <a:r>
              <a:rPr lang="en-US" sz="2311" dirty="0" err="1">
                <a:latin typeface="NikoshBAN" panose="02000000000000000000" pitchFamily="2" charset="0"/>
                <a:cs typeface="NikoshBAN" panose="02000000000000000000" pitchFamily="2" charset="0"/>
              </a:rPr>
              <a:t>্খার</a:t>
            </a:r>
            <a:r>
              <a:rPr lang="bn-BD" sz="2311" dirty="0">
                <a:latin typeface="NikoshBAN" panose="02000000000000000000" pitchFamily="2" charset="0"/>
                <a:cs typeface="NikoshBAN" panose="02000000000000000000" pitchFamily="2" charset="0"/>
              </a:rPr>
              <a:t> ৫ বছর পর ব্যাংক তাকে ৫</a:t>
            </a:r>
            <a:r>
              <a:rPr lang="en-US" sz="2311" dirty="0"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r>
              <a:rPr lang="bn-BD" sz="2311" dirty="0">
                <a:latin typeface="NikoshBAN" panose="02000000000000000000" pitchFamily="2" charset="0"/>
                <a:cs typeface="NikoshBAN" panose="02000000000000000000" pitchFamily="2" charset="0"/>
              </a:rPr>
              <a:t>২৫ টাকা ফিরত দিল ।</a:t>
            </a:r>
            <a:endParaRPr lang="en-US" sz="231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5B06D-4C7A-4FEF-B4D7-B6AD72657EBF}"/>
              </a:ext>
            </a:extLst>
          </p:cNvPr>
          <p:cNvSpPr txBox="1"/>
          <p:nvPr/>
        </p:nvSpPr>
        <p:spPr>
          <a:xfrm>
            <a:off x="6177995" y="2829954"/>
            <a:ext cx="3436262" cy="40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22" dirty="0">
                <a:latin typeface="NikoshBAN" panose="02000000000000000000" pitchFamily="2" charset="0"/>
                <a:cs typeface="NikoshBAN" panose="02000000000000000000" pitchFamily="2" charset="0"/>
              </a:rPr>
              <a:t>১।তিনি মুনাফা কত টাকা পেলন ?</a:t>
            </a:r>
            <a:endParaRPr lang="en-US" sz="202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8731F-EC93-4933-BC33-5FBD04A7F427}"/>
              </a:ext>
            </a:extLst>
          </p:cNvPr>
          <p:cNvSpPr txBox="1"/>
          <p:nvPr/>
        </p:nvSpPr>
        <p:spPr>
          <a:xfrm>
            <a:off x="6099867" y="3197359"/>
            <a:ext cx="3303443" cy="40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2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7544F-46F8-47FB-A83E-60159EF1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89" y="2292121"/>
            <a:ext cx="3669055" cy="4953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1887200" cy="5871990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4563" y="224657"/>
              <a:ext cx="8797385" cy="6371467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30686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403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new</cp:lastModifiedBy>
  <cp:revision>258</cp:revision>
  <dcterms:created xsi:type="dcterms:W3CDTF">2017-12-10T16:56:26Z</dcterms:created>
  <dcterms:modified xsi:type="dcterms:W3CDTF">2021-07-24T04:43:09Z</dcterms:modified>
</cp:coreProperties>
</file>