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6" r:id="rId8"/>
    <p:sldId id="277" r:id="rId9"/>
    <p:sldId id="279" r:id="rId10"/>
    <p:sldId id="278" r:id="rId11"/>
    <p:sldId id="280"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83" r:id="rId25"/>
    <p:sldId id="284" r:id="rId26"/>
    <p:sldId id="274" r:id="rId27"/>
    <p:sldId id="275" r:id="rId28"/>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43" autoAdjust="0"/>
  </p:normalViewPr>
  <p:slideViewPr>
    <p:cSldViewPr>
      <p:cViewPr varScale="1">
        <p:scale>
          <a:sx n="95" d="100"/>
          <a:sy n="95" d="100"/>
        </p:scale>
        <p:origin x="-426" y="-9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9FDB0B-E358-40B8-AE71-5331B79A8D80}"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6B876-72BF-4007-8C33-8F9D1D2F3CCE}" type="slidenum">
              <a:rPr lang="en-US" smtClean="0"/>
              <a:t>‹#›</a:t>
            </a:fld>
            <a:endParaRPr lang="en-US"/>
          </a:p>
        </p:txBody>
      </p:sp>
    </p:spTree>
    <p:extLst>
      <p:ext uri="{BB962C8B-B14F-4D97-AF65-F5344CB8AC3E}">
        <p14:creationId xmlns:p14="http://schemas.microsoft.com/office/powerpoint/2010/main" val="1660533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FDB0B-E358-40B8-AE71-5331B79A8D80}"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6B876-72BF-4007-8C33-8F9D1D2F3CCE}" type="slidenum">
              <a:rPr lang="en-US" smtClean="0"/>
              <a:t>‹#›</a:t>
            </a:fld>
            <a:endParaRPr lang="en-US"/>
          </a:p>
        </p:txBody>
      </p:sp>
    </p:spTree>
    <p:extLst>
      <p:ext uri="{BB962C8B-B14F-4D97-AF65-F5344CB8AC3E}">
        <p14:creationId xmlns:p14="http://schemas.microsoft.com/office/powerpoint/2010/main" val="3221020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FDB0B-E358-40B8-AE71-5331B79A8D80}"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6B876-72BF-4007-8C33-8F9D1D2F3CCE}" type="slidenum">
              <a:rPr lang="en-US" smtClean="0"/>
              <a:t>‹#›</a:t>
            </a:fld>
            <a:endParaRPr lang="en-US"/>
          </a:p>
        </p:txBody>
      </p:sp>
    </p:spTree>
    <p:extLst>
      <p:ext uri="{BB962C8B-B14F-4D97-AF65-F5344CB8AC3E}">
        <p14:creationId xmlns:p14="http://schemas.microsoft.com/office/powerpoint/2010/main" val="136074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FDB0B-E358-40B8-AE71-5331B79A8D80}"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6B876-72BF-4007-8C33-8F9D1D2F3CCE}" type="slidenum">
              <a:rPr lang="en-US" smtClean="0"/>
              <a:t>‹#›</a:t>
            </a:fld>
            <a:endParaRPr lang="en-US"/>
          </a:p>
        </p:txBody>
      </p:sp>
    </p:spTree>
    <p:extLst>
      <p:ext uri="{BB962C8B-B14F-4D97-AF65-F5344CB8AC3E}">
        <p14:creationId xmlns:p14="http://schemas.microsoft.com/office/powerpoint/2010/main" val="245693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9FDB0B-E358-40B8-AE71-5331B79A8D80}"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6B876-72BF-4007-8C33-8F9D1D2F3CCE}" type="slidenum">
              <a:rPr lang="en-US" smtClean="0"/>
              <a:t>‹#›</a:t>
            </a:fld>
            <a:endParaRPr lang="en-US"/>
          </a:p>
        </p:txBody>
      </p:sp>
    </p:spTree>
    <p:extLst>
      <p:ext uri="{BB962C8B-B14F-4D97-AF65-F5344CB8AC3E}">
        <p14:creationId xmlns:p14="http://schemas.microsoft.com/office/powerpoint/2010/main" val="142656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9FDB0B-E358-40B8-AE71-5331B79A8D80}"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6B876-72BF-4007-8C33-8F9D1D2F3CCE}" type="slidenum">
              <a:rPr lang="en-US" smtClean="0"/>
              <a:t>‹#›</a:t>
            </a:fld>
            <a:endParaRPr lang="en-US"/>
          </a:p>
        </p:txBody>
      </p:sp>
    </p:spTree>
    <p:extLst>
      <p:ext uri="{BB962C8B-B14F-4D97-AF65-F5344CB8AC3E}">
        <p14:creationId xmlns:p14="http://schemas.microsoft.com/office/powerpoint/2010/main" val="187148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9FDB0B-E358-40B8-AE71-5331B79A8D80}" type="datetimeFigureOut">
              <a:rPr lang="en-US" smtClean="0"/>
              <a:t>7/24/2021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6B876-72BF-4007-8C33-8F9D1D2F3CCE}" type="slidenum">
              <a:rPr lang="en-US" smtClean="0"/>
              <a:t>‹#›</a:t>
            </a:fld>
            <a:endParaRPr lang="en-US"/>
          </a:p>
        </p:txBody>
      </p:sp>
    </p:spTree>
    <p:extLst>
      <p:ext uri="{BB962C8B-B14F-4D97-AF65-F5344CB8AC3E}">
        <p14:creationId xmlns:p14="http://schemas.microsoft.com/office/powerpoint/2010/main" val="403535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9FDB0B-E358-40B8-AE71-5331B79A8D80}" type="datetimeFigureOut">
              <a:rPr lang="en-US" smtClean="0"/>
              <a:t>7/24/2021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6B876-72BF-4007-8C33-8F9D1D2F3CCE}" type="slidenum">
              <a:rPr lang="en-US" smtClean="0"/>
              <a:t>‹#›</a:t>
            </a:fld>
            <a:endParaRPr lang="en-US"/>
          </a:p>
        </p:txBody>
      </p:sp>
    </p:spTree>
    <p:extLst>
      <p:ext uri="{BB962C8B-B14F-4D97-AF65-F5344CB8AC3E}">
        <p14:creationId xmlns:p14="http://schemas.microsoft.com/office/powerpoint/2010/main" val="405213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ame 5"/>
          <p:cNvSpPr/>
          <p:nvPr userDrawn="1"/>
        </p:nvSpPr>
        <p:spPr>
          <a:xfrm>
            <a:off x="139840" y="152400"/>
            <a:ext cx="14325600" cy="7924800"/>
          </a:xfrm>
          <a:prstGeom prst="frame">
            <a:avLst>
              <a:gd name="adj1" fmla="val 375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765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FDB0B-E358-40B8-AE71-5331B79A8D80}"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6B876-72BF-4007-8C33-8F9D1D2F3CCE}" type="slidenum">
              <a:rPr lang="en-US" smtClean="0"/>
              <a:t>‹#›</a:t>
            </a:fld>
            <a:endParaRPr lang="en-US"/>
          </a:p>
        </p:txBody>
      </p:sp>
    </p:spTree>
    <p:extLst>
      <p:ext uri="{BB962C8B-B14F-4D97-AF65-F5344CB8AC3E}">
        <p14:creationId xmlns:p14="http://schemas.microsoft.com/office/powerpoint/2010/main" val="426549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FDB0B-E358-40B8-AE71-5331B79A8D80}"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6B876-72BF-4007-8C33-8F9D1D2F3CCE}" type="slidenum">
              <a:rPr lang="en-US" smtClean="0"/>
              <a:t>‹#›</a:t>
            </a:fld>
            <a:endParaRPr lang="en-US"/>
          </a:p>
        </p:txBody>
      </p:sp>
    </p:spTree>
    <p:extLst>
      <p:ext uri="{BB962C8B-B14F-4D97-AF65-F5344CB8AC3E}">
        <p14:creationId xmlns:p14="http://schemas.microsoft.com/office/powerpoint/2010/main" val="94446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4B9FDB0B-E358-40B8-AE71-5331B79A8D80}" type="datetimeFigureOut">
              <a:rPr lang="en-US" smtClean="0"/>
              <a:t>7/24/2021</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71E6B876-72BF-4007-8C33-8F9D1D2F3CCE}" type="slidenum">
              <a:rPr lang="en-US" smtClean="0"/>
              <a:t>‹#›</a:t>
            </a:fld>
            <a:endParaRPr lang="en-US"/>
          </a:p>
        </p:txBody>
      </p:sp>
    </p:spTree>
    <p:extLst>
      <p:ext uri="{BB962C8B-B14F-4D97-AF65-F5344CB8AC3E}">
        <p14:creationId xmlns:p14="http://schemas.microsoft.com/office/powerpoint/2010/main" val="335353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saifulcjm@gmail.com"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0897" y="5867400"/>
            <a:ext cx="9372600" cy="132343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8000" b="1" dirty="0">
                <a:solidFill>
                  <a:srgbClr val="7030A0"/>
                </a:solidFill>
                <a:latin typeface="Times New Roman" pitchFamily="18" charset="0"/>
                <a:cs typeface="Times New Roman" pitchFamily="18" charset="0"/>
              </a:rPr>
              <a:t>WELCOME</a:t>
            </a:r>
          </a:p>
        </p:txBody>
      </p:sp>
      <p:pic>
        <p:nvPicPr>
          <p:cNvPr id="3074" name="Picture 2" descr="C:\Users\Saiful\Download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0084" y="699198"/>
            <a:ext cx="5334000" cy="4836763"/>
          </a:xfrm>
          <a:prstGeom prst="rect">
            <a:avLst/>
          </a:prstGeom>
          <a:noFill/>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36680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1768787"/>
            <a:ext cx="75438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itchFamily="18" charset="0"/>
                <a:cs typeface="Times New Roman" pitchFamily="18" charset="0"/>
              </a:rPr>
              <a:t>Unable to be seen</a:t>
            </a:r>
            <a:endParaRPr lang="en-US" sz="4400" b="1" dirty="0">
              <a:solidFill>
                <a:schemeClr val="tx1"/>
              </a:solidFill>
              <a:latin typeface="Times New Roman" pitchFamily="18" charset="0"/>
              <a:cs typeface="Times New Roman" pitchFamily="18" charset="0"/>
            </a:endParaRPr>
          </a:p>
        </p:txBody>
      </p:sp>
      <p:sp>
        <p:nvSpPr>
          <p:cNvPr id="3" name="TextBox 2"/>
          <p:cNvSpPr txBox="1"/>
          <p:nvPr/>
        </p:nvSpPr>
        <p:spPr>
          <a:xfrm>
            <a:off x="3810000" y="6897469"/>
            <a:ext cx="79248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Virus is something invisible to the eye.</a:t>
            </a:r>
            <a:endParaRPr lang="en-US" sz="3600" b="1" dirty="0">
              <a:solidFill>
                <a:srgbClr val="7030A0"/>
              </a:solidFill>
              <a:latin typeface="Times New Roman" pitchFamily="18" charset="0"/>
              <a:cs typeface="Times New Roman" pitchFamily="18" charset="0"/>
            </a:endParaRPr>
          </a:p>
        </p:txBody>
      </p:sp>
      <p:sp>
        <p:nvSpPr>
          <p:cNvPr id="4" name="TextBox 3"/>
          <p:cNvSpPr txBox="1"/>
          <p:nvPr/>
        </p:nvSpPr>
        <p:spPr>
          <a:xfrm>
            <a:off x="1219200" y="6490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Key word</a:t>
            </a:r>
            <a:endParaRPr lang="en-US" sz="4400" b="1" dirty="0" smtClean="0">
              <a:solidFill>
                <a:srgbClr val="7030A0"/>
              </a:solidFill>
              <a:latin typeface="Times New Roman" pitchFamily="18" charset="0"/>
              <a:cs typeface="Times New Roman" pitchFamily="18" charset="0"/>
            </a:endParaRPr>
          </a:p>
        </p:txBody>
      </p:sp>
      <p:sp>
        <p:nvSpPr>
          <p:cNvPr id="5" name="TextBox 4"/>
          <p:cNvSpPr txBox="1"/>
          <p:nvPr/>
        </p:nvSpPr>
        <p:spPr>
          <a:xfrm>
            <a:off x="1219200" y="17158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endParaRPr lang="en-US" sz="4400" b="1" dirty="0" smtClean="0">
              <a:solidFill>
                <a:srgbClr val="7030A0"/>
              </a:solidFill>
              <a:latin typeface="Times New Roman" pitchFamily="18" charset="0"/>
              <a:cs typeface="Times New Roman" pitchFamily="18" charset="0"/>
            </a:endParaRPr>
          </a:p>
        </p:txBody>
      </p:sp>
      <p:sp>
        <p:nvSpPr>
          <p:cNvPr id="6" name="TextBox 5"/>
          <p:cNvSpPr txBox="1"/>
          <p:nvPr/>
        </p:nvSpPr>
        <p:spPr>
          <a:xfrm>
            <a:off x="3810000" y="725269"/>
            <a:ext cx="75438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Invisible</a:t>
            </a:r>
            <a:endParaRPr lang="en-US" sz="4400" b="1" dirty="0">
              <a:solidFill>
                <a:srgbClr val="7030A0"/>
              </a:solidFill>
              <a:latin typeface="Times New Roman" pitchFamily="18" charset="0"/>
              <a:cs typeface="Times New Roman" pitchFamily="18" charset="0"/>
            </a:endParaRPr>
          </a:p>
        </p:txBody>
      </p:sp>
      <p:pic>
        <p:nvPicPr>
          <p:cNvPr id="4098" name="Picture 2" descr="C:\Users\Saiful\Downloads\b2GGkVqHDLJy9BURJMnUk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1" y="2569245"/>
            <a:ext cx="7543800" cy="424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38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1715869"/>
            <a:ext cx="9448799"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itchFamily="18" charset="0"/>
                <a:cs typeface="Times New Roman" pitchFamily="18" charset="0"/>
              </a:rPr>
              <a:t>A person who lives next to you or near you .</a:t>
            </a:r>
            <a:endParaRPr lang="en-US" sz="4400" b="1" dirty="0">
              <a:solidFill>
                <a:schemeClr val="tx1"/>
              </a:solidFill>
              <a:latin typeface="Times New Roman" pitchFamily="18" charset="0"/>
              <a:cs typeface="Times New Roman" pitchFamily="18" charset="0"/>
            </a:endParaRPr>
          </a:p>
        </p:txBody>
      </p:sp>
      <p:sp>
        <p:nvSpPr>
          <p:cNvPr id="3" name="TextBox 2"/>
          <p:cNvSpPr txBox="1"/>
          <p:nvPr/>
        </p:nvSpPr>
        <p:spPr>
          <a:xfrm>
            <a:off x="3810000" y="6683514"/>
            <a:ext cx="9448799" cy="70788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err="1" smtClean="0">
                <a:solidFill>
                  <a:srgbClr val="7030A0"/>
                </a:solidFill>
                <a:latin typeface="Times New Roman" pitchFamily="18" charset="0"/>
                <a:cs typeface="Times New Roman" pitchFamily="18" charset="0"/>
              </a:rPr>
              <a:t>Mr</a:t>
            </a:r>
            <a:r>
              <a:rPr lang="en-US" sz="4000" b="1" dirty="0" smtClean="0">
                <a:solidFill>
                  <a:srgbClr val="7030A0"/>
                </a:solidFill>
                <a:latin typeface="Times New Roman" pitchFamily="18" charset="0"/>
                <a:cs typeface="Times New Roman" pitchFamily="18" charset="0"/>
              </a:rPr>
              <a:t>, Jahangir is my next-door </a:t>
            </a:r>
            <a:r>
              <a:rPr lang="en-US" sz="4000" b="1" dirty="0" err="1" smtClean="0">
                <a:solidFill>
                  <a:srgbClr val="7030A0"/>
                </a:solidFill>
                <a:latin typeface="Times New Roman" pitchFamily="18" charset="0"/>
                <a:cs typeface="Times New Roman" pitchFamily="18" charset="0"/>
              </a:rPr>
              <a:t>neighbour</a:t>
            </a:r>
            <a:r>
              <a:rPr lang="en-US" sz="4000" b="1" dirty="0" smtClean="0">
                <a:solidFill>
                  <a:srgbClr val="7030A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4" name="TextBox 3"/>
          <p:cNvSpPr txBox="1"/>
          <p:nvPr/>
        </p:nvSpPr>
        <p:spPr>
          <a:xfrm>
            <a:off x="1219200" y="6490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Key word</a:t>
            </a:r>
            <a:endParaRPr lang="en-US" sz="4400" b="1" dirty="0" smtClean="0">
              <a:solidFill>
                <a:srgbClr val="7030A0"/>
              </a:solidFill>
              <a:latin typeface="Times New Roman" pitchFamily="18" charset="0"/>
              <a:cs typeface="Times New Roman" pitchFamily="18" charset="0"/>
            </a:endParaRPr>
          </a:p>
        </p:txBody>
      </p:sp>
      <p:sp>
        <p:nvSpPr>
          <p:cNvPr id="5" name="TextBox 4"/>
          <p:cNvSpPr txBox="1"/>
          <p:nvPr/>
        </p:nvSpPr>
        <p:spPr>
          <a:xfrm>
            <a:off x="1219200" y="17158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endParaRPr lang="en-US" sz="4400" b="1" dirty="0" smtClean="0">
              <a:solidFill>
                <a:srgbClr val="7030A0"/>
              </a:solidFill>
              <a:latin typeface="Times New Roman" pitchFamily="18" charset="0"/>
              <a:cs typeface="Times New Roman" pitchFamily="18" charset="0"/>
            </a:endParaRPr>
          </a:p>
        </p:txBody>
      </p:sp>
      <p:sp>
        <p:nvSpPr>
          <p:cNvPr id="6" name="TextBox 5"/>
          <p:cNvSpPr txBox="1"/>
          <p:nvPr/>
        </p:nvSpPr>
        <p:spPr>
          <a:xfrm>
            <a:off x="3810000" y="725269"/>
            <a:ext cx="93726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err="1" smtClean="0">
                <a:solidFill>
                  <a:srgbClr val="7030A0"/>
                </a:solidFill>
                <a:latin typeface="Times New Roman" pitchFamily="18" charset="0"/>
                <a:cs typeface="Times New Roman" pitchFamily="18" charset="0"/>
              </a:rPr>
              <a:t>Neighbour</a:t>
            </a:r>
            <a:r>
              <a:rPr lang="en-US" sz="3600" b="1" dirty="0" smtClean="0">
                <a:solidFill>
                  <a:srgbClr val="7030A0"/>
                </a:solidFill>
                <a:latin typeface="Times New Roman" pitchFamily="18" charset="0"/>
                <a:cs typeface="Times New Roman" pitchFamily="18" charset="0"/>
              </a:rPr>
              <a:t>  </a:t>
            </a:r>
            <a:endParaRPr lang="en-US" sz="4400" b="1" dirty="0">
              <a:solidFill>
                <a:srgbClr val="7030A0"/>
              </a:solidFill>
              <a:latin typeface="Times New Roman" pitchFamily="18" charset="0"/>
              <a:cs typeface="Times New Roman" pitchFamily="18" charset="0"/>
            </a:endParaRPr>
          </a:p>
        </p:txBody>
      </p:sp>
      <p:pic>
        <p:nvPicPr>
          <p:cNvPr id="3074" name="Picture 2" descr="C:\Users\Saiful\Downloads\215036364_920500868808706_858791623074852351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514600"/>
            <a:ext cx="3012385" cy="401651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aiful\Downloads\220266399_927581614767298_408031056557788031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2514600"/>
            <a:ext cx="2975722" cy="401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6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46782"/>
            <a:ext cx="13716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Look at the picture and the caption below. </a:t>
            </a:r>
            <a:endParaRPr lang="en-US" sz="3200" dirty="0">
              <a:latin typeface="Times New Roman" pitchFamily="18" charset="0"/>
              <a:cs typeface="Times New Roman" pitchFamily="18" charset="0"/>
            </a:endParaRPr>
          </a:p>
        </p:txBody>
      </p:sp>
      <p:sp>
        <p:nvSpPr>
          <p:cNvPr id="6" name="Rectangle 5"/>
          <p:cNvSpPr/>
          <p:nvPr/>
        </p:nvSpPr>
        <p:spPr>
          <a:xfrm>
            <a:off x="685800" y="2514600"/>
            <a:ext cx="6934200"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smtClean="0">
                <a:solidFill>
                  <a:srgbClr val="7030A0"/>
                </a:solidFill>
                <a:latin typeface="Times New Roman" pitchFamily="18" charset="0"/>
                <a:cs typeface="Times New Roman" pitchFamily="18" charset="0"/>
              </a:rPr>
              <a:t> I am afraid of seeing this photo. </a:t>
            </a:r>
          </a:p>
        </p:txBody>
      </p:sp>
      <p:sp>
        <p:nvSpPr>
          <p:cNvPr id="7" name="Rectangle 6"/>
          <p:cNvSpPr/>
          <p:nvPr/>
        </p:nvSpPr>
        <p:spPr>
          <a:xfrm>
            <a:off x="685800" y="3657600"/>
            <a:ext cx="6934200"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smtClean="0">
                <a:latin typeface="Times New Roman" pitchFamily="18" charset="0"/>
                <a:cs typeface="Times New Roman" pitchFamily="18" charset="0"/>
              </a:rPr>
              <a:t>Why </a:t>
            </a:r>
            <a:r>
              <a:rPr lang="en-US" sz="3200" b="1" dirty="0">
                <a:latin typeface="Times New Roman" pitchFamily="18" charset="0"/>
                <a:cs typeface="Times New Roman" pitchFamily="18" charset="0"/>
              </a:rPr>
              <a:t>do you think people take </a:t>
            </a:r>
            <a:r>
              <a:rPr lang="en-US" sz="3200" b="1" dirty="0" smtClean="0">
                <a:latin typeface="Times New Roman" pitchFamily="18" charset="0"/>
                <a:cs typeface="Times New Roman" pitchFamily="18" charset="0"/>
              </a:rPr>
              <a:t>such </a:t>
            </a:r>
            <a:r>
              <a:rPr lang="en-US" sz="3200" b="1" dirty="0">
                <a:latin typeface="Times New Roman" pitchFamily="18" charset="0"/>
                <a:cs typeface="Times New Roman" pitchFamily="18" charset="0"/>
              </a:rPr>
              <a:t>risks to go home to celebrate </a:t>
            </a:r>
            <a:r>
              <a:rPr lang="en-US" sz="3200" b="1" dirty="0" err="1" smtClean="0">
                <a:latin typeface="Times New Roman" pitchFamily="18" charset="0"/>
                <a:cs typeface="Times New Roman" pitchFamily="18" charset="0"/>
              </a:rPr>
              <a:t>Eid</a:t>
            </a:r>
            <a:r>
              <a:rPr lang="en-US" sz="3200" b="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685800" y="1600200"/>
            <a:ext cx="6934200"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smtClean="0">
                <a:latin typeface="Times New Roman" pitchFamily="18" charset="0"/>
                <a:cs typeface="Times New Roman" pitchFamily="18" charset="0"/>
              </a:rPr>
              <a:t>How </a:t>
            </a:r>
            <a:r>
              <a:rPr lang="en-US" sz="3200" b="1" dirty="0">
                <a:latin typeface="Times New Roman" pitchFamily="18" charset="0"/>
                <a:cs typeface="Times New Roman" pitchFamily="18" charset="0"/>
              </a:rPr>
              <a:t>do you feel looking at the photo? </a:t>
            </a:r>
            <a:endParaRPr lang="en-US" sz="3200" b="1" dirty="0" smtClean="0">
              <a:latin typeface="Times New Roman" pitchFamily="18" charset="0"/>
              <a:cs typeface="Times New Roman" pitchFamily="18" charset="0"/>
            </a:endParaRPr>
          </a:p>
        </p:txBody>
      </p:sp>
      <p:sp>
        <p:nvSpPr>
          <p:cNvPr id="9" name="Rectangle 8"/>
          <p:cNvSpPr/>
          <p:nvPr/>
        </p:nvSpPr>
        <p:spPr>
          <a:xfrm>
            <a:off x="685800" y="4953000"/>
            <a:ext cx="6934200" cy="206210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3200" b="1" dirty="0" smtClean="0">
                <a:solidFill>
                  <a:srgbClr val="7030A0"/>
                </a:solidFill>
                <a:latin typeface="Times New Roman" pitchFamily="18" charset="0"/>
                <a:cs typeface="Times New Roman" pitchFamily="18" charset="0"/>
              </a:rPr>
              <a:t>People </a:t>
            </a:r>
            <a:r>
              <a:rPr lang="en-US" sz="3200" b="1" dirty="0">
                <a:solidFill>
                  <a:srgbClr val="7030A0"/>
                </a:solidFill>
                <a:latin typeface="Times New Roman" pitchFamily="18" charset="0"/>
                <a:cs typeface="Times New Roman" pitchFamily="18" charset="0"/>
              </a:rPr>
              <a:t>take </a:t>
            </a:r>
            <a:r>
              <a:rPr lang="en-US" sz="3200" b="1" dirty="0" smtClean="0">
                <a:solidFill>
                  <a:srgbClr val="7030A0"/>
                </a:solidFill>
                <a:latin typeface="Times New Roman" pitchFamily="18" charset="0"/>
                <a:cs typeface="Times New Roman" pitchFamily="18" charset="0"/>
              </a:rPr>
              <a:t>such </a:t>
            </a:r>
            <a:r>
              <a:rPr lang="en-US" sz="3200" b="1" dirty="0">
                <a:solidFill>
                  <a:srgbClr val="7030A0"/>
                </a:solidFill>
                <a:latin typeface="Times New Roman" pitchFamily="18" charset="0"/>
                <a:cs typeface="Times New Roman" pitchFamily="18" charset="0"/>
              </a:rPr>
              <a:t>risks </a:t>
            </a:r>
            <a:r>
              <a:rPr lang="en-US" sz="3200" b="1" dirty="0" smtClean="0">
                <a:solidFill>
                  <a:srgbClr val="7030A0"/>
                </a:solidFill>
                <a:latin typeface="Times New Roman" pitchFamily="18" charset="0"/>
                <a:cs typeface="Times New Roman" pitchFamily="18" charset="0"/>
              </a:rPr>
              <a:t>because of the pull of their roots meaning their family behind. It expresses their passion for going home on </a:t>
            </a:r>
            <a:r>
              <a:rPr lang="en-US" sz="3200" b="1" dirty="0" err="1" smtClean="0">
                <a:solidFill>
                  <a:srgbClr val="7030A0"/>
                </a:solidFill>
                <a:latin typeface="Times New Roman" pitchFamily="18" charset="0"/>
                <a:cs typeface="Times New Roman" pitchFamily="18" charset="0"/>
              </a:rPr>
              <a:t>Eid</a:t>
            </a:r>
            <a:r>
              <a:rPr lang="en-US" sz="3200" b="1" dirty="0" smtClean="0">
                <a:solidFill>
                  <a:srgbClr val="7030A0"/>
                </a:solidFill>
                <a:latin typeface="Times New Roman" pitchFamily="18" charset="0"/>
                <a:cs typeface="Times New Roman" pitchFamily="18" charset="0"/>
              </a:rPr>
              <a:t> occasion.</a:t>
            </a:r>
            <a:endParaRPr lang="en-US" sz="3200" dirty="0">
              <a:solidFill>
                <a:srgbClr val="7030A0"/>
              </a:solidFill>
              <a:latin typeface="Times New Roman" pitchFamily="18" charset="0"/>
              <a:cs typeface="Times New Roman" pitchFamily="18" charset="0"/>
            </a:endParaRPr>
          </a:p>
        </p:txBody>
      </p:sp>
      <p:sp>
        <p:nvSpPr>
          <p:cNvPr id="11" name="Rectangle 10"/>
          <p:cNvSpPr/>
          <p:nvPr/>
        </p:nvSpPr>
        <p:spPr>
          <a:xfrm>
            <a:off x="7848600" y="6019800"/>
            <a:ext cx="586740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rgbClr val="0070C0"/>
                </a:solidFill>
                <a:latin typeface="Aharoni" pitchFamily="2" charset="-79"/>
                <a:cs typeface="Aharoni" pitchFamily="2" charset="-79"/>
              </a:rPr>
              <a:t>Most Packed </a:t>
            </a:r>
            <a:r>
              <a:rPr lang="en-US" sz="2800" dirty="0" err="1">
                <a:solidFill>
                  <a:srgbClr val="0070C0"/>
                </a:solidFill>
                <a:latin typeface="Aharoni" pitchFamily="2" charset="-79"/>
                <a:cs typeface="Aharoni" pitchFamily="2" charset="-79"/>
              </a:rPr>
              <a:t>Eid</a:t>
            </a:r>
            <a:r>
              <a:rPr lang="en-US" sz="2800" dirty="0">
                <a:solidFill>
                  <a:srgbClr val="0070C0"/>
                </a:solidFill>
                <a:latin typeface="Aharoni" pitchFamily="2" charset="-79"/>
                <a:cs typeface="Aharoni" pitchFamily="2" charset="-79"/>
              </a:rPr>
              <a:t> Festival Special Train of Bangladesh Railway</a:t>
            </a:r>
          </a:p>
        </p:txBody>
      </p:sp>
      <p:pic>
        <p:nvPicPr>
          <p:cNvPr id="6146" name="Picture 2" descr="C:\Users\Saiful\Downloads\5bc603d7b26cd911ff10be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623162"/>
            <a:ext cx="5867400" cy="439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66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609600"/>
            <a:ext cx="10972800" cy="492443"/>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en-US" b="1" dirty="0" smtClean="0"/>
              <a:t> </a:t>
            </a:r>
            <a:r>
              <a:rPr lang="en-US" b="1" dirty="0"/>
              <a:t>Read the text in the speech bubbles. Make questions based on the bubbles </a:t>
            </a:r>
            <a:r>
              <a:rPr lang="en-US" b="1" dirty="0" smtClean="0"/>
              <a:t>.</a:t>
            </a:r>
            <a:endParaRPr lang="en-US" dirty="0"/>
          </a:p>
        </p:txBody>
      </p:sp>
      <p:sp>
        <p:nvSpPr>
          <p:cNvPr id="4" name="Cloud Callout 3"/>
          <p:cNvSpPr/>
          <p:nvPr/>
        </p:nvSpPr>
        <p:spPr>
          <a:xfrm>
            <a:off x="990600" y="1752600"/>
            <a:ext cx="5181600" cy="3276600"/>
          </a:xfrm>
          <a:prstGeom prst="cloudCallout">
            <a:avLst>
              <a:gd name="adj1" fmla="val -40972"/>
              <a:gd name="adj2" fmla="val 66439"/>
            </a:avLst>
          </a:prstGeom>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a:solidFill>
                  <a:srgbClr val="002060"/>
                </a:solidFill>
                <a:latin typeface="Times New Roman" pitchFamily="18" charset="0"/>
                <a:cs typeface="Times New Roman" pitchFamily="18" charset="0"/>
              </a:rPr>
              <a:t>Eid</a:t>
            </a:r>
            <a:r>
              <a:rPr lang="en-US" sz="3200" b="1" dirty="0">
                <a:solidFill>
                  <a:srgbClr val="002060"/>
                </a:solidFill>
                <a:latin typeface="Times New Roman" pitchFamily="18" charset="0"/>
                <a:cs typeface="Times New Roman" pitchFamily="18" charset="0"/>
              </a:rPr>
              <a:t> is the main religious festival of the Muslims in Bangladesh. </a:t>
            </a:r>
            <a:endParaRPr lang="en-US" sz="3200" b="1" dirty="0"/>
          </a:p>
        </p:txBody>
      </p:sp>
      <p:sp>
        <p:nvSpPr>
          <p:cNvPr id="5" name="Cloud Callout 4"/>
          <p:cNvSpPr/>
          <p:nvPr/>
        </p:nvSpPr>
        <p:spPr>
          <a:xfrm>
            <a:off x="7696200" y="1676400"/>
            <a:ext cx="5181600" cy="3276600"/>
          </a:xfrm>
          <a:prstGeom prst="cloudCallout">
            <a:avLst>
              <a:gd name="adj1" fmla="val -40972"/>
              <a:gd name="adj2" fmla="val 66439"/>
            </a:avLst>
          </a:prstGeom>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smtClean="0">
                <a:solidFill>
                  <a:srgbClr val="002060"/>
                </a:solidFill>
                <a:latin typeface="Times New Roman" pitchFamily="18" charset="0"/>
                <a:cs typeface="Times New Roman" pitchFamily="18" charset="0"/>
              </a:rPr>
              <a:t>Eid</a:t>
            </a:r>
            <a:r>
              <a:rPr lang="en-US" sz="3200" b="1" dirty="0" smtClean="0">
                <a:solidFill>
                  <a:srgbClr val="002060"/>
                </a:solidFill>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means happiness</a:t>
            </a:r>
            <a:r>
              <a:rPr lang="en-US" sz="3200" dirty="0" smtClean="0">
                <a:solidFill>
                  <a:srgbClr val="002060"/>
                </a:solidFill>
                <a:latin typeface="Times New Roman" pitchFamily="18" charset="0"/>
                <a:cs typeface="Times New Roman" pitchFamily="18" charset="0"/>
              </a:rPr>
              <a:t>. </a:t>
            </a:r>
            <a:endParaRPr lang="en-US" sz="3200" dirty="0"/>
          </a:p>
        </p:txBody>
      </p:sp>
      <p:sp>
        <p:nvSpPr>
          <p:cNvPr id="7" name="TextBox 6"/>
          <p:cNvSpPr txBox="1"/>
          <p:nvPr/>
        </p:nvSpPr>
        <p:spPr>
          <a:xfrm>
            <a:off x="952500" y="5994737"/>
            <a:ext cx="6248400" cy="1077218"/>
          </a:xfrm>
          <a:prstGeom prst="rect">
            <a:avLst/>
          </a:prstGeom>
          <a:noFill/>
          <a:ln w="28575">
            <a:solidFill>
              <a:srgbClr val="00B0F0"/>
            </a:solidFill>
          </a:ln>
        </p:spPr>
        <p:txBody>
          <a:bodyPr wrap="square" rtlCol="0">
            <a:spAutoFit/>
          </a:bodyPr>
          <a:lstStyle/>
          <a:p>
            <a:r>
              <a:rPr lang="en-US" sz="3200" b="1" dirty="0" smtClean="0">
                <a:solidFill>
                  <a:srgbClr val="7030A0"/>
                </a:solidFill>
                <a:latin typeface="Times New Roman" pitchFamily="18" charset="0"/>
                <a:cs typeface="Times New Roman" pitchFamily="18" charset="0"/>
              </a:rPr>
              <a:t>What  </a:t>
            </a:r>
            <a:r>
              <a:rPr lang="en-US" sz="3200" b="1" dirty="0">
                <a:solidFill>
                  <a:srgbClr val="7030A0"/>
                </a:solidFill>
                <a:latin typeface="Times New Roman" pitchFamily="18" charset="0"/>
                <a:cs typeface="Times New Roman" pitchFamily="18" charset="0"/>
              </a:rPr>
              <a:t>is the main religious festival of the Muslims in </a:t>
            </a:r>
            <a:r>
              <a:rPr lang="en-US" sz="3200" b="1" dirty="0" smtClean="0">
                <a:solidFill>
                  <a:srgbClr val="7030A0"/>
                </a:solidFill>
                <a:latin typeface="Times New Roman" pitchFamily="18" charset="0"/>
                <a:cs typeface="Times New Roman" pitchFamily="18" charset="0"/>
              </a:rPr>
              <a:t>Bangladesh?</a:t>
            </a:r>
            <a:endParaRPr lang="en-US" sz="2800" b="1" dirty="0">
              <a:solidFill>
                <a:srgbClr val="7030A0"/>
              </a:solidFill>
            </a:endParaRPr>
          </a:p>
        </p:txBody>
      </p:sp>
      <p:sp>
        <p:nvSpPr>
          <p:cNvPr id="8" name="TextBox 7"/>
          <p:cNvSpPr txBox="1"/>
          <p:nvPr/>
        </p:nvSpPr>
        <p:spPr>
          <a:xfrm>
            <a:off x="7505700" y="6070937"/>
            <a:ext cx="6057900" cy="1015663"/>
          </a:xfrm>
          <a:prstGeom prst="rect">
            <a:avLst/>
          </a:prstGeom>
          <a:noFill/>
          <a:ln w="28575">
            <a:solidFill>
              <a:srgbClr val="00B0F0"/>
            </a:solidFill>
          </a:ln>
        </p:spPr>
        <p:txBody>
          <a:bodyPr wrap="square" rtlCol="0">
            <a:spAutoFit/>
          </a:bodyPr>
          <a:lstStyle/>
          <a:p>
            <a:r>
              <a:rPr lang="en-US" sz="3200" b="1" dirty="0" smtClean="0">
                <a:solidFill>
                  <a:srgbClr val="7030A0"/>
                </a:solidFill>
                <a:latin typeface="Times New Roman" pitchFamily="18" charset="0"/>
                <a:cs typeface="Times New Roman" pitchFamily="18" charset="0"/>
              </a:rPr>
              <a:t>What  does </a:t>
            </a:r>
            <a:r>
              <a:rPr lang="en-US" sz="3200" b="1" dirty="0" err="1" smtClean="0">
                <a:solidFill>
                  <a:srgbClr val="7030A0"/>
                </a:solidFill>
                <a:latin typeface="Times New Roman" pitchFamily="18" charset="0"/>
                <a:cs typeface="Times New Roman" pitchFamily="18" charset="0"/>
              </a:rPr>
              <a:t>Eid</a:t>
            </a:r>
            <a:r>
              <a:rPr lang="en-US" sz="3200" b="1" dirty="0" smtClean="0">
                <a:solidFill>
                  <a:srgbClr val="7030A0"/>
                </a:solidFill>
                <a:latin typeface="Times New Roman" pitchFamily="18" charset="0"/>
                <a:cs typeface="Times New Roman" pitchFamily="18" charset="0"/>
              </a:rPr>
              <a:t>  means ?</a:t>
            </a:r>
          </a:p>
          <a:p>
            <a:endParaRPr lang="en-US" sz="2800" b="1" dirty="0">
              <a:solidFill>
                <a:srgbClr val="7030A0"/>
              </a:solidFill>
            </a:endParaRPr>
          </a:p>
        </p:txBody>
      </p:sp>
    </p:spTree>
    <p:extLst>
      <p:ext uri="{BB962C8B-B14F-4D97-AF65-F5344CB8AC3E}">
        <p14:creationId xmlns:p14="http://schemas.microsoft.com/office/powerpoint/2010/main" val="75200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609600"/>
            <a:ext cx="10972800" cy="492443"/>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en-US" b="1" dirty="0" smtClean="0"/>
              <a:t> </a:t>
            </a:r>
            <a:r>
              <a:rPr lang="en-US" b="1" dirty="0"/>
              <a:t>Read the text in the speech bubbles. Make questions based on the bubbles </a:t>
            </a:r>
            <a:r>
              <a:rPr lang="en-US" b="1" dirty="0" smtClean="0"/>
              <a:t>.</a:t>
            </a:r>
            <a:endParaRPr lang="en-US" dirty="0"/>
          </a:p>
        </p:txBody>
      </p:sp>
      <p:sp>
        <p:nvSpPr>
          <p:cNvPr id="3" name="Cloud Callout 2"/>
          <p:cNvSpPr/>
          <p:nvPr/>
        </p:nvSpPr>
        <p:spPr>
          <a:xfrm>
            <a:off x="1219200" y="1371600"/>
            <a:ext cx="5562600" cy="4267200"/>
          </a:xfrm>
          <a:prstGeom prst="cloudCallout">
            <a:avLst>
              <a:gd name="adj1" fmla="val -40972"/>
              <a:gd name="adj2" fmla="val 66439"/>
            </a:avLst>
          </a:prstGeom>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rgbClr val="002060"/>
                </a:solidFill>
                <a:latin typeface="Times New Roman" pitchFamily="18" charset="0"/>
                <a:cs typeface="Times New Roman" pitchFamily="18" charset="0"/>
              </a:rPr>
              <a:t>In that sense our families, our land of birth, relatives, our culture, traditions, or surroundings are our roots.</a:t>
            </a:r>
            <a:endParaRPr lang="en-US" sz="3200" b="1" dirty="0"/>
          </a:p>
        </p:txBody>
      </p:sp>
      <p:sp>
        <p:nvSpPr>
          <p:cNvPr id="4" name="Cloud Callout 3"/>
          <p:cNvSpPr/>
          <p:nvPr/>
        </p:nvSpPr>
        <p:spPr>
          <a:xfrm>
            <a:off x="7391400" y="1600200"/>
            <a:ext cx="5791200" cy="3886200"/>
          </a:xfrm>
          <a:prstGeom prst="cloudCallout">
            <a:avLst>
              <a:gd name="adj1" fmla="val -40972"/>
              <a:gd name="adj2" fmla="val 66439"/>
            </a:avLst>
          </a:prstGeom>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rgbClr val="002060"/>
                </a:solidFill>
                <a:latin typeface="Times New Roman" pitchFamily="18" charset="0"/>
                <a:cs typeface="Times New Roman" pitchFamily="18" charset="0"/>
              </a:rPr>
              <a:t>It's our roots that develop our identity making us what we are.</a:t>
            </a:r>
            <a:endParaRPr lang="en-US" sz="3200" b="1" dirty="0"/>
          </a:p>
        </p:txBody>
      </p:sp>
      <p:sp>
        <p:nvSpPr>
          <p:cNvPr id="5" name="TextBox 4"/>
          <p:cNvSpPr txBox="1"/>
          <p:nvPr/>
        </p:nvSpPr>
        <p:spPr>
          <a:xfrm>
            <a:off x="838200" y="6578025"/>
            <a:ext cx="6057900" cy="584775"/>
          </a:xfrm>
          <a:prstGeom prst="rect">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What  are our roots </a:t>
            </a:r>
            <a:r>
              <a:rPr lang="en-US" sz="2800" b="1" dirty="0" smtClean="0">
                <a:solidFill>
                  <a:srgbClr val="7030A0"/>
                </a:solidFill>
                <a:latin typeface="Times New Roman" pitchFamily="18" charset="0"/>
                <a:cs typeface="Times New Roman" pitchFamily="18" charset="0"/>
              </a:rPr>
              <a:t>?</a:t>
            </a:r>
            <a:endParaRPr lang="en-US" b="1" dirty="0">
              <a:solidFill>
                <a:srgbClr val="7030A0"/>
              </a:solidFill>
            </a:endParaRPr>
          </a:p>
        </p:txBody>
      </p:sp>
      <p:sp>
        <p:nvSpPr>
          <p:cNvPr id="6" name="TextBox 5"/>
          <p:cNvSpPr txBox="1"/>
          <p:nvPr/>
        </p:nvSpPr>
        <p:spPr>
          <a:xfrm>
            <a:off x="7391400" y="6578025"/>
            <a:ext cx="6057900" cy="584775"/>
          </a:xfrm>
          <a:prstGeom prst="rect">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What  do our roots do to us?</a:t>
            </a:r>
            <a:endParaRPr lang="en-US" sz="2800" b="1" dirty="0">
              <a:solidFill>
                <a:srgbClr val="7030A0"/>
              </a:solidFill>
            </a:endParaRPr>
          </a:p>
        </p:txBody>
      </p:sp>
    </p:spTree>
    <p:extLst>
      <p:ext uri="{BB962C8B-B14F-4D97-AF65-F5344CB8AC3E}">
        <p14:creationId xmlns:p14="http://schemas.microsoft.com/office/powerpoint/2010/main" val="217596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55640902"/>
              </p:ext>
            </p:extLst>
          </p:nvPr>
        </p:nvGraphicFramePr>
        <p:xfrm>
          <a:off x="796702" y="3124200"/>
          <a:ext cx="12954000" cy="4261222"/>
        </p:xfrm>
        <a:graphic>
          <a:graphicData uri="http://schemas.openxmlformats.org/drawingml/2006/table">
            <a:tbl>
              <a:tblPr/>
              <a:tblGrid>
                <a:gridCol w="6418325"/>
                <a:gridCol w="6535675"/>
              </a:tblGrid>
              <a:tr h="879287">
                <a:tc>
                  <a:txBody>
                    <a:bodyPr/>
                    <a:lstStyle/>
                    <a:p>
                      <a:pPr fontAlgn="base"/>
                      <a:r>
                        <a:rPr lang="en-US" sz="3200" b="1" u="none" strike="noStrike" dirty="0">
                          <a:effectLst/>
                        </a:rPr>
                        <a:t>That makes our roots</a:t>
                      </a:r>
                      <a:endParaRPr lang="en-US" sz="3200" u="none" strike="noStrike" dirty="0">
                        <a:effectLst/>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base"/>
                      <a:r>
                        <a:rPr lang="en-US" sz="3200" b="1" u="none" strike="noStrike" dirty="0">
                          <a:effectLst/>
                        </a:rPr>
                        <a:t>The problems of a rootless person</a:t>
                      </a:r>
                      <a:endParaRPr lang="en-US" sz="3200" u="none" strike="noStrike" dirty="0">
                        <a:effectLst/>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97111">
                <a:tc>
                  <a:txBody>
                    <a:bodyPr/>
                    <a:lstStyle/>
                    <a:p>
                      <a:pPr fontAlgn="base"/>
                      <a:r>
                        <a:rPr lang="en-US" sz="3200" u="none" strike="noStrike" dirty="0" smtClean="0">
                          <a:effectLst/>
                        </a:rPr>
                        <a:t>1</a:t>
                      </a:r>
                      <a:endParaRPr lang="en-US" sz="3200" u="none" strike="noStrike" dirty="0">
                        <a:effectLst/>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base"/>
                      <a:r>
                        <a:rPr lang="en-US" sz="3200" u="none" strike="noStrike" dirty="0" smtClean="0">
                          <a:effectLst/>
                        </a:rPr>
                        <a:t>1</a:t>
                      </a:r>
                      <a:endParaRPr lang="en-US" sz="3200" u="none" strike="noStrike" dirty="0">
                        <a:effectLst/>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46206">
                <a:tc>
                  <a:txBody>
                    <a:bodyPr/>
                    <a:lstStyle/>
                    <a:p>
                      <a:pPr fontAlgn="base"/>
                      <a:r>
                        <a:rPr lang="en-US" sz="3200" u="none" strike="noStrike" dirty="0" smtClean="0">
                          <a:effectLst/>
                        </a:rPr>
                        <a:t>2</a:t>
                      </a:r>
                      <a:endParaRPr lang="en-US" sz="3200" u="none" strike="noStrike" dirty="0">
                        <a:effectLst/>
                      </a:endParaRPr>
                    </a:p>
                  </a:txBody>
                  <a:tcPr marL="25400" marR="254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base"/>
                      <a:r>
                        <a:rPr lang="en-US" sz="3200" u="none" strike="noStrike" dirty="0" smtClean="0">
                          <a:effectLst/>
                        </a:rPr>
                        <a:t>2</a:t>
                      </a:r>
                      <a:endParaRPr lang="en-US" sz="3200" u="none" strike="noStrike" dirty="0">
                        <a:effectLst/>
                      </a:endParaRPr>
                    </a:p>
                  </a:txBody>
                  <a:tcPr marL="25400" marR="254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46206">
                <a:tc>
                  <a:txBody>
                    <a:bodyPr/>
                    <a:lstStyle/>
                    <a:p>
                      <a:pPr fontAlgn="base"/>
                      <a:r>
                        <a:rPr lang="en-US" sz="3200" u="none" strike="noStrike" dirty="0" smtClean="0">
                          <a:effectLst/>
                        </a:rPr>
                        <a:t>3</a:t>
                      </a:r>
                      <a:endParaRPr lang="en-US" sz="3200" u="none" strike="noStrike" dirty="0">
                        <a:effectLst/>
                      </a:endParaRPr>
                    </a:p>
                  </a:txBody>
                  <a:tcPr marL="25400" marR="254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base"/>
                      <a:r>
                        <a:rPr lang="en-US" sz="3200" u="none" strike="noStrike" dirty="0" smtClean="0">
                          <a:effectLst/>
                        </a:rPr>
                        <a:t>3</a:t>
                      </a:r>
                      <a:endParaRPr lang="en-US" sz="3200" u="none" strike="noStrike" dirty="0">
                        <a:effectLst/>
                      </a:endParaRPr>
                    </a:p>
                  </a:txBody>
                  <a:tcPr marL="25400" marR="254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46206">
                <a:tc>
                  <a:txBody>
                    <a:bodyPr/>
                    <a:lstStyle/>
                    <a:p>
                      <a:pPr fontAlgn="base"/>
                      <a:r>
                        <a:rPr lang="en-US" sz="3200" u="none" strike="noStrike" dirty="0" smtClean="0">
                          <a:effectLst/>
                        </a:rPr>
                        <a:t>4</a:t>
                      </a:r>
                      <a:endParaRPr lang="en-US" sz="3200" u="none" strike="noStrike" dirty="0">
                        <a:effectLst/>
                      </a:endParaRPr>
                    </a:p>
                  </a:txBody>
                  <a:tcPr marL="25400" marR="254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base"/>
                      <a:r>
                        <a:rPr lang="en-US" sz="3200" u="none" strike="noStrike" dirty="0" smtClean="0">
                          <a:effectLst/>
                        </a:rPr>
                        <a:t>4</a:t>
                      </a:r>
                      <a:endParaRPr lang="en-US" sz="3200" u="none" strike="noStrike" dirty="0">
                        <a:effectLst/>
                      </a:endParaRPr>
                    </a:p>
                  </a:txBody>
                  <a:tcPr marL="25400" marR="254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46206">
                <a:tc>
                  <a:txBody>
                    <a:bodyPr/>
                    <a:lstStyle/>
                    <a:p>
                      <a:pPr fontAlgn="base"/>
                      <a:r>
                        <a:rPr lang="en-US" sz="3200" u="none" strike="noStrike" dirty="0" smtClean="0">
                          <a:effectLst/>
                        </a:rPr>
                        <a:t>5</a:t>
                      </a:r>
                      <a:endParaRPr lang="en-US" sz="3200" u="none" strike="noStrike" dirty="0">
                        <a:effectLst/>
                      </a:endParaRPr>
                    </a:p>
                  </a:txBody>
                  <a:tcPr marL="25400" marR="254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base"/>
                      <a:endParaRPr lang="en-US" sz="3200" u="none" strike="noStrike" dirty="0">
                        <a:effectLst/>
                      </a:endParaRPr>
                    </a:p>
                  </a:txBody>
                  <a:tcPr marL="25400" marR="254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731838" y="843887"/>
            <a:ext cx="1173162" cy="492443"/>
          </a:xfrm>
          <a:prstGeom prst="rect">
            <a:avLst/>
          </a:prstGeom>
          <a:noFill/>
          <a:ln w="28575">
            <a:solidFill>
              <a:schemeClr val="tx1"/>
            </a:solidFill>
          </a:ln>
        </p:spPr>
        <p:txBody>
          <a:bodyPr wrap="square" rtlCol="0">
            <a:spAutoFit/>
          </a:bodyPr>
          <a:lstStyle/>
          <a:p>
            <a:r>
              <a:rPr lang="en-US" b="1" dirty="0" smtClean="0">
                <a:solidFill>
                  <a:srgbClr val="7030A0"/>
                </a:solidFill>
              </a:rPr>
              <a:t>Family</a:t>
            </a:r>
            <a:endParaRPr lang="en-US" b="1" dirty="0">
              <a:solidFill>
                <a:srgbClr val="7030A0"/>
              </a:solidFill>
            </a:endParaRPr>
          </a:p>
        </p:txBody>
      </p:sp>
      <p:sp>
        <p:nvSpPr>
          <p:cNvPr id="5" name="TextBox 4"/>
          <p:cNvSpPr txBox="1"/>
          <p:nvPr/>
        </p:nvSpPr>
        <p:spPr>
          <a:xfrm>
            <a:off x="7265838" y="889606"/>
            <a:ext cx="4087962" cy="492443"/>
          </a:xfrm>
          <a:prstGeom prst="rect">
            <a:avLst/>
          </a:prstGeom>
          <a:noFill/>
          <a:ln w="28575">
            <a:solidFill>
              <a:schemeClr val="tx1"/>
            </a:solidFill>
          </a:ln>
        </p:spPr>
        <p:txBody>
          <a:bodyPr wrap="square" rtlCol="0">
            <a:spAutoFit/>
          </a:bodyPr>
          <a:lstStyle/>
          <a:p>
            <a:r>
              <a:rPr lang="en-US" b="1" dirty="0" smtClean="0">
                <a:solidFill>
                  <a:srgbClr val="7030A0"/>
                </a:solidFill>
              </a:rPr>
              <a:t>Our birth and growing land</a:t>
            </a:r>
            <a:endParaRPr lang="en-US" b="1" dirty="0">
              <a:solidFill>
                <a:srgbClr val="7030A0"/>
              </a:solidFill>
            </a:endParaRPr>
          </a:p>
        </p:txBody>
      </p:sp>
      <p:sp>
        <p:nvSpPr>
          <p:cNvPr id="6" name="TextBox 5"/>
          <p:cNvSpPr txBox="1"/>
          <p:nvPr/>
        </p:nvSpPr>
        <p:spPr>
          <a:xfrm>
            <a:off x="2133600" y="838200"/>
            <a:ext cx="1554162" cy="492443"/>
          </a:xfrm>
          <a:prstGeom prst="rect">
            <a:avLst/>
          </a:prstGeom>
          <a:noFill/>
          <a:ln w="28575">
            <a:solidFill>
              <a:schemeClr val="tx1"/>
            </a:solidFill>
          </a:ln>
        </p:spPr>
        <p:txBody>
          <a:bodyPr wrap="square" rtlCol="0">
            <a:spAutoFit/>
          </a:bodyPr>
          <a:lstStyle/>
          <a:p>
            <a:r>
              <a:rPr lang="en-US" b="1" dirty="0" smtClean="0">
                <a:solidFill>
                  <a:srgbClr val="7030A0"/>
                </a:solidFill>
              </a:rPr>
              <a:t>In-laws</a:t>
            </a:r>
            <a:endParaRPr lang="en-US" b="1" dirty="0">
              <a:solidFill>
                <a:srgbClr val="7030A0"/>
              </a:solidFill>
            </a:endParaRPr>
          </a:p>
        </p:txBody>
      </p:sp>
      <p:sp>
        <p:nvSpPr>
          <p:cNvPr id="7" name="TextBox 6"/>
          <p:cNvSpPr txBox="1"/>
          <p:nvPr/>
        </p:nvSpPr>
        <p:spPr>
          <a:xfrm>
            <a:off x="3932238" y="843887"/>
            <a:ext cx="1325562" cy="492443"/>
          </a:xfrm>
          <a:prstGeom prst="rect">
            <a:avLst/>
          </a:prstGeom>
          <a:noFill/>
          <a:ln w="28575">
            <a:solidFill>
              <a:schemeClr val="tx1"/>
            </a:solidFill>
          </a:ln>
        </p:spPr>
        <p:txBody>
          <a:bodyPr wrap="square" rtlCol="0">
            <a:spAutoFit/>
          </a:bodyPr>
          <a:lstStyle/>
          <a:p>
            <a:r>
              <a:rPr lang="en-US" b="1" dirty="0" smtClean="0">
                <a:solidFill>
                  <a:srgbClr val="7030A0"/>
                </a:solidFill>
              </a:rPr>
              <a:t>Friends</a:t>
            </a:r>
            <a:endParaRPr lang="en-US" b="1" dirty="0">
              <a:solidFill>
                <a:srgbClr val="7030A0"/>
              </a:solidFill>
            </a:endParaRPr>
          </a:p>
        </p:txBody>
      </p:sp>
      <p:sp>
        <p:nvSpPr>
          <p:cNvPr id="8" name="TextBox 7"/>
          <p:cNvSpPr txBox="1"/>
          <p:nvPr/>
        </p:nvSpPr>
        <p:spPr>
          <a:xfrm>
            <a:off x="5486400" y="889606"/>
            <a:ext cx="1600200" cy="492443"/>
          </a:xfrm>
          <a:prstGeom prst="rect">
            <a:avLst/>
          </a:prstGeom>
          <a:noFill/>
          <a:ln w="28575">
            <a:solidFill>
              <a:schemeClr val="tx1"/>
            </a:solidFill>
          </a:ln>
        </p:spPr>
        <p:txBody>
          <a:bodyPr wrap="square" rtlCol="0">
            <a:spAutoFit/>
          </a:bodyPr>
          <a:lstStyle/>
          <a:p>
            <a:r>
              <a:rPr lang="en-US" b="1" dirty="0" smtClean="0">
                <a:solidFill>
                  <a:srgbClr val="7030A0"/>
                </a:solidFill>
              </a:rPr>
              <a:t>Neighbors</a:t>
            </a:r>
            <a:endParaRPr lang="en-US" b="1" dirty="0">
              <a:solidFill>
                <a:srgbClr val="7030A0"/>
              </a:solidFill>
            </a:endParaRPr>
          </a:p>
        </p:txBody>
      </p:sp>
      <p:sp>
        <p:nvSpPr>
          <p:cNvPr id="9" name="TextBox 8"/>
          <p:cNvSpPr txBox="1"/>
          <p:nvPr/>
        </p:nvSpPr>
        <p:spPr>
          <a:xfrm>
            <a:off x="731838" y="1497414"/>
            <a:ext cx="1828800" cy="492443"/>
          </a:xfrm>
          <a:prstGeom prst="rect">
            <a:avLst/>
          </a:prstGeom>
          <a:noFill/>
          <a:ln w="28575">
            <a:solidFill>
              <a:schemeClr val="tx1"/>
            </a:solidFill>
          </a:ln>
        </p:spPr>
        <p:txBody>
          <a:bodyPr wrap="square" rtlCol="0">
            <a:spAutoFit/>
          </a:bodyPr>
          <a:lstStyle/>
          <a:p>
            <a:r>
              <a:rPr lang="en-US" b="1" dirty="0" smtClean="0">
                <a:solidFill>
                  <a:srgbClr val="7030A0"/>
                </a:solidFill>
              </a:rPr>
              <a:t>No identity</a:t>
            </a:r>
            <a:endParaRPr lang="en-US" b="1" dirty="0">
              <a:solidFill>
                <a:srgbClr val="7030A0"/>
              </a:solidFill>
            </a:endParaRPr>
          </a:p>
        </p:txBody>
      </p:sp>
      <p:sp>
        <p:nvSpPr>
          <p:cNvPr id="10" name="TextBox 9"/>
          <p:cNvSpPr txBox="1"/>
          <p:nvPr/>
        </p:nvSpPr>
        <p:spPr>
          <a:xfrm>
            <a:off x="2838096" y="1524000"/>
            <a:ext cx="1790700" cy="492443"/>
          </a:xfrm>
          <a:prstGeom prst="rect">
            <a:avLst/>
          </a:prstGeom>
          <a:noFill/>
          <a:ln w="28575">
            <a:solidFill>
              <a:schemeClr val="tx1"/>
            </a:solidFill>
          </a:ln>
        </p:spPr>
        <p:txBody>
          <a:bodyPr wrap="square" rtlCol="0">
            <a:spAutoFit/>
          </a:bodyPr>
          <a:lstStyle/>
          <a:p>
            <a:r>
              <a:rPr lang="en-US" b="1" dirty="0" smtClean="0">
                <a:solidFill>
                  <a:srgbClr val="7030A0"/>
                </a:solidFill>
              </a:rPr>
              <a:t>No address</a:t>
            </a:r>
            <a:endParaRPr lang="en-US" b="1" dirty="0">
              <a:solidFill>
                <a:srgbClr val="7030A0"/>
              </a:solidFill>
            </a:endParaRPr>
          </a:p>
        </p:txBody>
      </p:sp>
      <p:sp>
        <p:nvSpPr>
          <p:cNvPr id="11" name="TextBox 10"/>
          <p:cNvSpPr txBox="1"/>
          <p:nvPr/>
        </p:nvSpPr>
        <p:spPr>
          <a:xfrm>
            <a:off x="4825701" y="1523999"/>
            <a:ext cx="1752600" cy="492443"/>
          </a:xfrm>
          <a:prstGeom prst="rect">
            <a:avLst/>
          </a:prstGeom>
          <a:noFill/>
          <a:ln w="28575">
            <a:solidFill>
              <a:schemeClr val="tx1"/>
            </a:solidFill>
          </a:ln>
        </p:spPr>
        <p:txBody>
          <a:bodyPr wrap="square" rtlCol="0">
            <a:spAutoFit/>
          </a:bodyPr>
          <a:lstStyle/>
          <a:p>
            <a:r>
              <a:rPr lang="en-US" b="1" dirty="0" smtClean="0">
                <a:solidFill>
                  <a:srgbClr val="7030A0"/>
                </a:solidFill>
              </a:rPr>
              <a:t>No destiny</a:t>
            </a:r>
            <a:endParaRPr lang="en-US" b="1" dirty="0">
              <a:solidFill>
                <a:srgbClr val="7030A0"/>
              </a:solidFill>
            </a:endParaRPr>
          </a:p>
        </p:txBody>
      </p:sp>
      <p:sp>
        <p:nvSpPr>
          <p:cNvPr id="12" name="TextBox 11"/>
          <p:cNvSpPr txBox="1"/>
          <p:nvPr/>
        </p:nvSpPr>
        <p:spPr>
          <a:xfrm>
            <a:off x="6858000" y="1529687"/>
            <a:ext cx="5981700" cy="492443"/>
          </a:xfrm>
          <a:prstGeom prst="rect">
            <a:avLst/>
          </a:prstGeom>
          <a:noFill/>
          <a:ln w="28575">
            <a:solidFill>
              <a:schemeClr val="tx1"/>
            </a:solidFill>
          </a:ln>
        </p:spPr>
        <p:txBody>
          <a:bodyPr wrap="square" rtlCol="0">
            <a:spAutoFit/>
          </a:bodyPr>
          <a:lstStyle/>
          <a:p>
            <a:r>
              <a:rPr lang="en-US" b="1" dirty="0" smtClean="0">
                <a:solidFill>
                  <a:srgbClr val="7030A0"/>
                </a:solidFill>
              </a:rPr>
              <a:t>Feeling of emptiness and loss Is created</a:t>
            </a:r>
            <a:endParaRPr lang="en-US" b="1" dirty="0">
              <a:solidFill>
                <a:srgbClr val="7030A0"/>
              </a:solidFill>
            </a:endParaRPr>
          </a:p>
        </p:txBody>
      </p:sp>
      <p:sp>
        <p:nvSpPr>
          <p:cNvPr id="3" name="Rectangle 1"/>
          <p:cNvSpPr>
            <a:spLocks noChangeArrowheads="1"/>
          </p:cNvSpPr>
          <p:nvPr/>
        </p:nvSpPr>
        <p:spPr bwMode="auto">
          <a:xfrm>
            <a:off x="685800" y="762000"/>
            <a:ext cx="13030200" cy="1569660"/>
          </a:xfrm>
          <a:prstGeom prst="rect">
            <a:avLst/>
          </a:prstGeom>
          <a:blipFill>
            <a:blip r:embed="rId2"/>
            <a:tile tx="0" ty="0" sx="100000" sy="100000" flip="none" algn="tl"/>
          </a:blip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656565"/>
                </a:solidFill>
                <a:effectLst/>
                <a:latin typeface="Roboto"/>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7030A0"/>
                </a:solidFill>
                <a:effectLst/>
                <a:latin typeface="Roboto"/>
                <a:cs typeface="Arial" pitchFamily="34" charset="0"/>
              </a:rPr>
              <a:t>Fill in the grid with appropriate information from the text above.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7030A0"/>
              </a:solidFill>
              <a:effectLst/>
              <a:latin typeface="Roboto"/>
              <a:cs typeface="Arial" pitchFamily="34" charset="0"/>
            </a:endParaRPr>
          </a:p>
        </p:txBody>
      </p:sp>
    </p:spTree>
    <p:extLst>
      <p:ext uri="{BB962C8B-B14F-4D97-AF65-F5344CB8AC3E}">
        <p14:creationId xmlns:p14="http://schemas.microsoft.com/office/powerpoint/2010/main" val="9164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7.63889E-7 -3.14815E-6 L 0.03494 0.39526 " pathEditMode="relative" rAng="0" ptsTypes="AA">
                                      <p:cBhvr>
                                        <p:cTn id="6" dur="2000" fill="hold"/>
                                        <p:tgtEl>
                                          <p:spTgt spid="4"/>
                                        </p:tgtEl>
                                        <p:attrNameLst>
                                          <p:attrName>ppt_x</p:attrName>
                                          <p:attrName>ppt_y</p:attrName>
                                        </p:attrNameLst>
                                      </p:cBhvr>
                                      <p:rCtr x="1747" y="1975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22917E-6 -1.54321E-6 L -0.06347 0.48862 " pathEditMode="relative" rAng="0" ptsTypes="AA">
                                      <p:cBhvr>
                                        <p:cTn id="10" dur="2000" fill="hold"/>
                                        <p:tgtEl>
                                          <p:spTgt spid="6"/>
                                        </p:tgtEl>
                                        <p:attrNameLst>
                                          <p:attrName>ppt_x</p:attrName>
                                          <p:attrName>ppt_y</p:attrName>
                                        </p:attrNameLst>
                                      </p:cBhvr>
                                      <p:rCtr x="-3179" y="2442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9.02778E-7 -3.14815E-6 L -0.18381 0.56192 " pathEditMode="relative" rAng="0" ptsTypes="AA">
                                      <p:cBhvr>
                                        <p:cTn id="14" dur="2000" fill="hold"/>
                                        <p:tgtEl>
                                          <p:spTgt spid="7"/>
                                        </p:tgtEl>
                                        <p:attrNameLst>
                                          <p:attrName>ppt_x</p:attrName>
                                          <p:attrName>ppt_y</p:attrName>
                                        </p:attrNameLst>
                                      </p:cBhvr>
                                      <p:rCtr x="-9191" y="2808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4.38272E-6 L -0.28906 0.63986 " pathEditMode="relative" rAng="0" ptsTypes="AA">
                                      <p:cBhvr>
                                        <p:cTn id="18" dur="2000" fill="hold"/>
                                        <p:tgtEl>
                                          <p:spTgt spid="8"/>
                                        </p:tgtEl>
                                        <p:attrNameLst>
                                          <p:attrName>ppt_x</p:attrName>
                                          <p:attrName>ppt_y</p:attrName>
                                        </p:attrNameLst>
                                      </p:cBhvr>
                                      <p:rCtr x="-14453" y="3198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72222E-6 -4.38272E-6 L -0.41753 0.71393 " pathEditMode="relative" rAng="0" ptsTypes="AA">
                                      <p:cBhvr>
                                        <p:cTn id="22" dur="2000" fill="hold"/>
                                        <p:tgtEl>
                                          <p:spTgt spid="5"/>
                                        </p:tgtEl>
                                        <p:attrNameLst>
                                          <p:attrName>ppt_x</p:attrName>
                                          <p:attrName>ppt_y</p:attrName>
                                        </p:attrNameLst>
                                      </p:cBhvr>
                                      <p:rCtr x="-20877" y="3568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70139E-6 4.44444E-6 L 0.49686 0.31597 " pathEditMode="relative" rAng="0" ptsTypes="AA">
                                      <p:cBhvr>
                                        <p:cTn id="26" dur="2000" fill="hold"/>
                                        <p:tgtEl>
                                          <p:spTgt spid="9"/>
                                        </p:tgtEl>
                                        <p:attrNameLst>
                                          <p:attrName>ppt_x</p:attrName>
                                          <p:attrName>ppt_y</p:attrName>
                                        </p:attrNameLst>
                                      </p:cBhvr>
                                      <p:rCtr x="24837" y="1579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66667E-6 -4.87654E-6 L 0.35417 0.40529 " pathEditMode="relative" rAng="0" ptsTypes="AA">
                                      <p:cBhvr>
                                        <p:cTn id="30" dur="2000" fill="hold"/>
                                        <p:tgtEl>
                                          <p:spTgt spid="10"/>
                                        </p:tgtEl>
                                        <p:attrNameLst>
                                          <p:attrName>ppt_x</p:attrName>
                                          <p:attrName>ppt_y</p:attrName>
                                        </p:attrNameLst>
                                      </p:cBhvr>
                                      <p:rCtr x="17708" y="2025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3.05556E-6 -4.87654E-6 L 0.21962 0.47936 " pathEditMode="relative" rAng="0" ptsTypes="AA">
                                      <p:cBhvr>
                                        <p:cTn id="34" dur="2000" fill="hold"/>
                                        <p:tgtEl>
                                          <p:spTgt spid="11"/>
                                        </p:tgtEl>
                                        <p:attrNameLst>
                                          <p:attrName>ppt_x</p:attrName>
                                          <p:attrName>ppt_y</p:attrName>
                                        </p:attrNameLst>
                                      </p:cBhvr>
                                      <p:rCtr x="10981" y="23958"/>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2.91667E-6 3.51852E-6 L 0.0612 0.56192 " pathEditMode="relative" rAng="0" ptsTypes="AA">
                                      <p:cBhvr>
                                        <p:cTn id="38" dur="2000" fill="hold"/>
                                        <p:tgtEl>
                                          <p:spTgt spid="12"/>
                                        </p:tgtEl>
                                        <p:attrNameLst>
                                          <p:attrName>ppt_x</p:attrName>
                                          <p:attrName>ppt_y</p:attrName>
                                        </p:attrNameLst>
                                      </p:cBhvr>
                                      <p:rCtr x="3060" y="280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002334"/>
            <a:ext cx="13563600" cy="5693866"/>
          </a:xfrm>
          <a:prstGeom prst="rect">
            <a:avLst/>
          </a:prstGeom>
        </p:spPr>
        <p:txBody>
          <a:bodyPr wrap="square">
            <a:spAutoFit/>
          </a:bodyPr>
          <a:lstStyle/>
          <a:p>
            <a:pPr fontAlgn="base"/>
            <a:r>
              <a:rPr lang="en-US" sz="2800" b="1" dirty="0" smtClean="0">
                <a:latin typeface="Times New Roman" pitchFamily="18" charset="0"/>
                <a:cs typeface="Times New Roman" pitchFamily="18" charset="0"/>
              </a:rPr>
              <a:t> A</a:t>
            </a:r>
            <a:r>
              <a:rPr lang="en-US" sz="2800" b="1" dirty="0">
                <a:latin typeface="Times New Roman" pitchFamily="18" charset="0"/>
                <a:cs typeface="Times New Roman" pitchFamily="18" charset="0"/>
              </a:rPr>
              <a:t>:</a:t>
            </a:r>
            <a:r>
              <a:rPr lang="en-US" sz="2800" b="1" dirty="0" smtClean="0">
                <a:latin typeface="Times New Roman" pitchFamily="18" charset="0"/>
                <a:cs typeface="Times New Roman" pitchFamily="18" charset="0"/>
              </a:rPr>
              <a:t> Do </a:t>
            </a:r>
            <a:r>
              <a:rPr lang="en-US" sz="2800" b="1" dirty="0">
                <a:latin typeface="Times New Roman" pitchFamily="18" charset="0"/>
                <a:cs typeface="Times New Roman" pitchFamily="18" charset="0"/>
              </a:rPr>
              <a:t>you have any root other than the place where you are living now? If yes, where is it and who live there? If not, why not</a:t>
            </a:r>
            <a:r>
              <a:rPr lang="en-US" sz="2800" b="1" dirty="0" smtClean="0">
                <a:latin typeface="Times New Roman" pitchFamily="18" charset="0"/>
                <a:cs typeface="Times New Roman" pitchFamily="18" charset="0"/>
              </a:rPr>
              <a:t>?</a:t>
            </a:r>
          </a:p>
          <a:p>
            <a:pPr fontAlgn="base"/>
            <a:r>
              <a:rPr lang="en-US" sz="2800" b="1" dirty="0" smtClean="0">
                <a:solidFill>
                  <a:srgbClr val="7030A0"/>
                </a:solidFill>
                <a:latin typeface="Times New Roman" pitchFamily="18" charset="0"/>
                <a:cs typeface="Times New Roman" pitchFamily="18" charset="0"/>
              </a:rPr>
              <a:t>B: Yes, I have. It is my village in </a:t>
            </a:r>
            <a:r>
              <a:rPr lang="en-US" sz="2800" b="1" dirty="0" err="1" smtClean="0">
                <a:solidFill>
                  <a:srgbClr val="7030A0"/>
                </a:solidFill>
                <a:latin typeface="Times New Roman" pitchFamily="18" charset="0"/>
                <a:cs typeface="Times New Roman" pitchFamily="18" charset="0"/>
              </a:rPr>
              <a:t>Noakhali</a:t>
            </a:r>
            <a:r>
              <a:rPr lang="en-US" sz="2800" b="1" dirty="0" smtClean="0">
                <a:solidFill>
                  <a:srgbClr val="7030A0"/>
                </a:solidFill>
                <a:latin typeface="Times New Roman" pitchFamily="18" charset="0"/>
                <a:cs typeface="Times New Roman" pitchFamily="18" charset="0"/>
              </a:rPr>
              <a:t>. My grandmother and uncles live there.</a:t>
            </a:r>
            <a:endParaRPr lang="en-US" sz="2800" b="1" dirty="0">
              <a:latin typeface="Times New Roman" pitchFamily="18" charset="0"/>
              <a:cs typeface="Times New Roman" pitchFamily="18" charset="0"/>
            </a:endParaRPr>
          </a:p>
          <a:p>
            <a:pPr fontAlgn="base"/>
            <a:r>
              <a:rPr lang="en-US" sz="2800" b="1" dirty="0" smtClean="0">
                <a:latin typeface="Times New Roman" pitchFamily="18" charset="0"/>
                <a:cs typeface="Times New Roman" pitchFamily="18" charset="0"/>
              </a:rPr>
              <a:t>A: </a:t>
            </a:r>
            <a:r>
              <a:rPr lang="en-US" sz="2800" b="1" dirty="0">
                <a:latin typeface="Times New Roman" pitchFamily="18" charset="0"/>
                <a:cs typeface="Times New Roman" pitchFamily="18" charset="0"/>
              </a:rPr>
              <a:t>How do you label your roots? </a:t>
            </a:r>
            <a:endParaRPr lang="en-US" sz="2800" b="1" dirty="0" smtClean="0">
              <a:latin typeface="Times New Roman" pitchFamily="18" charset="0"/>
              <a:cs typeface="Times New Roman" pitchFamily="18" charset="0"/>
            </a:endParaRPr>
          </a:p>
          <a:p>
            <a:pPr fontAlgn="base"/>
            <a:r>
              <a:rPr lang="en-US" sz="2800" b="1" dirty="0" smtClean="0">
                <a:solidFill>
                  <a:srgbClr val="7030A0"/>
                </a:solidFill>
                <a:latin typeface="Times New Roman" pitchFamily="18" charset="0"/>
                <a:cs typeface="Times New Roman" pitchFamily="18" charset="0"/>
              </a:rPr>
              <a:t>B: I have my roots in a village.</a:t>
            </a:r>
            <a:endParaRPr lang="en-US" sz="2800" b="1" dirty="0">
              <a:latin typeface="Times New Roman" pitchFamily="18" charset="0"/>
              <a:cs typeface="Times New Roman" pitchFamily="18" charset="0"/>
            </a:endParaRPr>
          </a:p>
          <a:p>
            <a:pPr fontAlgn="base"/>
            <a:r>
              <a:rPr lang="en-US" sz="2800" b="1" dirty="0" smtClean="0">
                <a:latin typeface="Times New Roman" pitchFamily="18" charset="0"/>
                <a:cs typeface="Times New Roman" pitchFamily="18" charset="0"/>
              </a:rPr>
              <a:t>A: </a:t>
            </a:r>
            <a:r>
              <a:rPr lang="en-US" sz="2800" b="1" dirty="0">
                <a:latin typeface="Times New Roman" pitchFamily="18" charset="0"/>
                <a:cs typeface="Times New Roman" pitchFamily="18" charset="0"/>
              </a:rPr>
              <a:t>Do you feel any attraction for your roots? Any pull in your heart</a:t>
            </a:r>
            <a:r>
              <a:rPr lang="en-US" sz="2800" b="1" dirty="0" smtClean="0">
                <a:latin typeface="Times New Roman" pitchFamily="18" charset="0"/>
                <a:cs typeface="Times New Roman" pitchFamily="18" charset="0"/>
              </a:rPr>
              <a:t>?</a:t>
            </a:r>
          </a:p>
          <a:p>
            <a:pPr fontAlgn="base"/>
            <a:r>
              <a:rPr lang="en-US" sz="2800" b="1" dirty="0" smtClean="0">
                <a:solidFill>
                  <a:srgbClr val="7030A0"/>
                </a:solidFill>
                <a:latin typeface="Times New Roman" pitchFamily="18" charset="0"/>
                <a:cs typeface="Times New Roman" pitchFamily="18" charset="0"/>
              </a:rPr>
              <a:t>B: Yes, I feel a pull of my roots in my heart.</a:t>
            </a:r>
          </a:p>
          <a:p>
            <a:pPr fontAlgn="base"/>
            <a:r>
              <a:rPr lang="en-US" sz="2800" b="1" dirty="0" smtClean="0">
                <a:latin typeface="Times New Roman" pitchFamily="18" charset="0"/>
                <a:cs typeface="Times New Roman" pitchFamily="18" charset="0"/>
              </a:rPr>
              <a:t>A: </a:t>
            </a:r>
            <a:r>
              <a:rPr lang="en-US" sz="2800" b="1" dirty="0">
                <a:latin typeface="Times New Roman" pitchFamily="18" charset="0"/>
                <a:cs typeface="Times New Roman" pitchFamily="18" charset="0"/>
              </a:rPr>
              <a:t>How do you nourish your roots?</a:t>
            </a:r>
          </a:p>
          <a:p>
            <a:pPr fontAlgn="base"/>
            <a:r>
              <a:rPr lang="en-US" sz="2800" b="1" dirty="0" smtClean="0">
                <a:solidFill>
                  <a:srgbClr val="7030A0"/>
                </a:solidFill>
                <a:latin typeface="Times New Roman" pitchFamily="18" charset="0"/>
                <a:cs typeface="Times New Roman" pitchFamily="18" charset="0"/>
              </a:rPr>
              <a:t>B: </a:t>
            </a:r>
            <a:r>
              <a:rPr lang="en-US" sz="2800" b="1" dirty="0">
                <a:solidFill>
                  <a:srgbClr val="7030A0"/>
                </a:solidFill>
                <a:latin typeface="Times New Roman" pitchFamily="18" charset="0"/>
                <a:cs typeface="Times New Roman" pitchFamily="18" charset="0"/>
              </a:rPr>
              <a:t>I always feel my childhood, my village, the relatives, neighbors of my village. I try my best to look after my relatives at my village. Thus I nourish my root</a:t>
            </a:r>
            <a:r>
              <a:rPr lang="en-US" sz="2800" b="1" dirty="0" smtClean="0">
                <a:solidFill>
                  <a:srgbClr val="7030A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fontAlgn="base"/>
            <a:r>
              <a:rPr lang="en-US" sz="2800" b="1" dirty="0" smtClean="0">
                <a:latin typeface="Times New Roman" pitchFamily="18" charset="0"/>
                <a:cs typeface="Times New Roman" pitchFamily="18" charset="0"/>
              </a:rPr>
              <a:t>A. </a:t>
            </a:r>
            <a:r>
              <a:rPr lang="en-US" sz="2800" b="1" dirty="0">
                <a:latin typeface="Times New Roman" pitchFamily="18" charset="0"/>
                <a:cs typeface="Times New Roman" pitchFamily="18" charset="0"/>
              </a:rPr>
              <a:t>What, according to you, are the reasons why people become rootless?</a:t>
            </a:r>
          </a:p>
          <a:p>
            <a:pPr fontAlgn="base"/>
            <a:r>
              <a:rPr lang="en-US" sz="2800" b="1" dirty="0" smtClean="0">
                <a:solidFill>
                  <a:srgbClr val="7030A0"/>
                </a:solidFill>
                <a:latin typeface="Times New Roman" pitchFamily="18" charset="0"/>
                <a:cs typeface="Times New Roman" pitchFamily="18" charset="0"/>
              </a:rPr>
              <a:t>B: </a:t>
            </a:r>
            <a:r>
              <a:rPr lang="en-US" sz="2800" b="1" dirty="0">
                <a:solidFill>
                  <a:srgbClr val="7030A0"/>
                </a:solidFill>
                <a:latin typeface="Times New Roman" pitchFamily="18" charset="0"/>
                <a:cs typeface="Times New Roman" pitchFamily="18" charset="0"/>
              </a:rPr>
              <a:t>Disintegration of joint family, moving of people to the city for job and business, poverty </a:t>
            </a:r>
            <a:r>
              <a:rPr lang="en-US" sz="2800" b="1" dirty="0" smtClean="0">
                <a:solidFill>
                  <a:srgbClr val="7030A0"/>
                </a:solidFill>
                <a:latin typeface="Times New Roman" pitchFamily="18" charset="0"/>
                <a:cs typeface="Times New Roman" pitchFamily="18" charset="0"/>
              </a:rPr>
              <a:t>etc. </a:t>
            </a:r>
            <a:r>
              <a:rPr lang="en-US" sz="2800" b="1" dirty="0">
                <a:solidFill>
                  <a:srgbClr val="7030A0"/>
                </a:solidFill>
                <a:latin typeface="Times New Roman" pitchFamily="18" charset="0"/>
                <a:cs typeface="Times New Roman" pitchFamily="18" charset="0"/>
              </a:rPr>
              <a:t>are the reasons of being rootless</a:t>
            </a:r>
            <a:r>
              <a:rPr lang="en-US" sz="2800" b="1" dirty="0" smtClean="0">
                <a:solidFill>
                  <a:srgbClr val="7030A0"/>
                </a:solidFill>
                <a:latin typeface="Times New Roman" pitchFamily="18" charset="0"/>
                <a:cs typeface="Times New Roman" pitchFamily="18" charset="0"/>
              </a:rPr>
              <a:t>.</a:t>
            </a:r>
            <a:endParaRPr lang="en-US" sz="2800" b="1" dirty="0">
              <a:solidFill>
                <a:srgbClr val="7030A0"/>
              </a:solidFill>
              <a:latin typeface="Times New Roman" pitchFamily="18" charset="0"/>
              <a:cs typeface="Times New Roman" pitchFamily="18" charset="0"/>
            </a:endParaRPr>
          </a:p>
        </p:txBody>
      </p:sp>
      <p:sp>
        <p:nvSpPr>
          <p:cNvPr id="6" name="TextBox 5"/>
          <p:cNvSpPr txBox="1"/>
          <p:nvPr/>
        </p:nvSpPr>
        <p:spPr>
          <a:xfrm>
            <a:off x="4114800" y="7620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Participate in conversations</a:t>
            </a:r>
            <a:endParaRPr lang="en-US" sz="3200" b="1" dirty="0">
              <a:latin typeface="Times New Roman" pitchFamily="18" charset="0"/>
              <a:cs typeface="Times New Roman" pitchFamily="18" charset="0"/>
            </a:endParaRPr>
          </a:p>
        </p:txBody>
      </p:sp>
      <p:pic>
        <p:nvPicPr>
          <p:cNvPr id="7" name="Picture 2" descr="C:\Users\Saiful\Desktop\01242400_kalerkantho-2020-9-pic-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2400" y="432912"/>
            <a:ext cx="2209800" cy="15694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65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anim calcmode="lin" valueType="num">
                                      <p:cBhvr>
                                        <p:cTn id="2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1000"/>
                                        <p:tgtEl>
                                          <p:spTgt spid="2">
                                            <p:txEl>
                                              <p:pRg st="7" end="7"/>
                                            </p:txEl>
                                          </p:spTgt>
                                        </p:tgtEl>
                                      </p:cBhvr>
                                    </p:animEffect>
                                    <p:anim calcmode="lin" valueType="num">
                                      <p:cBhvr>
                                        <p:cTn id="2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1000"/>
                                        <p:tgtEl>
                                          <p:spTgt spid="2">
                                            <p:txEl>
                                              <p:pRg st="9" end="9"/>
                                            </p:txEl>
                                          </p:spTgt>
                                        </p:tgtEl>
                                      </p:cBhvr>
                                    </p:animEffect>
                                    <p:anim calcmode="lin" valueType="num">
                                      <p:cBhvr>
                                        <p:cTn id="3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09600"/>
            <a:ext cx="8534400" cy="1077218"/>
          </a:xfrm>
          <a:prstGeom prst="rect">
            <a:avLst/>
          </a:prstGeom>
          <a:blipFill>
            <a:blip r:embed="rId2"/>
            <a:tile tx="0" ty="0" sx="100000" sy="100000" flip="none" algn="tl"/>
          </a:blipFill>
          <a:ln w="12700">
            <a:solidFill>
              <a:srgbClr val="0070C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Choose the correct answer from the alternative.</a:t>
            </a:r>
          </a:p>
          <a:p>
            <a:endParaRPr lang="en-US" sz="3200" b="1" dirty="0" smtClean="0">
              <a:solidFill>
                <a:srgbClr val="7030A0"/>
              </a:solidFill>
              <a:latin typeface="Times New Roman" pitchFamily="18" charset="0"/>
              <a:cs typeface="Times New Roman" pitchFamily="18" charset="0"/>
            </a:endParaRPr>
          </a:p>
        </p:txBody>
      </p:sp>
      <p:sp>
        <p:nvSpPr>
          <p:cNvPr id="3" name="TextBox 2"/>
          <p:cNvSpPr txBox="1"/>
          <p:nvPr/>
        </p:nvSpPr>
        <p:spPr>
          <a:xfrm>
            <a:off x="1371600" y="2743200"/>
            <a:ext cx="12192000"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1. What does the phrase ‘strong desire’ mean?</a:t>
            </a:r>
          </a:p>
        </p:txBody>
      </p:sp>
      <p:sp>
        <p:nvSpPr>
          <p:cNvPr id="8" name="TextBox 7"/>
          <p:cNvSpPr txBox="1"/>
          <p:nvPr/>
        </p:nvSpPr>
        <p:spPr>
          <a:xfrm>
            <a:off x="1371599" y="4038600"/>
            <a:ext cx="5181601"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a) willing</a:t>
            </a:r>
          </a:p>
        </p:txBody>
      </p:sp>
      <p:sp>
        <p:nvSpPr>
          <p:cNvPr id="9" name="TextBox 8"/>
          <p:cNvSpPr txBox="1"/>
          <p:nvPr/>
        </p:nvSpPr>
        <p:spPr>
          <a:xfrm>
            <a:off x="1377108" y="5791200"/>
            <a:ext cx="5176092" cy="1200329"/>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c</a:t>
            </a:r>
            <a:r>
              <a:rPr lang="en-US" sz="3600" b="1" dirty="0" smtClean="0">
                <a:solidFill>
                  <a:srgbClr val="7030A0"/>
                </a:solidFill>
                <a:latin typeface="Times New Roman" pitchFamily="18" charset="0"/>
                <a:cs typeface="Times New Roman" pitchFamily="18" charset="0"/>
              </a:rPr>
              <a:t>) </a:t>
            </a:r>
            <a:r>
              <a:rPr lang="en-US" sz="3600" b="1" dirty="0">
                <a:solidFill>
                  <a:srgbClr val="7030A0"/>
                </a:solidFill>
                <a:latin typeface="Times New Roman" pitchFamily="18" charset="0"/>
                <a:cs typeface="Times New Roman" pitchFamily="18" charset="0"/>
              </a:rPr>
              <a:t>s</a:t>
            </a:r>
            <a:r>
              <a:rPr lang="en-US" sz="3600" b="1" dirty="0" smtClean="0">
                <a:solidFill>
                  <a:srgbClr val="7030A0"/>
                </a:solidFill>
                <a:latin typeface="Times New Roman" pitchFamily="18" charset="0"/>
                <a:cs typeface="Times New Roman" pitchFamily="18" charset="0"/>
              </a:rPr>
              <a:t>trong wish to have something</a:t>
            </a:r>
          </a:p>
        </p:txBody>
      </p:sp>
      <p:sp>
        <p:nvSpPr>
          <p:cNvPr id="10" name="TextBox 9"/>
          <p:cNvSpPr txBox="1"/>
          <p:nvPr/>
        </p:nvSpPr>
        <p:spPr>
          <a:xfrm>
            <a:off x="7895166" y="5791199"/>
            <a:ext cx="4830234"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d</a:t>
            </a:r>
            <a:r>
              <a:rPr lang="en-US" sz="3600" b="1" dirty="0" smtClean="0">
                <a:solidFill>
                  <a:srgbClr val="7030A0"/>
                </a:solidFill>
                <a:latin typeface="Times New Roman" pitchFamily="18" charset="0"/>
                <a:cs typeface="Times New Roman" pitchFamily="18" charset="0"/>
              </a:rPr>
              <a:t>) opinion</a:t>
            </a:r>
          </a:p>
        </p:txBody>
      </p:sp>
      <p:sp>
        <p:nvSpPr>
          <p:cNvPr id="11" name="TextBox 10"/>
          <p:cNvSpPr txBox="1"/>
          <p:nvPr/>
        </p:nvSpPr>
        <p:spPr>
          <a:xfrm>
            <a:off x="7895166" y="4038600"/>
            <a:ext cx="4803692"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b</a:t>
            </a:r>
            <a:r>
              <a:rPr lang="en-US" sz="3600" b="1" dirty="0" smtClean="0">
                <a:solidFill>
                  <a:srgbClr val="7030A0"/>
                </a:solidFill>
                <a:latin typeface="Times New Roman" pitchFamily="18" charset="0"/>
                <a:cs typeface="Times New Roman" pitchFamily="18" charset="0"/>
              </a:rPr>
              <a:t>) wish</a:t>
            </a:r>
          </a:p>
        </p:txBody>
      </p:sp>
    </p:spTree>
    <p:extLst>
      <p:ext uri="{BB962C8B-B14F-4D97-AF65-F5344CB8AC3E}">
        <p14:creationId xmlns:p14="http://schemas.microsoft.com/office/powerpoint/2010/main" val="15828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0"/>
                                        </p:tgtEl>
                                        <p:attrNameLst>
                                          <p:attrName>ppt_x</p:attrName>
                                        </p:attrNameLst>
                                      </p:cBhvr>
                                      <p:tavLst>
                                        <p:tav tm="0">
                                          <p:val>
                                            <p:strVal val="ppt_x"/>
                                          </p:val>
                                        </p:tav>
                                        <p:tav tm="100000">
                                          <p:val>
                                            <p:strVal val="ppt_x"/>
                                          </p:val>
                                        </p:tav>
                                      </p:tavLst>
                                    </p:anim>
                                    <p:anim calcmode="lin" valueType="num">
                                      <p:cBhvr additive="base">
                                        <p:cTn id="15" dur="500"/>
                                        <p:tgtEl>
                                          <p:spTgt spid="10"/>
                                        </p:tgtEl>
                                        <p:attrNameLst>
                                          <p:attrName>ppt_y</p:attrName>
                                        </p:attrNameLst>
                                      </p:cBhvr>
                                      <p:tavLst>
                                        <p:tav tm="0">
                                          <p:val>
                                            <p:strVal val="ppt_y"/>
                                          </p:val>
                                        </p:tav>
                                        <p:tav tm="100000">
                                          <p:val>
                                            <p:strVal val="1+ppt_h/2"/>
                                          </p:val>
                                        </p:tav>
                                      </p:tavLst>
                                    </p:anim>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09600"/>
            <a:ext cx="8534400" cy="1077218"/>
          </a:xfrm>
          <a:prstGeom prst="rect">
            <a:avLst/>
          </a:prstGeom>
          <a:blipFill>
            <a:blip r:embed="rId2"/>
            <a:tile tx="0" ty="0" sx="100000" sy="100000" flip="none" algn="tl"/>
          </a:blipFill>
          <a:ln w="12700">
            <a:solidFill>
              <a:srgbClr val="0070C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Choose the correct answer from the alternative.</a:t>
            </a:r>
          </a:p>
          <a:p>
            <a:endParaRPr lang="en-US" sz="3200" b="1" dirty="0" smtClean="0">
              <a:solidFill>
                <a:srgbClr val="7030A0"/>
              </a:solidFill>
              <a:latin typeface="Times New Roman" pitchFamily="18" charset="0"/>
              <a:cs typeface="Times New Roman" pitchFamily="18" charset="0"/>
            </a:endParaRPr>
          </a:p>
        </p:txBody>
      </p:sp>
      <p:sp>
        <p:nvSpPr>
          <p:cNvPr id="3" name="TextBox 2"/>
          <p:cNvSpPr txBox="1"/>
          <p:nvPr/>
        </p:nvSpPr>
        <p:spPr>
          <a:xfrm>
            <a:off x="1371600" y="2743200"/>
            <a:ext cx="12192000"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2. What is the meaning of </a:t>
            </a:r>
            <a:r>
              <a:rPr lang="en-US" sz="3600" b="1" dirty="0" err="1" smtClean="0">
                <a:solidFill>
                  <a:srgbClr val="7030A0"/>
                </a:solidFill>
                <a:latin typeface="Times New Roman" pitchFamily="18" charset="0"/>
                <a:cs typeface="Times New Roman" pitchFamily="18" charset="0"/>
              </a:rPr>
              <a:t>Eid</a:t>
            </a:r>
            <a:r>
              <a:rPr lang="en-US" sz="3600" b="1" dirty="0" smtClean="0">
                <a:solidFill>
                  <a:srgbClr val="7030A0"/>
                </a:solidFill>
                <a:latin typeface="Times New Roman" pitchFamily="18" charset="0"/>
                <a:cs typeface="Times New Roman" pitchFamily="18" charset="0"/>
              </a:rPr>
              <a:t>?</a:t>
            </a:r>
          </a:p>
        </p:txBody>
      </p:sp>
      <p:sp>
        <p:nvSpPr>
          <p:cNvPr id="4" name="TextBox 3"/>
          <p:cNvSpPr txBox="1"/>
          <p:nvPr/>
        </p:nvSpPr>
        <p:spPr>
          <a:xfrm>
            <a:off x="1483351" y="4114800"/>
            <a:ext cx="4425108"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a) A feeling of joy</a:t>
            </a:r>
          </a:p>
        </p:txBody>
      </p:sp>
      <p:sp>
        <p:nvSpPr>
          <p:cNvPr id="5" name="TextBox 4"/>
          <p:cNvSpPr txBox="1"/>
          <p:nvPr/>
        </p:nvSpPr>
        <p:spPr>
          <a:xfrm>
            <a:off x="1488859" y="5867400"/>
            <a:ext cx="4419600"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c</a:t>
            </a:r>
            <a:r>
              <a:rPr lang="en-US" sz="3600" b="1" dirty="0" smtClean="0">
                <a:solidFill>
                  <a:srgbClr val="7030A0"/>
                </a:solidFill>
                <a:latin typeface="Times New Roman" pitchFamily="18" charset="0"/>
                <a:cs typeface="Times New Roman" pitchFamily="18" charset="0"/>
              </a:rPr>
              <a:t>) Enhancement</a:t>
            </a:r>
          </a:p>
        </p:txBody>
      </p:sp>
      <p:sp>
        <p:nvSpPr>
          <p:cNvPr id="6" name="TextBox 5"/>
          <p:cNvSpPr txBox="1"/>
          <p:nvPr/>
        </p:nvSpPr>
        <p:spPr>
          <a:xfrm>
            <a:off x="8006918" y="5867399"/>
            <a:ext cx="3956482"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d) Enchantment</a:t>
            </a:r>
          </a:p>
        </p:txBody>
      </p:sp>
      <p:sp>
        <p:nvSpPr>
          <p:cNvPr id="7" name="TextBox 6"/>
          <p:cNvSpPr txBox="1"/>
          <p:nvPr/>
        </p:nvSpPr>
        <p:spPr>
          <a:xfrm>
            <a:off x="8006918" y="4114800"/>
            <a:ext cx="3956482"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b</a:t>
            </a:r>
            <a:r>
              <a:rPr lang="en-US" sz="3600" b="1" dirty="0" smtClean="0">
                <a:solidFill>
                  <a:srgbClr val="7030A0"/>
                </a:solidFill>
                <a:latin typeface="Times New Roman" pitchFamily="18" charset="0"/>
                <a:cs typeface="Times New Roman" pitchFamily="18" charset="0"/>
              </a:rPr>
              <a:t>) Enrichment</a:t>
            </a:r>
          </a:p>
        </p:txBody>
      </p:sp>
    </p:spTree>
    <p:extLst>
      <p:ext uri="{BB962C8B-B14F-4D97-AF65-F5344CB8AC3E}">
        <p14:creationId xmlns:p14="http://schemas.microsoft.com/office/powerpoint/2010/main" val="190353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09600"/>
            <a:ext cx="8534400" cy="1077218"/>
          </a:xfrm>
          <a:prstGeom prst="rect">
            <a:avLst/>
          </a:prstGeom>
          <a:blipFill>
            <a:blip r:embed="rId2"/>
            <a:tile tx="0" ty="0" sx="100000" sy="100000" flip="none" algn="tl"/>
          </a:blipFill>
          <a:ln w="12700">
            <a:solidFill>
              <a:srgbClr val="0070C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Choose the correct answer from the alternative.</a:t>
            </a:r>
          </a:p>
          <a:p>
            <a:endParaRPr lang="en-US" sz="3200" b="1" dirty="0" smtClean="0">
              <a:solidFill>
                <a:srgbClr val="7030A0"/>
              </a:solidFill>
              <a:latin typeface="Times New Roman" pitchFamily="18" charset="0"/>
              <a:cs typeface="Times New Roman" pitchFamily="18" charset="0"/>
            </a:endParaRPr>
          </a:p>
        </p:txBody>
      </p:sp>
      <p:sp>
        <p:nvSpPr>
          <p:cNvPr id="3" name="TextBox 2"/>
          <p:cNvSpPr txBox="1"/>
          <p:nvPr/>
        </p:nvSpPr>
        <p:spPr>
          <a:xfrm>
            <a:off x="1371600" y="2743200"/>
            <a:ext cx="12192000"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3. What does the phrase ‘near and dear ones’ mean?</a:t>
            </a:r>
          </a:p>
        </p:txBody>
      </p:sp>
      <p:sp>
        <p:nvSpPr>
          <p:cNvPr id="4" name="TextBox 3"/>
          <p:cNvSpPr txBox="1"/>
          <p:nvPr/>
        </p:nvSpPr>
        <p:spPr>
          <a:xfrm>
            <a:off x="1524410" y="4495800"/>
            <a:ext cx="5023282"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a) </a:t>
            </a:r>
            <a:r>
              <a:rPr lang="en-US" sz="3600" b="1" dirty="0" err="1" smtClean="0">
                <a:solidFill>
                  <a:srgbClr val="7030A0"/>
                </a:solidFill>
                <a:latin typeface="Times New Roman" pitchFamily="18" charset="0"/>
                <a:cs typeface="Times New Roman" pitchFamily="18" charset="0"/>
              </a:rPr>
              <a:t>neighbour</a:t>
            </a:r>
            <a:endParaRPr lang="en-US" sz="3600" b="1" dirty="0" smtClean="0">
              <a:solidFill>
                <a:srgbClr val="7030A0"/>
              </a:solidFill>
              <a:latin typeface="Times New Roman" pitchFamily="18" charset="0"/>
              <a:cs typeface="Times New Roman" pitchFamily="18" charset="0"/>
            </a:endParaRPr>
          </a:p>
        </p:txBody>
      </p:sp>
      <p:sp>
        <p:nvSpPr>
          <p:cNvPr id="5" name="TextBox 4"/>
          <p:cNvSpPr txBox="1"/>
          <p:nvPr/>
        </p:nvSpPr>
        <p:spPr>
          <a:xfrm>
            <a:off x="1529918" y="6248400"/>
            <a:ext cx="5023282"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c</a:t>
            </a:r>
            <a:r>
              <a:rPr lang="en-US" sz="3600" b="1" dirty="0" smtClean="0">
                <a:solidFill>
                  <a:srgbClr val="7030A0"/>
                </a:solidFill>
                <a:latin typeface="Times New Roman" pitchFamily="18" charset="0"/>
                <a:cs typeface="Times New Roman" pitchFamily="18" charset="0"/>
              </a:rPr>
              <a:t>) well-known person</a:t>
            </a:r>
          </a:p>
        </p:txBody>
      </p:sp>
      <p:sp>
        <p:nvSpPr>
          <p:cNvPr id="6" name="TextBox 5"/>
          <p:cNvSpPr txBox="1"/>
          <p:nvPr/>
        </p:nvSpPr>
        <p:spPr>
          <a:xfrm>
            <a:off x="8346858" y="6172200"/>
            <a:ext cx="4759542"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d</a:t>
            </a:r>
            <a:r>
              <a:rPr lang="en-US" sz="3600" b="1" dirty="0" smtClean="0">
                <a:solidFill>
                  <a:srgbClr val="7030A0"/>
                </a:solidFill>
                <a:latin typeface="Times New Roman" pitchFamily="18" charset="0"/>
                <a:cs typeface="Times New Roman" pitchFamily="18" charset="0"/>
              </a:rPr>
              <a:t>) </a:t>
            </a:r>
            <a:r>
              <a:rPr lang="en-US" sz="3600" b="1" dirty="0">
                <a:solidFill>
                  <a:srgbClr val="7030A0"/>
                </a:solidFill>
                <a:latin typeface="Times New Roman" pitchFamily="18" charset="0"/>
                <a:cs typeface="Times New Roman" pitchFamily="18" charset="0"/>
              </a:rPr>
              <a:t>c</a:t>
            </a:r>
            <a:r>
              <a:rPr lang="en-US" sz="3600" b="1" dirty="0" smtClean="0">
                <a:solidFill>
                  <a:srgbClr val="7030A0"/>
                </a:solidFill>
                <a:latin typeface="Times New Roman" pitchFamily="18" charset="0"/>
                <a:cs typeface="Times New Roman" pitchFamily="18" charset="0"/>
              </a:rPr>
              <a:t>lose relatives</a:t>
            </a:r>
          </a:p>
        </p:txBody>
      </p:sp>
      <p:sp>
        <p:nvSpPr>
          <p:cNvPr id="7" name="TextBox 6"/>
          <p:cNvSpPr txBox="1"/>
          <p:nvPr/>
        </p:nvSpPr>
        <p:spPr>
          <a:xfrm>
            <a:off x="8346858" y="4495800"/>
            <a:ext cx="4759541"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b</a:t>
            </a:r>
            <a:r>
              <a:rPr lang="en-US" sz="3600" b="1" dirty="0" smtClean="0">
                <a:solidFill>
                  <a:srgbClr val="7030A0"/>
                </a:solidFill>
                <a:latin typeface="Times New Roman" pitchFamily="18" charset="0"/>
                <a:cs typeface="Times New Roman" pitchFamily="18" charset="0"/>
              </a:rPr>
              <a:t>) known person</a:t>
            </a:r>
          </a:p>
        </p:txBody>
      </p:sp>
    </p:spTree>
    <p:extLst>
      <p:ext uri="{BB962C8B-B14F-4D97-AF65-F5344CB8AC3E}">
        <p14:creationId xmlns:p14="http://schemas.microsoft.com/office/powerpoint/2010/main" val="230967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5064807" y="445582"/>
            <a:ext cx="4993593" cy="545018"/>
          </a:xfrm>
          <a:prstGeom prst="ribbon2">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smtClean="0"/>
              <a:t>IDENTITY</a:t>
            </a:r>
            <a:endParaRPr lang="en-US" sz="3600" dirty="0"/>
          </a:p>
        </p:txBody>
      </p:sp>
      <p:sp>
        <p:nvSpPr>
          <p:cNvPr id="3" name="TextBox 2"/>
          <p:cNvSpPr txBox="1"/>
          <p:nvPr/>
        </p:nvSpPr>
        <p:spPr>
          <a:xfrm>
            <a:off x="685799" y="4974610"/>
            <a:ext cx="6096001" cy="2492990"/>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Md. </a:t>
            </a:r>
            <a:r>
              <a:rPr lang="en-US" sz="3200" b="1" dirty="0" err="1" smtClean="0">
                <a:solidFill>
                  <a:srgbClr val="7030A0"/>
                </a:solidFill>
                <a:latin typeface="Times New Roman" pitchFamily="18" charset="0"/>
                <a:cs typeface="Times New Roman" pitchFamily="18" charset="0"/>
              </a:rPr>
              <a:t>Saiful</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I</a:t>
            </a:r>
            <a:r>
              <a:rPr lang="en-US" sz="3200" b="1" dirty="0" smtClean="0">
                <a:solidFill>
                  <a:srgbClr val="7030A0"/>
                </a:solidFill>
                <a:latin typeface="Times New Roman" pitchFamily="18" charset="0"/>
                <a:cs typeface="Times New Roman" pitchFamily="18" charset="0"/>
              </a:rPr>
              <a:t>slam </a:t>
            </a:r>
            <a:r>
              <a:rPr lang="en-US" sz="3200" b="1" dirty="0" err="1" smtClean="0">
                <a:solidFill>
                  <a:srgbClr val="7030A0"/>
                </a:solidFill>
                <a:latin typeface="Times New Roman" pitchFamily="18" charset="0"/>
                <a:cs typeface="Times New Roman" pitchFamily="18" charset="0"/>
              </a:rPr>
              <a:t>Chowdhury</a:t>
            </a:r>
            <a:endParaRPr lang="en-US" sz="3200" b="1" dirty="0" smtClean="0">
              <a:solidFill>
                <a:srgbClr val="7030A0"/>
              </a:solidFill>
              <a:latin typeface="Times New Roman" pitchFamily="18" charset="0"/>
              <a:cs typeface="Times New Roman" pitchFamily="18" charset="0"/>
            </a:endParaRPr>
          </a:p>
          <a:p>
            <a:pPr algn="ctr"/>
            <a:r>
              <a:rPr lang="en-US" sz="3600"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S</a:t>
            </a:r>
            <a:r>
              <a:rPr lang="en-US" sz="3200" b="1" dirty="0" smtClean="0">
                <a:solidFill>
                  <a:srgbClr val="7030A0"/>
                </a:solidFill>
                <a:latin typeface="Times New Roman" pitchFamily="18" charset="0"/>
                <a:cs typeface="Times New Roman" pitchFamily="18" charset="0"/>
              </a:rPr>
              <a:t>enior Teacher</a:t>
            </a:r>
          </a:p>
          <a:p>
            <a:pPr algn="ctr"/>
            <a:r>
              <a:rPr lang="en-US" sz="3200" b="1" dirty="0" smtClean="0">
                <a:solidFill>
                  <a:srgbClr val="7030A0"/>
                </a:solidFill>
                <a:latin typeface="Times New Roman" pitchFamily="18" charset="0"/>
                <a:cs typeface="Times New Roman" pitchFamily="18" charset="0"/>
              </a:rPr>
              <a:t>    C.  J.  M  High School</a:t>
            </a:r>
            <a:r>
              <a:rPr lang="en-US" sz="3200" dirty="0" smtClean="0">
                <a:solidFill>
                  <a:srgbClr val="7030A0"/>
                </a:solidFill>
                <a:latin typeface="Times New Roman" pitchFamily="18" charset="0"/>
                <a:cs typeface="Times New Roman" pitchFamily="18" charset="0"/>
              </a:rPr>
              <a:t>, </a:t>
            </a:r>
          </a:p>
          <a:p>
            <a:pPr algn="ctr"/>
            <a:r>
              <a:rPr lang="en-US" sz="3200"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Mohara</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Chandgaon</a:t>
            </a:r>
            <a:r>
              <a:rPr lang="en-US" sz="2800" b="1" dirty="0" smtClean="0">
                <a:solidFill>
                  <a:srgbClr val="7030A0"/>
                </a:solidFill>
                <a:latin typeface="Times New Roman" pitchFamily="18" charset="0"/>
                <a:cs typeface="Times New Roman" pitchFamily="18" charset="0"/>
              </a:rPr>
              <a:t>, Chittagong.</a:t>
            </a:r>
            <a:r>
              <a:rPr lang="en-US" sz="2800" dirty="0" smtClean="0">
                <a:solidFill>
                  <a:srgbClr val="7030A0"/>
                </a:solidFill>
                <a:latin typeface="Times New Roman" pitchFamily="18" charset="0"/>
                <a:cs typeface="Times New Roman" pitchFamily="18" charset="0"/>
              </a:rPr>
              <a:t>.</a:t>
            </a:r>
            <a:endParaRPr lang="en-US" sz="3200" dirty="0" smtClean="0">
              <a:solidFill>
                <a:srgbClr val="7030A0"/>
              </a:solidFill>
              <a:latin typeface="Times New Roman" pitchFamily="18" charset="0"/>
              <a:cs typeface="Times New Roman" pitchFamily="18" charset="0"/>
            </a:endParaRPr>
          </a:p>
          <a:p>
            <a:pPr algn="ctr"/>
            <a:r>
              <a:rPr lang="en-US" sz="2400" dirty="0" smtClean="0">
                <a:solidFill>
                  <a:srgbClr val="7030A0"/>
                </a:solidFill>
                <a:latin typeface="Times New Roman" pitchFamily="18" charset="0"/>
                <a:cs typeface="Times New Roman" pitchFamily="18" charset="0"/>
                <a:hlinkClick r:id="rId3"/>
              </a:rPr>
              <a:t>saifulcjm@gmail.com</a:t>
            </a:r>
            <a:r>
              <a:rPr lang="en-US" sz="2400" dirty="0" smtClean="0">
                <a:solidFill>
                  <a:srgbClr val="7030A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Mob: 01991945882</a:t>
            </a:r>
            <a:endParaRPr lang="en-US" sz="2400" b="1" dirty="0">
              <a:solidFill>
                <a:srgbClr val="0070C0"/>
              </a:solidFill>
              <a:latin typeface="Times New Roman" pitchFamily="18" charset="0"/>
              <a:cs typeface="Times New Roman" pitchFamily="18" charset="0"/>
            </a:endParaRPr>
          </a:p>
        </p:txBody>
      </p:sp>
      <p:sp>
        <p:nvSpPr>
          <p:cNvPr id="4" name="TextBox 3"/>
          <p:cNvSpPr txBox="1"/>
          <p:nvPr/>
        </p:nvSpPr>
        <p:spPr>
          <a:xfrm>
            <a:off x="8686800" y="4913055"/>
            <a:ext cx="5181600" cy="2554545"/>
          </a:xfrm>
          <a:prstGeom prst="rect">
            <a:avLst/>
          </a:prstGeom>
          <a:ln w="952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200" b="1" dirty="0" smtClean="0">
              <a:solidFill>
                <a:srgbClr val="7030A0"/>
              </a:solidFill>
              <a:latin typeface="Times New Roman" panose="02020603050405020304" pitchFamily="18" charset="0"/>
              <a:cs typeface="Times New Roman" panose="02020603050405020304" pitchFamily="18" charset="0"/>
            </a:endParaRPr>
          </a:p>
          <a:p>
            <a:pPr algn="ctr"/>
            <a:r>
              <a:rPr lang="en-US" sz="3200" b="1" dirty="0" smtClean="0">
                <a:solidFill>
                  <a:srgbClr val="7030A0"/>
                </a:solidFill>
                <a:latin typeface="Times New Roman" panose="02020603050405020304" pitchFamily="18" charset="0"/>
                <a:cs typeface="Times New Roman" panose="02020603050405020304" pitchFamily="18" charset="0"/>
              </a:rPr>
              <a:t>ENGLISH FOR TODAY</a:t>
            </a:r>
          </a:p>
          <a:p>
            <a:pPr algn="ctr"/>
            <a:r>
              <a:rPr lang="en-US" sz="3200" b="1" dirty="0" smtClean="0">
                <a:solidFill>
                  <a:srgbClr val="7030A0"/>
                </a:solidFill>
                <a:latin typeface="Times New Roman" panose="02020603050405020304" pitchFamily="18" charset="0"/>
                <a:cs typeface="Times New Roman" panose="02020603050405020304" pitchFamily="18" charset="0"/>
              </a:rPr>
              <a:t>Class :  Nine-Ten</a:t>
            </a:r>
          </a:p>
          <a:p>
            <a:pPr algn="ctr"/>
            <a:r>
              <a:rPr lang="en-US" sz="3200" b="1" dirty="0" smtClean="0">
                <a:solidFill>
                  <a:srgbClr val="7030A0"/>
                </a:solidFill>
                <a:latin typeface="Times New Roman" panose="02020603050405020304" pitchFamily="18" charset="0"/>
                <a:cs typeface="Times New Roman" panose="02020603050405020304" pitchFamily="18" charset="0"/>
              </a:rPr>
              <a:t>Unit- Twelve Lesson – One</a:t>
            </a:r>
          </a:p>
          <a:p>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smtClean="0">
                <a:solidFill>
                  <a:srgbClr val="7030A0"/>
                </a:solidFill>
                <a:latin typeface="NikoshBAN" pitchFamily="2" charset="0"/>
                <a:cs typeface="NikoshBAN" pitchFamily="2" charset="0"/>
              </a:rPr>
              <a:t> </a:t>
            </a:r>
            <a:endParaRPr lang="en-US" sz="3200" dirty="0">
              <a:solidFill>
                <a:srgbClr val="7030A0"/>
              </a:solidFill>
              <a:latin typeface="NikoshBAN" pitchFamily="2" charset="0"/>
              <a:cs typeface="NikoshBAN" pitchFamily="2" charset="0"/>
            </a:endParaRPr>
          </a:p>
        </p:txBody>
      </p:sp>
      <p:pic>
        <p:nvPicPr>
          <p:cNvPr id="5" name="Picture 2" descr="G:\BTT Training\01050070187_Saiful\Image\Screenshot_1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0102" y="1541835"/>
            <a:ext cx="2590800" cy="2953965"/>
          </a:xfrm>
          <a:prstGeom prst="rect">
            <a:avLst/>
          </a:prstGeom>
          <a:noFill/>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6" name="Picture 2" descr="C:\Users\Saiful\Desktop\Extra content\Download Pic\Saiful-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8206" y="1305017"/>
            <a:ext cx="2859993" cy="3343183"/>
          </a:xfrm>
          <a:prstGeom prst="rect">
            <a:avLst/>
          </a:prstGeom>
          <a:noFill/>
          <a:ln w="12700">
            <a:solidFill>
              <a:srgbClr val="7030A0"/>
            </a:solidFill>
          </a:ln>
          <a:effectLst>
            <a:glow rad="635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7467600" y="1524000"/>
            <a:ext cx="0" cy="54102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0" y="1219200"/>
            <a:ext cx="0" cy="62484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72400" y="1524000"/>
            <a:ext cx="0" cy="54102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7769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2508" y="609600"/>
            <a:ext cx="8534400" cy="1077218"/>
          </a:xfrm>
          <a:prstGeom prst="rect">
            <a:avLst/>
          </a:prstGeom>
          <a:blipFill>
            <a:blip r:embed="rId2"/>
            <a:tile tx="0" ty="0" sx="100000" sy="100000" flip="none" algn="tl"/>
          </a:blipFill>
          <a:ln w="12700">
            <a:solidFill>
              <a:srgbClr val="0070C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Choose the correct answer from the alternative.</a:t>
            </a:r>
          </a:p>
          <a:p>
            <a:endParaRPr lang="en-US" sz="3200" b="1" dirty="0" smtClean="0">
              <a:solidFill>
                <a:srgbClr val="7030A0"/>
              </a:solidFill>
              <a:latin typeface="Times New Roman" pitchFamily="18" charset="0"/>
              <a:cs typeface="Times New Roman" pitchFamily="18" charset="0"/>
            </a:endParaRPr>
          </a:p>
        </p:txBody>
      </p:sp>
      <p:sp>
        <p:nvSpPr>
          <p:cNvPr id="3" name="TextBox 2"/>
          <p:cNvSpPr txBox="1"/>
          <p:nvPr/>
        </p:nvSpPr>
        <p:spPr>
          <a:xfrm>
            <a:off x="1377108" y="2743200"/>
            <a:ext cx="12192000"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4. The roots of human beings lie in their ____.</a:t>
            </a:r>
          </a:p>
        </p:txBody>
      </p:sp>
      <p:sp>
        <p:nvSpPr>
          <p:cNvPr id="4" name="TextBox 3"/>
          <p:cNvSpPr txBox="1"/>
          <p:nvPr/>
        </p:nvSpPr>
        <p:spPr>
          <a:xfrm>
            <a:off x="1447799" y="4142196"/>
            <a:ext cx="4373033"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a) home</a:t>
            </a:r>
          </a:p>
        </p:txBody>
      </p:sp>
      <p:sp>
        <p:nvSpPr>
          <p:cNvPr id="5" name="TextBox 4"/>
          <p:cNvSpPr txBox="1"/>
          <p:nvPr/>
        </p:nvSpPr>
        <p:spPr>
          <a:xfrm>
            <a:off x="1453307" y="5894796"/>
            <a:ext cx="4373033"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c</a:t>
            </a:r>
            <a:r>
              <a:rPr lang="en-US" sz="3600" b="1" dirty="0" smtClean="0">
                <a:solidFill>
                  <a:srgbClr val="7030A0"/>
                </a:solidFill>
                <a:latin typeface="Times New Roman" pitchFamily="18" charset="0"/>
                <a:cs typeface="Times New Roman" pitchFamily="18" charset="0"/>
              </a:rPr>
              <a:t>) society</a:t>
            </a:r>
          </a:p>
        </p:txBody>
      </p:sp>
      <p:sp>
        <p:nvSpPr>
          <p:cNvPr id="6" name="TextBox 5"/>
          <p:cNvSpPr txBox="1"/>
          <p:nvPr/>
        </p:nvSpPr>
        <p:spPr>
          <a:xfrm>
            <a:off x="7971366" y="5894795"/>
            <a:ext cx="4373033"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d</a:t>
            </a:r>
            <a:r>
              <a:rPr lang="en-US" sz="3600" b="1" dirty="0" smtClean="0">
                <a:solidFill>
                  <a:srgbClr val="7030A0"/>
                </a:solidFill>
                <a:latin typeface="Times New Roman" pitchFamily="18" charset="0"/>
                <a:cs typeface="Times New Roman" pitchFamily="18" charset="0"/>
              </a:rPr>
              <a:t>) country</a:t>
            </a:r>
          </a:p>
        </p:txBody>
      </p:sp>
      <p:sp>
        <p:nvSpPr>
          <p:cNvPr id="7" name="TextBox 6"/>
          <p:cNvSpPr txBox="1"/>
          <p:nvPr/>
        </p:nvSpPr>
        <p:spPr>
          <a:xfrm>
            <a:off x="7971366" y="4142196"/>
            <a:ext cx="4373033"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b</a:t>
            </a:r>
            <a:r>
              <a:rPr lang="en-US" sz="3600" b="1" dirty="0" smtClean="0">
                <a:solidFill>
                  <a:srgbClr val="7030A0"/>
                </a:solidFill>
                <a:latin typeface="Times New Roman" pitchFamily="18" charset="0"/>
                <a:cs typeface="Times New Roman" pitchFamily="18" charset="0"/>
              </a:rPr>
              <a:t>) minds</a:t>
            </a:r>
          </a:p>
        </p:txBody>
      </p:sp>
    </p:spTree>
    <p:extLst>
      <p:ext uri="{BB962C8B-B14F-4D97-AF65-F5344CB8AC3E}">
        <p14:creationId xmlns:p14="http://schemas.microsoft.com/office/powerpoint/2010/main" val="370853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09600"/>
            <a:ext cx="8534400" cy="1077218"/>
          </a:xfrm>
          <a:prstGeom prst="rect">
            <a:avLst/>
          </a:prstGeom>
          <a:blipFill>
            <a:blip r:embed="rId2"/>
            <a:tile tx="0" ty="0" sx="100000" sy="100000" flip="none" algn="tl"/>
          </a:blipFill>
          <a:ln w="12700">
            <a:solidFill>
              <a:srgbClr val="0070C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Choose the correct answer from the alternative.</a:t>
            </a:r>
          </a:p>
          <a:p>
            <a:endParaRPr lang="en-US" sz="3200" b="1" dirty="0" smtClean="0">
              <a:solidFill>
                <a:srgbClr val="7030A0"/>
              </a:solidFill>
              <a:latin typeface="Times New Roman" pitchFamily="18" charset="0"/>
              <a:cs typeface="Times New Roman" pitchFamily="18" charset="0"/>
            </a:endParaRPr>
          </a:p>
        </p:txBody>
      </p:sp>
      <p:sp>
        <p:nvSpPr>
          <p:cNvPr id="3" name="TextBox 2"/>
          <p:cNvSpPr txBox="1"/>
          <p:nvPr/>
        </p:nvSpPr>
        <p:spPr>
          <a:xfrm>
            <a:off x="1371600" y="2743200"/>
            <a:ext cx="12192000"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5. The rootless are ____.</a:t>
            </a:r>
          </a:p>
        </p:txBody>
      </p:sp>
      <p:sp>
        <p:nvSpPr>
          <p:cNvPr id="4" name="TextBox 3"/>
          <p:cNvSpPr txBox="1"/>
          <p:nvPr/>
        </p:nvSpPr>
        <p:spPr>
          <a:xfrm>
            <a:off x="1407151" y="4191000"/>
            <a:ext cx="3270682"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a) entity</a:t>
            </a:r>
          </a:p>
        </p:txBody>
      </p:sp>
      <p:sp>
        <p:nvSpPr>
          <p:cNvPr id="5" name="TextBox 4"/>
          <p:cNvSpPr txBox="1"/>
          <p:nvPr/>
        </p:nvSpPr>
        <p:spPr>
          <a:xfrm>
            <a:off x="1412659" y="5943600"/>
            <a:ext cx="3270682"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c</a:t>
            </a:r>
            <a:r>
              <a:rPr lang="en-US" sz="3600" b="1" dirty="0" smtClean="0">
                <a:solidFill>
                  <a:srgbClr val="7030A0"/>
                </a:solidFill>
                <a:latin typeface="Times New Roman" pitchFamily="18" charset="0"/>
                <a:cs typeface="Times New Roman" pitchFamily="18" charset="0"/>
              </a:rPr>
              <a:t>) non-entity</a:t>
            </a:r>
          </a:p>
        </p:txBody>
      </p:sp>
      <p:sp>
        <p:nvSpPr>
          <p:cNvPr id="6" name="TextBox 5"/>
          <p:cNvSpPr txBox="1"/>
          <p:nvPr/>
        </p:nvSpPr>
        <p:spPr>
          <a:xfrm>
            <a:off x="7930718" y="5943599"/>
            <a:ext cx="3270682"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d</a:t>
            </a:r>
            <a:r>
              <a:rPr lang="en-US" sz="3600" b="1" dirty="0" smtClean="0">
                <a:solidFill>
                  <a:srgbClr val="7030A0"/>
                </a:solidFill>
                <a:latin typeface="Times New Roman" pitchFamily="18" charset="0"/>
                <a:cs typeface="Times New Roman" pitchFamily="18" charset="0"/>
              </a:rPr>
              <a:t>) relatives</a:t>
            </a:r>
          </a:p>
        </p:txBody>
      </p:sp>
      <p:sp>
        <p:nvSpPr>
          <p:cNvPr id="7" name="TextBox 6"/>
          <p:cNvSpPr txBox="1"/>
          <p:nvPr/>
        </p:nvSpPr>
        <p:spPr>
          <a:xfrm>
            <a:off x="7930718" y="4191000"/>
            <a:ext cx="3270682"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b</a:t>
            </a:r>
            <a:r>
              <a:rPr lang="en-US" sz="3600" b="1" dirty="0" smtClean="0">
                <a:solidFill>
                  <a:srgbClr val="7030A0"/>
                </a:solidFill>
                <a:latin typeface="Times New Roman" pitchFamily="18" charset="0"/>
                <a:cs typeface="Times New Roman" pitchFamily="18" charset="0"/>
              </a:rPr>
              <a:t>) identical</a:t>
            </a:r>
          </a:p>
        </p:txBody>
      </p:sp>
    </p:spTree>
    <p:extLst>
      <p:ext uri="{BB962C8B-B14F-4D97-AF65-F5344CB8AC3E}">
        <p14:creationId xmlns:p14="http://schemas.microsoft.com/office/powerpoint/2010/main" val="125892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09600"/>
            <a:ext cx="8534400" cy="1077218"/>
          </a:xfrm>
          <a:prstGeom prst="rect">
            <a:avLst/>
          </a:prstGeom>
          <a:blipFill>
            <a:blip r:embed="rId2"/>
            <a:tile tx="0" ty="0" sx="100000" sy="100000" flip="none" algn="tl"/>
          </a:blipFill>
          <a:ln w="12700">
            <a:solidFill>
              <a:srgbClr val="0070C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Choose the correct answer from the alternative.</a:t>
            </a:r>
          </a:p>
          <a:p>
            <a:endParaRPr lang="en-US" sz="3200" b="1" dirty="0" smtClean="0">
              <a:solidFill>
                <a:srgbClr val="7030A0"/>
              </a:solidFill>
              <a:latin typeface="Times New Roman" pitchFamily="18" charset="0"/>
              <a:cs typeface="Times New Roman" pitchFamily="18" charset="0"/>
            </a:endParaRPr>
          </a:p>
        </p:txBody>
      </p:sp>
      <p:sp>
        <p:nvSpPr>
          <p:cNvPr id="3" name="TextBox 2"/>
          <p:cNvSpPr txBox="1"/>
          <p:nvPr/>
        </p:nvSpPr>
        <p:spPr>
          <a:xfrm>
            <a:off x="1371600" y="2743200"/>
            <a:ext cx="12192000"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6. Which one develops our identity?</a:t>
            </a:r>
          </a:p>
        </p:txBody>
      </p:sp>
      <p:sp>
        <p:nvSpPr>
          <p:cNvPr id="4" name="TextBox 3"/>
          <p:cNvSpPr txBox="1"/>
          <p:nvPr/>
        </p:nvSpPr>
        <p:spPr>
          <a:xfrm>
            <a:off x="1406294" y="4172634"/>
            <a:ext cx="4461105"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a) our culture</a:t>
            </a:r>
          </a:p>
        </p:txBody>
      </p:sp>
      <p:sp>
        <p:nvSpPr>
          <p:cNvPr id="5" name="TextBox 4"/>
          <p:cNvSpPr txBox="1"/>
          <p:nvPr/>
        </p:nvSpPr>
        <p:spPr>
          <a:xfrm>
            <a:off x="1411803" y="5925234"/>
            <a:ext cx="4455596"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c</a:t>
            </a:r>
            <a:r>
              <a:rPr lang="en-US" sz="3600" b="1" dirty="0" smtClean="0">
                <a:solidFill>
                  <a:srgbClr val="7030A0"/>
                </a:solidFill>
                <a:latin typeface="Times New Roman" pitchFamily="18" charset="0"/>
                <a:cs typeface="Times New Roman" pitchFamily="18" charset="0"/>
              </a:rPr>
              <a:t>) </a:t>
            </a:r>
            <a:r>
              <a:rPr lang="en-US" sz="3600" b="1" dirty="0">
                <a:solidFill>
                  <a:srgbClr val="7030A0"/>
                </a:solidFill>
                <a:latin typeface="Times New Roman" pitchFamily="18" charset="0"/>
                <a:cs typeface="Times New Roman" pitchFamily="18" charset="0"/>
              </a:rPr>
              <a:t>o</a:t>
            </a:r>
            <a:r>
              <a:rPr lang="en-US" sz="3600" b="1" dirty="0" smtClean="0">
                <a:solidFill>
                  <a:srgbClr val="7030A0"/>
                </a:solidFill>
                <a:latin typeface="Times New Roman" pitchFamily="18" charset="0"/>
                <a:cs typeface="Times New Roman" pitchFamily="18" charset="0"/>
              </a:rPr>
              <a:t>ur religion</a:t>
            </a:r>
          </a:p>
        </p:txBody>
      </p:sp>
      <p:sp>
        <p:nvSpPr>
          <p:cNvPr id="6" name="TextBox 5"/>
          <p:cNvSpPr txBox="1"/>
          <p:nvPr/>
        </p:nvSpPr>
        <p:spPr>
          <a:xfrm>
            <a:off x="7929862" y="5925233"/>
            <a:ext cx="4338338"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d</a:t>
            </a:r>
            <a:r>
              <a:rPr lang="en-US" sz="3600" b="1" dirty="0" smtClean="0">
                <a:solidFill>
                  <a:srgbClr val="7030A0"/>
                </a:solidFill>
                <a:latin typeface="Times New Roman" pitchFamily="18" charset="0"/>
                <a:cs typeface="Times New Roman" pitchFamily="18" charset="0"/>
              </a:rPr>
              <a:t>) our environment</a:t>
            </a:r>
          </a:p>
        </p:txBody>
      </p:sp>
      <p:sp>
        <p:nvSpPr>
          <p:cNvPr id="7" name="TextBox 6"/>
          <p:cNvSpPr txBox="1"/>
          <p:nvPr/>
        </p:nvSpPr>
        <p:spPr>
          <a:xfrm>
            <a:off x="7929862" y="4172634"/>
            <a:ext cx="4338338"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b</a:t>
            </a:r>
            <a:r>
              <a:rPr lang="en-US" sz="3600" b="1" dirty="0" smtClean="0">
                <a:solidFill>
                  <a:srgbClr val="7030A0"/>
                </a:solidFill>
                <a:latin typeface="Times New Roman" pitchFamily="18" charset="0"/>
                <a:cs typeface="Times New Roman" pitchFamily="18" charset="0"/>
              </a:rPr>
              <a:t>) </a:t>
            </a:r>
            <a:r>
              <a:rPr lang="en-US" sz="3600" b="1" dirty="0">
                <a:solidFill>
                  <a:srgbClr val="7030A0"/>
                </a:solidFill>
                <a:latin typeface="Times New Roman" pitchFamily="18" charset="0"/>
                <a:cs typeface="Times New Roman" pitchFamily="18" charset="0"/>
              </a:rPr>
              <a:t>o</a:t>
            </a:r>
            <a:r>
              <a:rPr lang="en-US" sz="3600" b="1" dirty="0" smtClean="0">
                <a:solidFill>
                  <a:srgbClr val="7030A0"/>
                </a:solidFill>
                <a:latin typeface="Times New Roman" pitchFamily="18" charset="0"/>
                <a:cs typeface="Times New Roman" pitchFamily="18" charset="0"/>
              </a:rPr>
              <a:t>ur roots</a:t>
            </a:r>
          </a:p>
        </p:txBody>
      </p:sp>
    </p:spTree>
    <p:extLst>
      <p:ext uri="{BB962C8B-B14F-4D97-AF65-F5344CB8AC3E}">
        <p14:creationId xmlns:p14="http://schemas.microsoft.com/office/powerpoint/2010/main" val="307614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09600"/>
            <a:ext cx="8534400" cy="1077218"/>
          </a:xfrm>
          <a:prstGeom prst="rect">
            <a:avLst/>
          </a:prstGeom>
          <a:blipFill>
            <a:blip r:embed="rId2"/>
            <a:tile tx="0" ty="0" sx="100000" sy="100000" flip="none" algn="tl"/>
          </a:blipFill>
          <a:ln w="12700">
            <a:solidFill>
              <a:srgbClr val="0070C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Choose the correct answer from the alternative.</a:t>
            </a:r>
          </a:p>
          <a:p>
            <a:endParaRPr lang="en-US" sz="3200" b="1" dirty="0" smtClean="0">
              <a:solidFill>
                <a:srgbClr val="7030A0"/>
              </a:solidFill>
              <a:latin typeface="Times New Roman" pitchFamily="18" charset="0"/>
              <a:cs typeface="Times New Roman" pitchFamily="18" charset="0"/>
            </a:endParaRPr>
          </a:p>
        </p:txBody>
      </p:sp>
      <p:sp>
        <p:nvSpPr>
          <p:cNvPr id="3" name="TextBox 2"/>
          <p:cNvSpPr txBox="1"/>
          <p:nvPr/>
        </p:nvSpPr>
        <p:spPr>
          <a:xfrm>
            <a:off x="1371600" y="2743200"/>
            <a:ext cx="12192000"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7. What is pull of roots?</a:t>
            </a:r>
          </a:p>
        </p:txBody>
      </p:sp>
      <p:sp>
        <p:nvSpPr>
          <p:cNvPr id="4" name="TextBox 3"/>
          <p:cNvSpPr txBox="1"/>
          <p:nvPr/>
        </p:nvSpPr>
        <p:spPr>
          <a:xfrm>
            <a:off x="1371599" y="4172634"/>
            <a:ext cx="4373033"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a) Affection of roots</a:t>
            </a:r>
          </a:p>
        </p:txBody>
      </p:sp>
      <p:sp>
        <p:nvSpPr>
          <p:cNvPr id="5" name="TextBox 4"/>
          <p:cNvSpPr txBox="1"/>
          <p:nvPr/>
        </p:nvSpPr>
        <p:spPr>
          <a:xfrm>
            <a:off x="1377107" y="5925234"/>
            <a:ext cx="4373033"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c) Assistance of roots</a:t>
            </a:r>
          </a:p>
        </p:txBody>
      </p:sp>
      <p:sp>
        <p:nvSpPr>
          <p:cNvPr id="6" name="TextBox 5"/>
          <p:cNvSpPr txBox="1"/>
          <p:nvPr/>
        </p:nvSpPr>
        <p:spPr>
          <a:xfrm>
            <a:off x="7895166" y="5925233"/>
            <a:ext cx="4373033"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d</a:t>
            </a:r>
            <a:r>
              <a:rPr lang="en-US" sz="3600" b="1" dirty="0" smtClean="0">
                <a:solidFill>
                  <a:srgbClr val="7030A0"/>
                </a:solidFill>
                <a:latin typeface="Times New Roman" pitchFamily="18" charset="0"/>
                <a:cs typeface="Times New Roman" pitchFamily="18" charset="0"/>
              </a:rPr>
              <a:t>) Attraction of roots</a:t>
            </a:r>
          </a:p>
        </p:txBody>
      </p:sp>
      <p:sp>
        <p:nvSpPr>
          <p:cNvPr id="7" name="TextBox 6"/>
          <p:cNvSpPr txBox="1"/>
          <p:nvPr/>
        </p:nvSpPr>
        <p:spPr>
          <a:xfrm>
            <a:off x="7895166" y="4172634"/>
            <a:ext cx="4373033" cy="646331"/>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b</a:t>
            </a:r>
            <a:r>
              <a:rPr lang="en-US" sz="3600" b="1" dirty="0" smtClean="0">
                <a:solidFill>
                  <a:srgbClr val="7030A0"/>
                </a:solidFill>
                <a:latin typeface="Times New Roman" pitchFamily="18" charset="0"/>
                <a:cs typeface="Times New Roman" pitchFamily="18" charset="0"/>
              </a:rPr>
              <a:t>) Addiction of roots</a:t>
            </a:r>
          </a:p>
        </p:txBody>
      </p:sp>
    </p:spTree>
    <p:extLst>
      <p:ext uri="{BB962C8B-B14F-4D97-AF65-F5344CB8AC3E}">
        <p14:creationId xmlns:p14="http://schemas.microsoft.com/office/powerpoint/2010/main" val="129402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183957"/>
            <a:ext cx="8763000" cy="4924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Answer the following questions in your own words:</a:t>
            </a:r>
            <a:endParaRPr lang="en-US" b="1" dirty="0"/>
          </a:p>
        </p:txBody>
      </p:sp>
      <p:sp>
        <p:nvSpPr>
          <p:cNvPr id="3" name="TextBox 2"/>
          <p:cNvSpPr txBox="1"/>
          <p:nvPr/>
        </p:nvSpPr>
        <p:spPr>
          <a:xfrm>
            <a:off x="990600" y="1945957"/>
            <a:ext cx="12344400" cy="492443"/>
          </a:xfrm>
          <a:prstGeom prst="rect">
            <a:avLst/>
          </a:prstGeom>
          <a:noFill/>
          <a:ln w="28575">
            <a:solidFill>
              <a:srgbClr val="00B0F0"/>
            </a:solidFill>
          </a:ln>
        </p:spPr>
        <p:txBody>
          <a:bodyPr wrap="square" rtlCol="0">
            <a:spAutoFit/>
          </a:bodyPr>
          <a:lstStyle/>
          <a:p>
            <a:pPr marL="514350" indent="-514350">
              <a:buFontTx/>
              <a:buAutoNum type="alphaLcParenBoth"/>
            </a:pPr>
            <a:r>
              <a:rPr lang="en-US" b="1" dirty="0" smtClean="0">
                <a:solidFill>
                  <a:srgbClr val="7030A0"/>
                </a:solidFill>
              </a:rPr>
              <a:t>What do most of the people living outside home desire during the </a:t>
            </a:r>
            <a:r>
              <a:rPr lang="en-US" b="1" dirty="0" err="1" smtClean="0">
                <a:solidFill>
                  <a:srgbClr val="7030A0"/>
                </a:solidFill>
              </a:rPr>
              <a:t>Eid</a:t>
            </a:r>
            <a:r>
              <a:rPr lang="en-US" b="1" dirty="0" smtClean="0">
                <a:solidFill>
                  <a:srgbClr val="7030A0"/>
                </a:solidFill>
              </a:rPr>
              <a:t> vacations ? </a:t>
            </a:r>
          </a:p>
        </p:txBody>
      </p:sp>
      <p:sp>
        <p:nvSpPr>
          <p:cNvPr id="4" name="TextBox 3"/>
          <p:cNvSpPr txBox="1"/>
          <p:nvPr/>
        </p:nvSpPr>
        <p:spPr>
          <a:xfrm>
            <a:off x="3886200" y="498157"/>
            <a:ext cx="5867400" cy="492443"/>
          </a:xfrm>
          <a:prstGeom prst="rect">
            <a:avLst/>
          </a:prstGeom>
          <a:blipFill>
            <a:blip r:embed="rId2"/>
            <a:tile tx="0" ty="0" sx="100000" sy="100000" flip="none" algn="tl"/>
          </a:blipFill>
        </p:spPr>
        <p:txBody>
          <a:bodyPr wrap="square" rtlCol="0">
            <a:spAutoFit/>
          </a:bodyPr>
          <a:lstStyle/>
          <a:p>
            <a:pPr algn="ctr"/>
            <a:r>
              <a:rPr lang="en-US" dirty="0" smtClean="0"/>
              <a:t>Evaluation</a:t>
            </a:r>
            <a:endParaRPr lang="en-US" dirty="0"/>
          </a:p>
        </p:txBody>
      </p:sp>
      <p:sp>
        <p:nvSpPr>
          <p:cNvPr id="6" name="TextBox 5"/>
          <p:cNvSpPr txBox="1"/>
          <p:nvPr/>
        </p:nvSpPr>
        <p:spPr>
          <a:xfrm>
            <a:off x="990600" y="4114800"/>
            <a:ext cx="12344400" cy="492443"/>
          </a:xfrm>
          <a:prstGeom prst="rect">
            <a:avLst/>
          </a:prstGeom>
          <a:noFill/>
          <a:ln w="28575">
            <a:solidFill>
              <a:srgbClr val="00B0F0"/>
            </a:solidFill>
          </a:ln>
        </p:spPr>
        <p:txBody>
          <a:bodyPr wrap="square" rtlCol="0">
            <a:spAutoFit/>
          </a:bodyPr>
          <a:lstStyle/>
          <a:p>
            <a:r>
              <a:rPr lang="en-US" b="1" dirty="0">
                <a:solidFill>
                  <a:srgbClr val="7030A0"/>
                </a:solidFill>
              </a:rPr>
              <a:t>(c) What makes people rush for their homes in spite of serious </a:t>
            </a:r>
            <a:r>
              <a:rPr lang="en-US" b="1" dirty="0" smtClean="0">
                <a:solidFill>
                  <a:srgbClr val="7030A0"/>
                </a:solidFill>
              </a:rPr>
              <a:t>hazards ?</a:t>
            </a:r>
            <a:endParaRPr lang="en-US" b="1" dirty="0">
              <a:solidFill>
                <a:srgbClr val="7030A0"/>
              </a:solidFill>
            </a:endParaRPr>
          </a:p>
        </p:txBody>
      </p:sp>
      <p:sp>
        <p:nvSpPr>
          <p:cNvPr id="8" name="TextBox 7"/>
          <p:cNvSpPr txBox="1"/>
          <p:nvPr/>
        </p:nvSpPr>
        <p:spPr>
          <a:xfrm>
            <a:off x="990600" y="2971800"/>
            <a:ext cx="12344400" cy="492443"/>
          </a:xfrm>
          <a:prstGeom prst="rect">
            <a:avLst/>
          </a:prstGeom>
          <a:noFill/>
          <a:ln w="28575">
            <a:solidFill>
              <a:srgbClr val="00B0F0"/>
            </a:solidFill>
          </a:ln>
        </p:spPr>
        <p:txBody>
          <a:bodyPr wrap="square" rtlCol="0">
            <a:spAutoFit/>
          </a:bodyPr>
          <a:lstStyle/>
          <a:p>
            <a:r>
              <a:rPr lang="en-US" b="1" dirty="0">
                <a:solidFill>
                  <a:srgbClr val="7030A0"/>
                </a:solidFill>
              </a:rPr>
              <a:t>(b) What happens to transport during </a:t>
            </a:r>
            <a:r>
              <a:rPr lang="en-US" b="1" dirty="0" err="1">
                <a:solidFill>
                  <a:srgbClr val="7030A0"/>
                </a:solidFill>
              </a:rPr>
              <a:t>Eid</a:t>
            </a:r>
            <a:r>
              <a:rPr lang="en-US" b="1" dirty="0">
                <a:solidFill>
                  <a:srgbClr val="7030A0"/>
                </a:solidFill>
              </a:rPr>
              <a:t> </a:t>
            </a:r>
            <a:r>
              <a:rPr lang="en-US" b="1" dirty="0" smtClean="0">
                <a:solidFill>
                  <a:srgbClr val="7030A0"/>
                </a:solidFill>
              </a:rPr>
              <a:t>vacation ?</a:t>
            </a:r>
            <a:endParaRPr lang="en-US" b="1" dirty="0">
              <a:solidFill>
                <a:srgbClr val="7030A0"/>
              </a:solidFill>
            </a:endParaRPr>
          </a:p>
        </p:txBody>
      </p:sp>
      <p:sp>
        <p:nvSpPr>
          <p:cNvPr id="10" name="Rectangle 9"/>
          <p:cNvSpPr/>
          <p:nvPr/>
        </p:nvSpPr>
        <p:spPr>
          <a:xfrm>
            <a:off x="990600" y="5334000"/>
            <a:ext cx="12344400" cy="492443"/>
          </a:xfrm>
          <a:prstGeom prst="rect">
            <a:avLst/>
          </a:prstGeom>
          <a:ln w="28575">
            <a:solidFill>
              <a:srgbClr val="00B0F0"/>
            </a:solidFill>
          </a:ln>
        </p:spPr>
        <p:txBody>
          <a:bodyPr wrap="square">
            <a:spAutoFit/>
          </a:bodyPr>
          <a:lstStyle/>
          <a:p>
            <a:r>
              <a:rPr lang="en-US" b="1" dirty="0">
                <a:solidFill>
                  <a:srgbClr val="7030A0"/>
                </a:solidFill>
              </a:rPr>
              <a:t>(d) What are the roots of human </a:t>
            </a:r>
            <a:r>
              <a:rPr lang="en-US" b="1" dirty="0" smtClean="0">
                <a:solidFill>
                  <a:srgbClr val="7030A0"/>
                </a:solidFill>
              </a:rPr>
              <a:t>beings ?</a:t>
            </a:r>
            <a:endParaRPr lang="en-US" b="1" dirty="0">
              <a:solidFill>
                <a:srgbClr val="7030A0"/>
              </a:solidFill>
            </a:endParaRPr>
          </a:p>
        </p:txBody>
      </p:sp>
      <p:sp>
        <p:nvSpPr>
          <p:cNvPr id="11" name="Rectangle 10"/>
          <p:cNvSpPr/>
          <p:nvPr/>
        </p:nvSpPr>
        <p:spPr>
          <a:xfrm>
            <a:off x="1066800" y="6441757"/>
            <a:ext cx="12268200" cy="492443"/>
          </a:xfrm>
          <a:prstGeom prst="rect">
            <a:avLst/>
          </a:prstGeom>
          <a:ln w="28575">
            <a:solidFill>
              <a:srgbClr val="00B0F0"/>
            </a:solidFill>
          </a:ln>
        </p:spPr>
        <p:txBody>
          <a:bodyPr wrap="square">
            <a:spAutoFit/>
          </a:bodyPr>
          <a:lstStyle/>
          <a:p>
            <a:r>
              <a:rPr lang="en-US" b="1" dirty="0" smtClean="0">
                <a:solidFill>
                  <a:srgbClr val="7030A0"/>
                </a:solidFill>
              </a:rPr>
              <a:t>(e) How </a:t>
            </a:r>
            <a:r>
              <a:rPr lang="en-US" b="1" dirty="0">
                <a:solidFill>
                  <a:srgbClr val="7030A0"/>
                </a:solidFill>
              </a:rPr>
              <a:t>do human beings become </a:t>
            </a:r>
            <a:r>
              <a:rPr lang="en-US" b="1" dirty="0" smtClean="0">
                <a:solidFill>
                  <a:srgbClr val="7030A0"/>
                </a:solidFill>
              </a:rPr>
              <a:t>rootless ?</a:t>
            </a:r>
          </a:p>
        </p:txBody>
      </p:sp>
    </p:spTree>
    <p:extLst>
      <p:ext uri="{BB962C8B-B14F-4D97-AF65-F5344CB8AC3E}">
        <p14:creationId xmlns:p14="http://schemas.microsoft.com/office/powerpoint/2010/main" val="135401660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6594157"/>
            <a:ext cx="12344400" cy="492443"/>
          </a:xfrm>
          <a:prstGeom prst="rect">
            <a:avLst/>
          </a:prstGeom>
          <a:ln w="28575">
            <a:solidFill>
              <a:srgbClr val="00B0F0"/>
            </a:solidFill>
          </a:ln>
        </p:spPr>
        <p:txBody>
          <a:bodyPr wrap="square">
            <a:spAutoFit/>
          </a:bodyPr>
          <a:lstStyle/>
          <a:p>
            <a:r>
              <a:rPr lang="en-US" b="1" dirty="0" smtClean="0">
                <a:solidFill>
                  <a:srgbClr val="7030A0"/>
                </a:solidFill>
              </a:rPr>
              <a:t>(e)  Human beings become rootless by losing the bond between them and others.</a:t>
            </a:r>
            <a:endParaRPr lang="en-US" b="1" dirty="0">
              <a:solidFill>
                <a:srgbClr val="7030A0"/>
              </a:solidFill>
            </a:endParaRPr>
          </a:p>
        </p:txBody>
      </p:sp>
      <p:sp>
        <p:nvSpPr>
          <p:cNvPr id="5" name="Rectangle 4"/>
          <p:cNvSpPr/>
          <p:nvPr/>
        </p:nvSpPr>
        <p:spPr>
          <a:xfrm>
            <a:off x="990600" y="5257800"/>
            <a:ext cx="12344400" cy="892552"/>
          </a:xfrm>
          <a:prstGeom prst="rect">
            <a:avLst/>
          </a:prstGeom>
          <a:ln w="28575">
            <a:solidFill>
              <a:srgbClr val="00B0F0"/>
            </a:solidFill>
          </a:ln>
        </p:spPr>
        <p:txBody>
          <a:bodyPr wrap="square">
            <a:spAutoFit/>
          </a:bodyPr>
          <a:lstStyle/>
          <a:p>
            <a:r>
              <a:rPr lang="en-US" b="1" dirty="0">
                <a:solidFill>
                  <a:srgbClr val="7030A0"/>
                </a:solidFill>
              </a:rPr>
              <a:t>(d) </a:t>
            </a:r>
            <a:r>
              <a:rPr lang="en-US" b="1" dirty="0" smtClean="0">
                <a:solidFill>
                  <a:srgbClr val="7030A0"/>
                </a:solidFill>
              </a:rPr>
              <a:t> Families, birth land, relatives, cultures. Traditions and surroundings are the roots of human beings.</a:t>
            </a:r>
          </a:p>
        </p:txBody>
      </p:sp>
      <p:sp>
        <p:nvSpPr>
          <p:cNvPr id="6" name="TextBox 5"/>
          <p:cNvSpPr txBox="1"/>
          <p:nvPr/>
        </p:nvSpPr>
        <p:spPr>
          <a:xfrm>
            <a:off x="990600" y="4267200"/>
            <a:ext cx="12344400" cy="492443"/>
          </a:xfrm>
          <a:prstGeom prst="rect">
            <a:avLst/>
          </a:prstGeom>
          <a:noFill/>
          <a:ln w="28575">
            <a:solidFill>
              <a:srgbClr val="00B0F0"/>
            </a:solidFill>
          </a:ln>
        </p:spPr>
        <p:txBody>
          <a:bodyPr wrap="square" rtlCol="0">
            <a:spAutoFit/>
          </a:bodyPr>
          <a:lstStyle/>
          <a:p>
            <a:r>
              <a:rPr lang="en-US" b="1" dirty="0">
                <a:solidFill>
                  <a:srgbClr val="7030A0"/>
                </a:solidFill>
              </a:rPr>
              <a:t>(c</a:t>
            </a:r>
            <a:r>
              <a:rPr lang="en-US" b="1" dirty="0" smtClean="0">
                <a:solidFill>
                  <a:srgbClr val="7030A0"/>
                </a:solidFill>
              </a:rPr>
              <a:t>) </a:t>
            </a:r>
            <a:r>
              <a:rPr lang="en-US" b="1" dirty="0">
                <a:solidFill>
                  <a:srgbClr val="7030A0"/>
                </a:solidFill>
              </a:rPr>
              <a:t>The attraction of roots makes people rush for their homes in spite of serious hazards.</a:t>
            </a:r>
          </a:p>
        </p:txBody>
      </p:sp>
      <p:sp>
        <p:nvSpPr>
          <p:cNvPr id="7" name="TextBox 6"/>
          <p:cNvSpPr txBox="1"/>
          <p:nvPr/>
        </p:nvSpPr>
        <p:spPr>
          <a:xfrm>
            <a:off x="990600" y="2993648"/>
            <a:ext cx="12344400" cy="892552"/>
          </a:xfrm>
          <a:prstGeom prst="rect">
            <a:avLst/>
          </a:prstGeom>
          <a:noFill/>
          <a:ln w="28575">
            <a:solidFill>
              <a:srgbClr val="00B0F0"/>
            </a:solidFill>
          </a:ln>
        </p:spPr>
        <p:txBody>
          <a:bodyPr wrap="square" rtlCol="0">
            <a:spAutoFit/>
          </a:bodyPr>
          <a:lstStyle/>
          <a:p>
            <a:r>
              <a:rPr lang="en-US" b="1" dirty="0">
                <a:solidFill>
                  <a:srgbClr val="7030A0"/>
                </a:solidFill>
              </a:rPr>
              <a:t>(b</a:t>
            </a:r>
            <a:r>
              <a:rPr lang="en-US" b="1" dirty="0" smtClean="0">
                <a:solidFill>
                  <a:srgbClr val="7030A0"/>
                </a:solidFill>
              </a:rPr>
              <a:t>) </a:t>
            </a:r>
            <a:r>
              <a:rPr lang="en-US" b="1" dirty="0">
                <a:solidFill>
                  <a:srgbClr val="7030A0"/>
                </a:solidFill>
              </a:rPr>
              <a:t>There is a mad rush in the transport during </a:t>
            </a:r>
            <a:r>
              <a:rPr lang="en-US" b="1" dirty="0" err="1">
                <a:solidFill>
                  <a:srgbClr val="7030A0"/>
                </a:solidFill>
              </a:rPr>
              <a:t>Eid</a:t>
            </a:r>
            <a:r>
              <a:rPr lang="en-US" b="1" dirty="0">
                <a:solidFill>
                  <a:srgbClr val="7030A0"/>
                </a:solidFill>
              </a:rPr>
              <a:t> vacations, consequently transport accident takes place.</a:t>
            </a:r>
          </a:p>
        </p:txBody>
      </p:sp>
      <p:sp>
        <p:nvSpPr>
          <p:cNvPr id="8" name="TextBox 7"/>
          <p:cNvSpPr txBox="1"/>
          <p:nvPr/>
        </p:nvSpPr>
        <p:spPr>
          <a:xfrm>
            <a:off x="990600" y="1698248"/>
            <a:ext cx="12344400" cy="892552"/>
          </a:xfrm>
          <a:prstGeom prst="rect">
            <a:avLst/>
          </a:prstGeom>
          <a:noFill/>
          <a:ln w="28575">
            <a:solidFill>
              <a:srgbClr val="00B0F0"/>
            </a:solidFill>
          </a:ln>
        </p:spPr>
        <p:txBody>
          <a:bodyPr wrap="square" rtlCol="0">
            <a:spAutoFit/>
          </a:bodyPr>
          <a:lstStyle/>
          <a:p>
            <a:pPr marL="514350" indent="-514350">
              <a:buFontTx/>
              <a:buAutoNum type="alphaLcParenBoth"/>
            </a:pPr>
            <a:r>
              <a:rPr lang="en-US" b="1" dirty="0" smtClean="0">
                <a:solidFill>
                  <a:srgbClr val="7030A0"/>
                </a:solidFill>
              </a:rPr>
              <a:t>During </a:t>
            </a:r>
            <a:r>
              <a:rPr lang="en-US" b="1" dirty="0">
                <a:solidFill>
                  <a:srgbClr val="7030A0"/>
                </a:solidFill>
              </a:rPr>
              <a:t>the </a:t>
            </a:r>
            <a:r>
              <a:rPr lang="en-US" b="1" dirty="0" err="1">
                <a:solidFill>
                  <a:srgbClr val="7030A0"/>
                </a:solidFill>
              </a:rPr>
              <a:t>Eid</a:t>
            </a:r>
            <a:r>
              <a:rPr lang="en-US" b="1" dirty="0">
                <a:solidFill>
                  <a:srgbClr val="7030A0"/>
                </a:solidFill>
              </a:rPr>
              <a:t> vacations, most of the people living outside home desire to </a:t>
            </a:r>
            <a:r>
              <a:rPr lang="en-US" b="1" dirty="0" smtClean="0">
                <a:solidFill>
                  <a:srgbClr val="7030A0"/>
                </a:solidFill>
              </a:rPr>
              <a:t>go back </a:t>
            </a:r>
            <a:r>
              <a:rPr lang="en-US" b="1" dirty="0">
                <a:solidFill>
                  <a:srgbClr val="7030A0"/>
                </a:solidFill>
              </a:rPr>
              <a:t>home to observe the </a:t>
            </a:r>
            <a:r>
              <a:rPr lang="en-US" b="1" dirty="0" err="1">
                <a:solidFill>
                  <a:srgbClr val="7030A0"/>
                </a:solidFill>
              </a:rPr>
              <a:t>Eid</a:t>
            </a:r>
            <a:r>
              <a:rPr lang="en-US" b="1" dirty="0" smtClean="0">
                <a:solidFill>
                  <a:srgbClr val="7030A0"/>
                </a:solidFill>
              </a:rPr>
              <a:t>.</a:t>
            </a:r>
          </a:p>
        </p:txBody>
      </p:sp>
      <p:sp>
        <p:nvSpPr>
          <p:cNvPr id="9" name="TextBox 8"/>
          <p:cNvSpPr txBox="1"/>
          <p:nvPr/>
        </p:nvSpPr>
        <p:spPr>
          <a:xfrm>
            <a:off x="2777393" y="558225"/>
            <a:ext cx="8424007" cy="584775"/>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chemeClr val="tx1"/>
                </a:solidFill>
                <a:latin typeface="Times New Roman" pitchFamily="18" charset="0"/>
                <a:cs typeface="Times New Roman" pitchFamily="18" charset="0"/>
              </a:rPr>
              <a:t>Compare with your answer</a:t>
            </a:r>
          </a:p>
        </p:txBody>
      </p:sp>
    </p:spTree>
    <p:extLst>
      <p:ext uri="{BB962C8B-B14F-4D97-AF65-F5344CB8AC3E}">
        <p14:creationId xmlns:p14="http://schemas.microsoft.com/office/powerpoint/2010/main" val="327335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984557"/>
            <a:ext cx="132588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en-US" b="1" dirty="0" smtClean="0"/>
              <a:t> </a:t>
            </a:r>
            <a:r>
              <a:rPr lang="en-US" sz="3600" b="1" dirty="0">
                <a:solidFill>
                  <a:srgbClr val="7030A0"/>
                </a:solidFill>
                <a:latin typeface="Century Schoolbook" pitchFamily="18" charset="0"/>
              </a:rPr>
              <a:t>Make a classroom survey and present in a chart the types of roots your classmates have.</a:t>
            </a:r>
            <a:endParaRPr lang="en-US" sz="3600" dirty="0">
              <a:solidFill>
                <a:srgbClr val="7030A0"/>
              </a:solidFill>
              <a:latin typeface="Century Schoolbook" pitchFamily="18" charset="0"/>
            </a:endParaRPr>
          </a:p>
        </p:txBody>
      </p:sp>
      <p:pic>
        <p:nvPicPr>
          <p:cNvPr id="1026" name="Picture 2" descr="C:\Users\Saiful\Downloads\tajpur-retre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252" y="1752600"/>
            <a:ext cx="6000750" cy="3962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57600" y="573474"/>
            <a:ext cx="7696200" cy="707886"/>
          </a:xfrm>
          <a:prstGeom prst="rect">
            <a:avLst/>
          </a:prstGeom>
          <a:ln w="28575">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latin typeface="NikoshBAN" pitchFamily="2" charset="0"/>
                <a:cs typeface="NikoshBAN" pitchFamily="2" charset="0"/>
              </a:rPr>
              <a:t>Home Work</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257761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810000" y="5753561"/>
            <a:ext cx="8763000" cy="1981200"/>
          </a:xfrm>
          <a:prstGeom prst="horizontalScroll">
            <a:avLst/>
          </a:prstGeom>
          <a:blipFill>
            <a:blip r:embed="rId2"/>
            <a:tile tx="0" ty="0" sx="100000" sy="100000" flip="none" algn="tl"/>
          </a:blipFill>
          <a:ln w="28575">
            <a:solidFill>
              <a:srgbClr val="7030A0"/>
            </a:solidFill>
          </a:ln>
          <a:effectLst>
            <a:glow rad="139700">
              <a:schemeClr val="accent4">
                <a:satMod val="175000"/>
                <a:alpha val="40000"/>
              </a:schemeClr>
            </a:glow>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a:solidFill>
                  <a:srgbClr val="7030A0"/>
                </a:solidFill>
                <a:latin typeface="Engravers MT" pitchFamily="18" charset="0"/>
                <a:cs typeface="Times New Roman" pitchFamily="18" charset="0"/>
              </a:rPr>
              <a:t>Thank </a:t>
            </a:r>
            <a:r>
              <a:rPr lang="en-US" sz="5400" b="1" dirty="0" smtClean="0">
                <a:solidFill>
                  <a:srgbClr val="7030A0"/>
                </a:solidFill>
                <a:latin typeface="Engravers MT" pitchFamily="18" charset="0"/>
                <a:cs typeface="Times New Roman" pitchFamily="18" charset="0"/>
              </a:rPr>
              <a:t>you </a:t>
            </a:r>
            <a:r>
              <a:rPr lang="en-US" sz="4800" b="1" dirty="0">
                <a:solidFill>
                  <a:srgbClr val="7030A0"/>
                </a:solidFill>
                <a:latin typeface="Engravers MT" pitchFamily="18" charset="0"/>
                <a:cs typeface="Times New Roman" pitchFamily="18" charset="0"/>
              </a:rPr>
              <a:t>al</a:t>
            </a:r>
            <a:r>
              <a:rPr lang="en-US" sz="5400" b="1" dirty="0">
                <a:solidFill>
                  <a:srgbClr val="7030A0"/>
                </a:solidFill>
                <a:latin typeface="Engravers MT" pitchFamily="18" charset="0"/>
                <a:cs typeface="Times New Roman" pitchFamily="18" charset="0"/>
              </a:rPr>
              <a:t>l</a:t>
            </a:r>
            <a:endParaRPr lang="en-US" sz="6600" b="1" dirty="0">
              <a:solidFill>
                <a:srgbClr val="7030A0"/>
              </a:solidFill>
              <a:latin typeface="Engravers MT" pitchFamily="18" charset="0"/>
              <a:cs typeface="Times New Roman" pitchFamily="18" charset="0"/>
            </a:endParaRPr>
          </a:p>
        </p:txBody>
      </p:sp>
      <p:sp>
        <p:nvSpPr>
          <p:cNvPr id="3" name="Rectangle 1"/>
          <p:cNvSpPr>
            <a:spLocks noChangeArrowheads="1"/>
          </p:cNvSpPr>
          <p:nvPr/>
        </p:nvSpPr>
        <p:spPr bwMode="auto">
          <a:xfrm rot="10800000" flipV="1">
            <a:off x="3733800" y="609601"/>
            <a:ext cx="7239000" cy="2062103"/>
          </a:xfrm>
          <a:prstGeom prst="rect">
            <a:avLst/>
          </a:prstGeom>
          <a:blipFill>
            <a:blip r:embed="rId3"/>
            <a:tile tx="0" ty="0" sx="100000" sy="100000" flip="none" algn="tl"/>
          </a:blipFill>
          <a:ln w="28575">
            <a:solidFill>
              <a:srgbClr val="0070C0"/>
            </a:solidFill>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dirty="0" smtClean="0">
                <a:ln>
                  <a:noFill/>
                </a:ln>
                <a:solidFill>
                  <a:srgbClr val="7030A0"/>
                </a:solidFill>
                <a:effectLst/>
                <a:latin typeface="Cooper Black" pitchFamily="18" charset="0"/>
                <a:cs typeface="Aharoni" pitchFamily="2" charset="-79"/>
              </a:rPr>
              <a:t>Patriotism is a thing of the heart. </a:t>
            </a:r>
          </a:p>
          <a:p>
            <a:pPr marL="0" marR="0" lvl="0" indent="0"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dirty="0" smtClean="0">
                <a:ln>
                  <a:noFill/>
                </a:ln>
                <a:solidFill>
                  <a:srgbClr val="7030A0"/>
                </a:solidFill>
                <a:effectLst/>
                <a:latin typeface="Cooper Black" pitchFamily="18" charset="0"/>
                <a:cs typeface="Aharoni" pitchFamily="2" charset="-79"/>
              </a:rPr>
              <a:t>A man is a patriot if his heart beats true to his country</a:t>
            </a:r>
          </a:p>
          <a:p>
            <a:pPr marL="0" marR="0" lvl="0" indent="0"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dirty="0" smtClean="0">
                <a:ln>
                  <a:noFill/>
                </a:ln>
                <a:solidFill>
                  <a:srgbClr val="7030A0"/>
                </a:solidFill>
                <a:effectLst/>
                <a:latin typeface="Cooper Black" pitchFamily="18" charset="0"/>
                <a:cs typeface="Aharoni" pitchFamily="2" charset="-79"/>
              </a:rPr>
              <a:t>                                 </a:t>
            </a:r>
            <a:r>
              <a:rPr kumimoji="0" lang="en-US" sz="2000" i="0" u="none" strike="noStrike" cap="none" normalizeH="0" baseline="0" dirty="0" smtClean="0">
                <a:ln>
                  <a:noFill/>
                </a:ln>
                <a:solidFill>
                  <a:srgbClr val="7030A0"/>
                </a:solidFill>
                <a:effectLst/>
                <a:latin typeface="Cooper Black" pitchFamily="18" charset="0"/>
                <a:cs typeface="Aharoni" pitchFamily="2" charset="-79"/>
              </a:rPr>
              <a:t>Charles Edward Jefferson</a:t>
            </a:r>
            <a:r>
              <a:rPr kumimoji="0" lang="en-US" sz="1200" i="0" u="none" strike="noStrike" cap="none" normalizeH="0" baseline="0" dirty="0" smtClean="0">
                <a:ln>
                  <a:noFill/>
                </a:ln>
                <a:solidFill>
                  <a:srgbClr val="7030A0"/>
                </a:solidFill>
                <a:effectLst/>
                <a:latin typeface="Cooper Black" pitchFamily="18" charset="0"/>
                <a:cs typeface="Aharoni" pitchFamily="2" charset="-79"/>
              </a:rPr>
              <a:t> </a:t>
            </a:r>
            <a:endParaRPr kumimoji="0" lang="en-US" sz="3200" i="0" u="none" strike="noStrike" cap="none" normalizeH="0" baseline="0" dirty="0" smtClean="0">
              <a:ln>
                <a:noFill/>
              </a:ln>
              <a:solidFill>
                <a:srgbClr val="7030A0"/>
              </a:solidFill>
              <a:effectLst/>
              <a:latin typeface="Cooper Black" pitchFamily="18" charset="0"/>
              <a:cs typeface="Aharoni" pitchFamily="2" charset="-79"/>
            </a:endParaRPr>
          </a:p>
        </p:txBody>
      </p:sp>
      <p:pic>
        <p:nvPicPr>
          <p:cNvPr id="1026" name="Picture 2" descr="C:\Users\Saiful\Downloads\stickers-pink-orchid-branch-with-five-flowers.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252" y="3200400"/>
            <a:ext cx="3666348" cy="24459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aiful\Downloads\stickers-pink-orchid-branch-with-five-flowers.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761999"/>
            <a:ext cx="2675748" cy="1909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aiful\Downloads\stickers-pink-orchid-branch-with-five-flowers.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6052" y="3170255"/>
            <a:ext cx="3666348" cy="24459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aiful\Downloads\stickers-pink-orchid-branch-with-five-flowers.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72800" y="768698"/>
            <a:ext cx="2675748" cy="178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410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0" y="539286"/>
            <a:ext cx="4572000" cy="584775"/>
          </a:xfrm>
          <a:prstGeom prst="rect">
            <a:avLst/>
          </a:prstGeom>
          <a:blipFill>
            <a:blip r:embed="rId2"/>
            <a:tile tx="0" ty="0" sx="100000" sy="100000" flip="none" algn="tl"/>
          </a:blipFill>
          <a:ln w="28575">
            <a:solidFill>
              <a:srgbClr val="00B0F0"/>
            </a:solidFill>
          </a:ln>
          <a:effectLst>
            <a:glow rad="635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smtClean="0">
                <a:solidFill>
                  <a:srgbClr val="7030A0"/>
                </a:solidFill>
                <a:latin typeface="NikoshBAN" pitchFamily="2" charset="0"/>
                <a:cs typeface="NikoshBAN" pitchFamily="2" charset="0"/>
              </a:rPr>
              <a:t>Look at the picture</a:t>
            </a:r>
            <a:endParaRPr lang="en-US" sz="3200" b="1" dirty="0">
              <a:solidFill>
                <a:srgbClr val="7030A0"/>
              </a:solidFill>
              <a:latin typeface="NikoshBAN" pitchFamily="2" charset="0"/>
              <a:cs typeface="NikoshBAN" pitchFamily="2" charset="0"/>
            </a:endParaRPr>
          </a:p>
        </p:txBody>
      </p:sp>
      <p:sp>
        <p:nvSpPr>
          <p:cNvPr id="4" name="TextBox 3"/>
          <p:cNvSpPr txBox="1"/>
          <p:nvPr/>
        </p:nvSpPr>
        <p:spPr>
          <a:xfrm>
            <a:off x="838200" y="1493728"/>
            <a:ext cx="7772400" cy="584775"/>
          </a:xfrm>
          <a:prstGeom prst="rect">
            <a:avLst/>
          </a:prstGeom>
          <a:blipFill>
            <a:blip r:embed="rId2"/>
            <a:tile tx="0" ty="0" sx="100000" sy="100000" flip="none" algn="tl"/>
          </a:blipFill>
          <a:ln w="28575">
            <a:solidFill>
              <a:srgbClr val="00B0F0"/>
            </a:solidFill>
          </a:ln>
          <a:effectLst>
            <a:glow rad="635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smtClean="0">
                <a:solidFill>
                  <a:schemeClr val="tx1"/>
                </a:solidFill>
                <a:latin typeface="NikoshBAN" pitchFamily="2" charset="0"/>
                <a:cs typeface="NikoshBAN" pitchFamily="2" charset="0"/>
              </a:rPr>
              <a:t>What do you see in the picture?</a:t>
            </a:r>
            <a:endParaRPr lang="en-US" sz="3200" b="1" dirty="0">
              <a:solidFill>
                <a:schemeClr val="tx1"/>
              </a:solidFill>
              <a:latin typeface="NikoshBAN" pitchFamily="2" charset="0"/>
              <a:cs typeface="NikoshBAN" pitchFamily="2" charset="0"/>
            </a:endParaRPr>
          </a:p>
        </p:txBody>
      </p:sp>
      <p:sp>
        <p:nvSpPr>
          <p:cNvPr id="5" name="TextBox 4"/>
          <p:cNvSpPr txBox="1"/>
          <p:nvPr/>
        </p:nvSpPr>
        <p:spPr>
          <a:xfrm>
            <a:off x="710902" y="4724400"/>
            <a:ext cx="6070898" cy="1077218"/>
          </a:xfrm>
          <a:prstGeom prst="rect">
            <a:avLst/>
          </a:prstGeom>
          <a:blipFill>
            <a:blip r:embed="rId2"/>
            <a:tile tx="0" ty="0" sx="100000" sy="100000" flip="none" algn="tl"/>
          </a:blipFill>
          <a:ln w="28575">
            <a:solidFill>
              <a:srgbClr val="00B0F0"/>
            </a:solidFill>
          </a:ln>
          <a:effectLst>
            <a:glow rad="635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smtClean="0">
                <a:solidFill>
                  <a:schemeClr val="tx1"/>
                </a:solidFill>
                <a:latin typeface="NikoshBAN" pitchFamily="2" charset="0"/>
                <a:cs typeface="NikoshBAN" pitchFamily="2" charset="0"/>
              </a:rPr>
              <a:t>Do you know that we have roots like trees?</a:t>
            </a:r>
            <a:endParaRPr lang="en-US" sz="3200" b="1" dirty="0">
              <a:solidFill>
                <a:schemeClr val="tx1"/>
              </a:solidFill>
              <a:latin typeface="NikoshBAN" pitchFamily="2" charset="0"/>
              <a:cs typeface="NikoshBAN" pitchFamily="2" charset="0"/>
            </a:endParaRPr>
          </a:p>
        </p:txBody>
      </p:sp>
      <p:sp>
        <p:nvSpPr>
          <p:cNvPr id="6" name="TextBox 5"/>
          <p:cNvSpPr txBox="1"/>
          <p:nvPr/>
        </p:nvSpPr>
        <p:spPr>
          <a:xfrm>
            <a:off x="685801" y="6477000"/>
            <a:ext cx="6096000" cy="1077218"/>
          </a:xfrm>
          <a:prstGeom prst="rect">
            <a:avLst/>
          </a:prstGeom>
          <a:blipFill>
            <a:blip r:embed="rId2"/>
            <a:tile tx="0" ty="0" sx="100000" sy="100000" flip="none" algn="tl"/>
          </a:blipFill>
          <a:ln w="28575">
            <a:solidFill>
              <a:srgbClr val="00B0F0"/>
            </a:solidFill>
          </a:ln>
          <a:effectLst>
            <a:glow rad="635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a:solidFill>
                  <a:srgbClr val="7030A0"/>
                </a:solidFill>
                <a:latin typeface="NikoshBAN" pitchFamily="2" charset="0"/>
                <a:cs typeface="NikoshBAN" pitchFamily="2" charset="0"/>
              </a:rPr>
              <a:t>Yes , we have </a:t>
            </a:r>
            <a:r>
              <a:rPr lang="en-US" sz="3200" b="1" dirty="0" smtClean="0">
                <a:solidFill>
                  <a:srgbClr val="7030A0"/>
                </a:solidFill>
                <a:latin typeface="NikoshBAN" pitchFamily="2" charset="0"/>
                <a:cs typeface="NikoshBAN" pitchFamily="2" charset="0"/>
              </a:rPr>
              <a:t>invisible roots , they  lie in our minds.</a:t>
            </a:r>
            <a:endParaRPr lang="en-US" sz="3200" b="1" dirty="0">
              <a:solidFill>
                <a:srgbClr val="7030A0"/>
              </a:solidFill>
              <a:latin typeface="NikoshBAN" pitchFamily="2" charset="0"/>
              <a:cs typeface="NikoshBAN" pitchFamily="2" charset="0"/>
            </a:endParaRPr>
          </a:p>
        </p:txBody>
      </p:sp>
      <p:pic>
        <p:nvPicPr>
          <p:cNvPr id="1026" name="Picture 2" descr="C:\Users\Saiful\Downloads\big-green-tree-roots-underground-white-background-big-green-tree-roots-underground-white-background-illustration-20264033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79"/>
          <a:stretch/>
        </p:blipFill>
        <p:spPr bwMode="auto">
          <a:xfrm>
            <a:off x="10267335" y="998487"/>
            <a:ext cx="2895600" cy="334491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762000" y="2667000"/>
            <a:ext cx="7772400" cy="1066800"/>
          </a:xfrm>
          <a:prstGeom prst="rightArrow">
            <a:avLst/>
          </a:prstGeom>
          <a:ln w="19050">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rtlCol="0" anchor="ctr"/>
          <a:lstStyle/>
          <a:p>
            <a:r>
              <a:rPr lang="en-US" sz="2800" b="1" dirty="0">
                <a:solidFill>
                  <a:srgbClr val="7030A0"/>
                </a:solidFill>
                <a:latin typeface="NikoshBAN" pitchFamily="2" charset="0"/>
                <a:cs typeface="NikoshBAN" pitchFamily="2" charset="0"/>
              </a:rPr>
              <a:t>This  is  roots  of  a  tree.</a:t>
            </a:r>
          </a:p>
        </p:txBody>
      </p:sp>
      <p:pic>
        <p:nvPicPr>
          <p:cNvPr id="1027" name="Picture 3" descr="C:\Users\Saiful\Downloads\tajpur-retre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4669978"/>
            <a:ext cx="4038600" cy="3025279"/>
          </a:xfrm>
          <a:prstGeom prst="rect">
            <a:avLst/>
          </a:prstGeom>
          <a:ln/>
          <a:extLst/>
        </p:spPr>
        <p:style>
          <a:lnRef idx="2">
            <a:schemeClr val="accent1"/>
          </a:lnRef>
          <a:fillRef idx="1">
            <a:schemeClr val="lt1"/>
          </a:fillRef>
          <a:effectRef idx="0">
            <a:schemeClr val="accent1"/>
          </a:effectRef>
          <a:fontRef idx="minor">
            <a:schemeClr val="dk1"/>
          </a:fontRef>
        </p:style>
      </p:pic>
      <p:pic>
        <p:nvPicPr>
          <p:cNvPr id="1028" name="Picture 4" descr="C:\Users\Saiful\Downloads\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4670" y="4669978"/>
            <a:ext cx="2691330" cy="3025279"/>
          </a:xfrm>
          <a:prstGeom prst="rect">
            <a:avLst/>
          </a:prstGeom>
          <a:ln/>
          <a:ex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87350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725269"/>
            <a:ext cx="7162800" cy="646331"/>
          </a:xfrm>
          <a:prstGeom prst="rect">
            <a:avLst/>
          </a:prstGeom>
          <a:blipFill>
            <a:blip r:embed="rId2"/>
            <a:tile tx="0" ty="0" sx="100000" sy="100000" flip="none" algn="tl"/>
          </a:blipFill>
          <a:ln w="28575">
            <a:solidFill>
              <a:srgbClr val="00B0F0"/>
            </a:solidFill>
          </a:ln>
          <a:effectLst>
            <a:glow rad="635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b="1" dirty="0" smtClean="0">
                <a:solidFill>
                  <a:schemeClr val="tx1"/>
                </a:solidFill>
                <a:latin typeface="Century" pitchFamily="18" charset="0"/>
                <a:cs typeface="NikoshBAN" pitchFamily="2" charset="0"/>
              </a:rPr>
              <a:t>Today  our lesson is </a:t>
            </a:r>
            <a:endParaRPr lang="en-US" sz="3600" b="1" dirty="0">
              <a:solidFill>
                <a:schemeClr val="tx1"/>
              </a:solidFill>
              <a:latin typeface="Century" pitchFamily="18" charset="0"/>
              <a:cs typeface="NikoshBAN" pitchFamily="2" charset="0"/>
            </a:endParaRPr>
          </a:p>
        </p:txBody>
      </p:sp>
      <p:pic>
        <p:nvPicPr>
          <p:cNvPr id="3" name="Picture 3" descr="C:\Users\Saiful\Downloads\istockphoto-678171890-612x6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600200"/>
            <a:ext cx="2590800" cy="2590800"/>
          </a:xfrm>
          <a:prstGeom prst="rect">
            <a:avLst/>
          </a:prstGeom>
          <a:noFill/>
          <a:ln w="12700">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2400" y="4438471"/>
            <a:ext cx="7162800" cy="1200329"/>
          </a:xfrm>
          <a:prstGeom prst="rect">
            <a:avLst/>
          </a:prstGeom>
          <a:blipFill>
            <a:blip r:embed="rId2"/>
            <a:tile tx="0" ty="0" sx="100000" sy="100000" flip="none" algn="tl"/>
          </a:blipFill>
          <a:ln w="28575">
            <a:solidFill>
              <a:srgbClr val="00B0F0"/>
            </a:solidFill>
          </a:ln>
          <a:effectLst>
            <a:glow rad="635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7200" b="1" dirty="0" smtClean="0">
                <a:solidFill>
                  <a:schemeClr val="tx1"/>
                </a:solidFill>
                <a:latin typeface="Century" pitchFamily="18" charset="0"/>
                <a:cs typeface="NikoshBAN" pitchFamily="2" charset="0"/>
              </a:rPr>
              <a:t>My roots </a:t>
            </a:r>
            <a:endParaRPr lang="en-US" sz="7200" b="1"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982122" y="6096000"/>
            <a:ext cx="7162800" cy="1261884"/>
          </a:xfrm>
          <a:prstGeom prst="rect">
            <a:avLst/>
          </a:prstGeom>
          <a:blipFill>
            <a:blip r:embed="rId2"/>
            <a:tile tx="0" ty="0" sx="100000" sy="100000" flip="none" algn="tl"/>
          </a:blipFill>
          <a:ln w="28575">
            <a:solidFill>
              <a:srgbClr val="00B0F0"/>
            </a:solidFill>
          </a:ln>
          <a:effectLst>
            <a:glow rad="635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b="1" dirty="0" smtClean="0">
                <a:solidFill>
                  <a:schemeClr val="tx1"/>
                </a:solidFill>
                <a:latin typeface="Century" pitchFamily="18" charset="0"/>
                <a:cs typeface="NikoshBAN" pitchFamily="2" charset="0"/>
              </a:rPr>
              <a:t> </a:t>
            </a:r>
          </a:p>
          <a:p>
            <a:pPr algn="ctr"/>
            <a:r>
              <a:rPr lang="en-US" sz="4000" b="1" dirty="0" smtClean="0">
                <a:solidFill>
                  <a:srgbClr val="7030A0"/>
                </a:solidFill>
                <a:latin typeface="Times New Roman" panose="02020603050405020304" pitchFamily="18" charset="0"/>
                <a:cs typeface="Times New Roman" panose="02020603050405020304" pitchFamily="18" charset="0"/>
              </a:rPr>
              <a:t>Unit- </a:t>
            </a:r>
            <a:r>
              <a:rPr lang="en-US" sz="4000" b="1" dirty="0">
                <a:solidFill>
                  <a:srgbClr val="7030A0"/>
                </a:solidFill>
                <a:latin typeface="Times New Roman" panose="02020603050405020304" pitchFamily="18" charset="0"/>
                <a:cs typeface="Times New Roman" panose="02020603050405020304" pitchFamily="18" charset="0"/>
              </a:rPr>
              <a:t>Twelve </a:t>
            </a:r>
            <a:r>
              <a:rPr lang="en-US" sz="4000" b="1" dirty="0" smtClean="0">
                <a:solidFill>
                  <a:srgbClr val="7030A0"/>
                </a:solidFill>
                <a:latin typeface="Times New Roman" panose="02020603050405020304" pitchFamily="18" charset="0"/>
                <a:cs typeface="Times New Roman" panose="02020603050405020304" pitchFamily="18" charset="0"/>
              </a:rPr>
              <a:t>;     Lesson </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smtClean="0">
                <a:solidFill>
                  <a:srgbClr val="7030A0"/>
                </a:solidFill>
                <a:latin typeface="Times New Roman" panose="02020603050405020304" pitchFamily="18" charset="0"/>
                <a:cs typeface="Times New Roman" panose="02020603050405020304" pitchFamily="18" charset="0"/>
              </a:rPr>
              <a:t>One</a:t>
            </a:r>
            <a:endParaRPr lang="en-US"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7922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4124899" y="685800"/>
            <a:ext cx="6085901" cy="838200"/>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smtClean="0">
                <a:solidFill>
                  <a:srgbClr val="7030A0"/>
                </a:solidFill>
                <a:latin typeface="NikoshBAN" pitchFamily="2" charset="0"/>
                <a:cs typeface="NikoshBAN" pitchFamily="2" charset="0"/>
              </a:rPr>
              <a:t>Learning outcomes</a:t>
            </a:r>
            <a:endParaRPr lang="en-US" sz="4000" b="1" dirty="0">
              <a:solidFill>
                <a:srgbClr val="7030A0"/>
              </a:solidFill>
              <a:latin typeface="NikoshBAN" pitchFamily="2" charset="0"/>
              <a:cs typeface="NikoshBAN" pitchFamily="2" charset="0"/>
            </a:endParaRPr>
          </a:p>
        </p:txBody>
      </p:sp>
      <p:sp>
        <p:nvSpPr>
          <p:cNvPr id="3" name="TextBox 2"/>
          <p:cNvSpPr txBox="1"/>
          <p:nvPr/>
        </p:nvSpPr>
        <p:spPr>
          <a:xfrm>
            <a:off x="2133600" y="2163663"/>
            <a:ext cx="10591800" cy="477053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After we have studied the lesson we will be able to ..</a:t>
            </a:r>
          </a:p>
          <a:p>
            <a:endParaRPr lang="en-US" sz="3200" b="1" dirty="0" smtClean="0">
              <a:solidFill>
                <a:srgbClr val="7030A0"/>
              </a:solidFill>
              <a:latin typeface="Times New Roman" pitchFamily="18" charset="0"/>
              <a:cs typeface="Times New Roman" pitchFamily="18" charset="0"/>
            </a:endParaRPr>
          </a:p>
          <a:p>
            <a:pPr>
              <a:lnSpc>
                <a:spcPct val="150000"/>
              </a:lnSpc>
            </a:pPr>
            <a:r>
              <a:rPr lang="en-US" sz="3200" b="1" dirty="0" smtClean="0">
                <a:solidFill>
                  <a:srgbClr val="7030A0"/>
                </a:solidFill>
                <a:latin typeface="Times New Roman" pitchFamily="18" charset="0"/>
                <a:cs typeface="Times New Roman" pitchFamily="18" charset="0"/>
              </a:rPr>
              <a:t>1. Participate in conversations and debates ;</a:t>
            </a:r>
            <a:endParaRPr lang="en-US" sz="3200" b="1" dirty="0">
              <a:solidFill>
                <a:srgbClr val="7030A0"/>
              </a:solidFill>
              <a:latin typeface="Times New Roman" pitchFamily="18" charset="0"/>
              <a:cs typeface="Times New Roman" pitchFamily="18" charset="0"/>
            </a:endParaRPr>
          </a:p>
          <a:p>
            <a:pPr>
              <a:lnSpc>
                <a:spcPct val="150000"/>
              </a:lnSpc>
            </a:pPr>
            <a:r>
              <a:rPr lang="en-US" sz="3200" b="1" dirty="0" smtClean="0">
                <a:solidFill>
                  <a:srgbClr val="7030A0"/>
                </a:solidFill>
                <a:latin typeface="Times New Roman" pitchFamily="18" charset="0"/>
                <a:cs typeface="Times New Roman" pitchFamily="18" charset="0"/>
              </a:rPr>
              <a:t>2. Exchange personal information.</a:t>
            </a:r>
          </a:p>
          <a:p>
            <a:pPr>
              <a:lnSpc>
                <a:spcPct val="150000"/>
              </a:lnSpc>
            </a:pPr>
            <a:r>
              <a:rPr lang="en-US" sz="3200" b="1" dirty="0" smtClean="0">
                <a:solidFill>
                  <a:srgbClr val="7030A0"/>
                </a:solidFill>
                <a:latin typeface="Times New Roman" pitchFamily="18" charset="0"/>
                <a:cs typeface="Times New Roman" pitchFamily="18" charset="0"/>
              </a:rPr>
              <a:t>3. Narrate incidents and events in a logical sequence;</a:t>
            </a:r>
          </a:p>
          <a:p>
            <a:pPr>
              <a:lnSpc>
                <a:spcPct val="150000"/>
              </a:lnSpc>
            </a:pPr>
            <a:r>
              <a:rPr lang="en-US" sz="3200" b="1" dirty="0" smtClean="0">
                <a:solidFill>
                  <a:srgbClr val="7030A0"/>
                </a:solidFill>
                <a:latin typeface="Times New Roman" pitchFamily="18" charset="0"/>
                <a:cs typeface="Times New Roman" pitchFamily="18" charset="0"/>
              </a:rPr>
              <a:t>4. Present own ideas , give and ask for information;</a:t>
            </a:r>
          </a:p>
          <a:p>
            <a:pPr>
              <a:lnSpc>
                <a:spcPct val="150000"/>
              </a:lnSpc>
            </a:pPr>
            <a:r>
              <a:rPr lang="en-US" sz="3200" b="1" dirty="0" smtClean="0">
                <a:solidFill>
                  <a:srgbClr val="7030A0"/>
                </a:solidFill>
                <a:latin typeface="Times New Roman" pitchFamily="18" charset="0"/>
                <a:cs typeface="Times New Roman" pitchFamily="18" charset="0"/>
              </a:rPr>
              <a:t>5.</a:t>
            </a:r>
            <a:r>
              <a:rPr lang="en-US" sz="3200" b="1" dirty="0">
                <a:solidFill>
                  <a:srgbClr val="7030A0"/>
                </a:solidFill>
                <a:latin typeface="Times New Roman" pitchFamily="18" charset="0"/>
                <a:cs typeface="Times New Roman" pitchFamily="18" charset="0"/>
              </a:rPr>
              <a:t> Present </a:t>
            </a:r>
            <a:r>
              <a:rPr lang="en-US" sz="3200" b="1" dirty="0" smtClean="0">
                <a:solidFill>
                  <a:srgbClr val="7030A0"/>
                </a:solidFill>
                <a:latin typeface="Times New Roman" pitchFamily="18" charset="0"/>
                <a:cs typeface="Times New Roman" pitchFamily="18" charset="0"/>
              </a:rPr>
              <a:t>information in a chart.</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96510154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569720"/>
            <a:ext cx="5829300" cy="4970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600" dirty="0">
                <a:solidFill>
                  <a:srgbClr val="7030A0"/>
                </a:solidFill>
                <a:latin typeface="Arial Rounded MT Bold" pitchFamily="34" charset="0"/>
              </a:rPr>
              <a:t>Read the text silently </a:t>
            </a:r>
          </a:p>
        </p:txBody>
      </p:sp>
      <p:sp>
        <p:nvSpPr>
          <p:cNvPr id="3" name="Rectangle 2"/>
          <p:cNvSpPr/>
          <p:nvPr/>
        </p:nvSpPr>
        <p:spPr>
          <a:xfrm>
            <a:off x="457200" y="1278315"/>
            <a:ext cx="13639800" cy="6494085"/>
          </a:xfrm>
          <a:prstGeom prst="rect">
            <a:avLst/>
          </a:prstGeom>
        </p:spPr>
        <p:txBody>
          <a:bodyPr wrap="square">
            <a:spAutoFit/>
          </a:bodyPr>
          <a:lstStyle/>
          <a:p>
            <a:pPr algn="just" fontAlgn="base"/>
            <a:r>
              <a:rPr lang="en-US" dirty="0" err="1">
                <a:solidFill>
                  <a:srgbClr val="002060"/>
                </a:solidFill>
                <a:latin typeface="Times New Roman" pitchFamily="18" charset="0"/>
                <a:cs typeface="Times New Roman" pitchFamily="18" charset="0"/>
              </a:rPr>
              <a:t>Eid</a:t>
            </a:r>
            <a:r>
              <a:rPr lang="en-US" dirty="0">
                <a:solidFill>
                  <a:srgbClr val="002060"/>
                </a:solidFill>
                <a:latin typeface="Times New Roman" pitchFamily="18" charset="0"/>
                <a:cs typeface="Times New Roman" pitchFamily="18" charset="0"/>
              </a:rPr>
              <a:t> is the main religious festival of the Muslims in Bangladesh. </a:t>
            </a:r>
            <a:r>
              <a:rPr lang="en-US" dirty="0" err="1">
                <a:solidFill>
                  <a:srgbClr val="002060"/>
                </a:solidFill>
                <a:latin typeface="Times New Roman" pitchFamily="18" charset="0"/>
                <a:cs typeface="Times New Roman" pitchFamily="18" charset="0"/>
              </a:rPr>
              <a:t>Eid</a:t>
            </a:r>
            <a:r>
              <a:rPr lang="en-US" dirty="0">
                <a:solidFill>
                  <a:srgbClr val="002060"/>
                </a:solidFill>
                <a:latin typeface="Times New Roman" pitchFamily="18" charset="0"/>
                <a:cs typeface="Times New Roman" pitchFamily="18" charset="0"/>
              </a:rPr>
              <a:t> means happiness. Everyone wants to share this happiness with near and dear ones. So most of the people, who are living outside their homes for different reasons have a strong desire to get back home during the </a:t>
            </a:r>
            <a:r>
              <a:rPr lang="en-US" dirty="0" err="1">
                <a:solidFill>
                  <a:srgbClr val="002060"/>
                </a:solidFill>
                <a:latin typeface="Times New Roman" pitchFamily="18" charset="0"/>
                <a:cs typeface="Times New Roman" pitchFamily="18" charset="0"/>
              </a:rPr>
              <a:t>Eid</a:t>
            </a:r>
            <a:r>
              <a:rPr lang="en-US" dirty="0">
                <a:solidFill>
                  <a:srgbClr val="002060"/>
                </a:solidFill>
                <a:latin typeface="Times New Roman" pitchFamily="18" charset="0"/>
                <a:cs typeface="Times New Roman" pitchFamily="18" charset="0"/>
              </a:rPr>
              <a:t> vacation. As a result, there is a mad rash to board buses, trains, or launches for going home. This often causes trans pest accidents that take away many lives. </a:t>
            </a:r>
          </a:p>
          <a:p>
            <a:pPr algn="just" fontAlgn="base"/>
            <a:r>
              <a:rPr lang="en-US" dirty="0" smtClean="0">
                <a:solidFill>
                  <a:srgbClr val="002060"/>
                </a:solidFill>
                <a:latin typeface="Times New Roman" pitchFamily="18" charset="0"/>
                <a:cs typeface="Times New Roman" pitchFamily="18" charset="0"/>
              </a:rPr>
              <a:t>However</a:t>
            </a:r>
            <a:r>
              <a:rPr lang="en-US" dirty="0">
                <a:solidFill>
                  <a:srgbClr val="002060"/>
                </a:solidFill>
                <a:latin typeface="Times New Roman" pitchFamily="18" charset="0"/>
                <a:cs typeface="Times New Roman" pitchFamily="18" charset="0"/>
              </a:rPr>
              <a:t>, these cannot stop people from going home to meet their family, in-laws, or friends. What makes people rush for their homes in spite of serious hazards? This is nothing but people's desire to return to the roots. Do human beings have mots like the trees? The answer is ‘yes' but unlike the roots of the trees they are invisible, they lie in our minds. Ifs these roots that make a bond between us and family members, in-laws, friends, </a:t>
            </a:r>
            <a:r>
              <a:rPr lang="en-US" dirty="0" err="1">
                <a:solidFill>
                  <a:srgbClr val="002060"/>
                </a:solidFill>
                <a:latin typeface="Times New Roman" pitchFamily="18" charset="0"/>
                <a:cs typeface="Times New Roman" pitchFamily="18" charset="0"/>
              </a:rPr>
              <a:t>neighbours</a:t>
            </a:r>
            <a:r>
              <a:rPr lang="en-US" dirty="0">
                <a:solidFill>
                  <a:srgbClr val="002060"/>
                </a:solidFill>
                <a:latin typeface="Times New Roman" pitchFamily="18" charset="0"/>
                <a:cs typeface="Times New Roman" pitchFamily="18" charset="0"/>
              </a:rPr>
              <a:t> or even between us and the land where we were born and grew up. </a:t>
            </a:r>
          </a:p>
          <a:p>
            <a:pPr algn="just" fontAlgn="base"/>
            <a:r>
              <a:rPr lang="en-US" dirty="0" smtClean="0">
                <a:solidFill>
                  <a:srgbClr val="002060"/>
                </a:solidFill>
                <a:latin typeface="Times New Roman" pitchFamily="18" charset="0"/>
                <a:cs typeface="Times New Roman" pitchFamily="18" charset="0"/>
              </a:rPr>
              <a:t>In </a:t>
            </a:r>
            <a:r>
              <a:rPr lang="en-US" dirty="0">
                <a:solidFill>
                  <a:srgbClr val="002060"/>
                </a:solidFill>
                <a:latin typeface="Times New Roman" pitchFamily="18" charset="0"/>
                <a:cs typeface="Times New Roman" pitchFamily="18" charset="0"/>
              </a:rPr>
              <a:t>that sense our families, our land of birth, relatives, our culture, traditions, or surroundings are our roots. And wherever we stay, we feel the power of our roots. It's our roots that develop our identity making us what we are. When we lose that bond, we become rootless. Human beings who do not have any roots are a non-entity. In other words, they do not have an identity. They don't know where they are from, and/or where they are heading to. This often makes them feel empty and lost.</a:t>
            </a:r>
          </a:p>
        </p:txBody>
      </p:sp>
    </p:spTree>
    <p:extLst>
      <p:ext uri="{BB962C8B-B14F-4D97-AF65-F5344CB8AC3E}">
        <p14:creationId xmlns:p14="http://schemas.microsoft.com/office/powerpoint/2010/main" val="171569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iterate type="wd">
                                    <p:tmPct val="2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1337" y="1676400"/>
            <a:ext cx="9596062"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itchFamily="18" charset="0"/>
                <a:cs typeface="Times New Roman" pitchFamily="18" charset="0"/>
              </a:rPr>
              <a:t>Words that are printed underneath a picture.</a:t>
            </a:r>
            <a:endParaRPr lang="en-US" sz="3600" b="1" dirty="0">
              <a:solidFill>
                <a:schemeClr val="tx1"/>
              </a:solidFill>
              <a:latin typeface="Times New Roman" pitchFamily="18" charset="0"/>
              <a:cs typeface="Times New Roman" pitchFamily="18" charset="0"/>
            </a:endParaRPr>
          </a:p>
        </p:txBody>
      </p:sp>
      <p:sp>
        <p:nvSpPr>
          <p:cNvPr id="3" name="TextBox 2"/>
          <p:cNvSpPr txBox="1"/>
          <p:nvPr/>
        </p:nvSpPr>
        <p:spPr>
          <a:xfrm>
            <a:off x="3810000" y="6781800"/>
            <a:ext cx="9677400" cy="70788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a:latin typeface="Times New Roman" pitchFamily="18" charset="0"/>
                <a:cs typeface="Times New Roman" pitchFamily="18" charset="0"/>
              </a:rPr>
              <a:t>Look at the picture and the caption </a:t>
            </a:r>
            <a:r>
              <a:rPr lang="en-US" sz="4000" b="1" dirty="0" smtClean="0">
                <a:latin typeface="Times New Roman" pitchFamily="18" charset="0"/>
                <a:cs typeface="Times New Roman" pitchFamily="18" charset="0"/>
              </a:rPr>
              <a:t>below.</a:t>
            </a:r>
            <a:endParaRPr lang="en-US" sz="4000" b="1" dirty="0">
              <a:solidFill>
                <a:srgbClr val="7030A0"/>
              </a:solidFill>
              <a:latin typeface="Times New Roman" pitchFamily="18" charset="0"/>
              <a:cs typeface="Times New Roman" pitchFamily="18" charset="0"/>
            </a:endParaRPr>
          </a:p>
        </p:txBody>
      </p:sp>
      <p:sp>
        <p:nvSpPr>
          <p:cNvPr id="4" name="TextBox 3"/>
          <p:cNvSpPr txBox="1"/>
          <p:nvPr/>
        </p:nvSpPr>
        <p:spPr>
          <a:xfrm>
            <a:off x="1219200" y="609600"/>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Key word</a:t>
            </a:r>
            <a:endParaRPr lang="en-US" sz="4400" b="1" dirty="0" smtClean="0">
              <a:solidFill>
                <a:srgbClr val="7030A0"/>
              </a:solidFill>
              <a:latin typeface="Times New Roman" pitchFamily="18" charset="0"/>
              <a:cs typeface="Times New Roman" pitchFamily="18" charset="0"/>
            </a:endParaRPr>
          </a:p>
        </p:txBody>
      </p:sp>
      <p:sp>
        <p:nvSpPr>
          <p:cNvPr id="5" name="TextBox 4"/>
          <p:cNvSpPr txBox="1"/>
          <p:nvPr/>
        </p:nvSpPr>
        <p:spPr>
          <a:xfrm>
            <a:off x="1219200" y="1676400"/>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endParaRPr lang="en-US" sz="4400" b="1" dirty="0" smtClean="0">
              <a:solidFill>
                <a:srgbClr val="7030A0"/>
              </a:solidFill>
              <a:latin typeface="Times New Roman" pitchFamily="18" charset="0"/>
              <a:cs typeface="Times New Roman" pitchFamily="18" charset="0"/>
            </a:endParaRPr>
          </a:p>
        </p:txBody>
      </p:sp>
      <p:sp>
        <p:nvSpPr>
          <p:cNvPr id="6" name="TextBox 5"/>
          <p:cNvSpPr txBox="1"/>
          <p:nvPr/>
        </p:nvSpPr>
        <p:spPr>
          <a:xfrm>
            <a:off x="3891337" y="685800"/>
            <a:ext cx="9596061"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Caption</a:t>
            </a:r>
            <a:endParaRPr lang="en-US" sz="3600" b="1" dirty="0">
              <a:solidFill>
                <a:srgbClr val="7030A0"/>
              </a:solidFill>
              <a:latin typeface="Times New Roman" pitchFamily="18" charset="0"/>
              <a:cs typeface="Times New Roman" pitchFamily="18" charset="0"/>
            </a:endParaRPr>
          </a:p>
        </p:txBody>
      </p:sp>
      <p:pic>
        <p:nvPicPr>
          <p:cNvPr id="1026" name="Picture 2" descr="C:\Users\Saiful\Downloads\4874298-3x2-940x6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435" y="2414427"/>
            <a:ext cx="7233863" cy="37577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29200" y="6117848"/>
            <a:ext cx="7665584" cy="400110"/>
          </a:xfrm>
          <a:prstGeom prst="rect">
            <a:avLst/>
          </a:prstGeom>
        </p:spPr>
        <p:txBody>
          <a:bodyPr wrap="square">
            <a:spAutoFit/>
          </a:bodyPr>
          <a:lstStyle/>
          <a:p>
            <a:r>
              <a:rPr lang="en-US" sz="2000" dirty="0">
                <a:solidFill>
                  <a:srgbClr val="FF0000"/>
                </a:solidFill>
                <a:latin typeface="Aharoni" pitchFamily="2" charset="-79"/>
                <a:cs typeface="Aharoni" pitchFamily="2" charset="-79"/>
              </a:rPr>
              <a:t>Most Packed </a:t>
            </a:r>
            <a:r>
              <a:rPr lang="en-US" sz="2000" dirty="0" err="1">
                <a:solidFill>
                  <a:srgbClr val="FF0000"/>
                </a:solidFill>
                <a:latin typeface="Aharoni" pitchFamily="2" charset="-79"/>
                <a:cs typeface="Aharoni" pitchFamily="2" charset="-79"/>
              </a:rPr>
              <a:t>Eid</a:t>
            </a:r>
            <a:r>
              <a:rPr lang="en-US" sz="2000" dirty="0">
                <a:solidFill>
                  <a:srgbClr val="FF0000"/>
                </a:solidFill>
                <a:latin typeface="Aharoni" pitchFamily="2" charset="-79"/>
                <a:cs typeface="Aharoni" pitchFamily="2" charset="-79"/>
              </a:rPr>
              <a:t> Festival Special Train of Bangladesh Railway</a:t>
            </a:r>
          </a:p>
        </p:txBody>
      </p:sp>
    </p:spTree>
    <p:extLst>
      <p:ext uri="{BB962C8B-B14F-4D97-AF65-F5344CB8AC3E}">
        <p14:creationId xmlns:p14="http://schemas.microsoft.com/office/powerpoint/2010/main" val="394368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1715869"/>
            <a:ext cx="9448799"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itchFamily="18" charset="0"/>
                <a:cs typeface="Times New Roman" pitchFamily="18" charset="0"/>
              </a:rPr>
              <a:t>A day or period of celebration.</a:t>
            </a:r>
            <a:endParaRPr lang="en-US" sz="4400" b="1" dirty="0">
              <a:solidFill>
                <a:schemeClr val="tx1"/>
              </a:solidFill>
              <a:latin typeface="Times New Roman" pitchFamily="18" charset="0"/>
              <a:cs typeface="Times New Roman" pitchFamily="18" charset="0"/>
            </a:endParaRPr>
          </a:p>
        </p:txBody>
      </p:sp>
      <p:sp>
        <p:nvSpPr>
          <p:cNvPr id="3" name="TextBox 2"/>
          <p:cNvSpPr txBox="1"/>
          <p:nvPr/>
        </p:nvSpPr>
        <p:spPr>
          <a:xfrm>
            <a:off x="3834582" y="6477000"/>
            <a:ext cx="9424218"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err="1" smtClean="0">
                <a:solidFill>
                  <a:srgbClr val="002060"/>
                </a:solidFill>
                <a:latin typeface="Times New Roman" pitchFamily="18" charset="0"/>
                <a:cs typeface="Times New Roman" pitchFamily="18" charset="0"/>
              </a:rPr>
              <a:t>Eid</a:t>
            </a:r>
            <a:r>
              <a:rPr lang="en-US" sz="3600" b="1" dirty="0" smtClean="0">
                <a:solidFill>
                  <a:srgbClr val="002060"/>
                </a:solidFill>
                <a:latin typeface="Times New Roman" pitchFamily="18" charset="0"/>
                <a:cs typeface="Times New Roman" pitchFamily="18" charset="0"/>
              </a:rPr>
              <a:t> </a:t>
            </a:r>
            <a:r>
              <a:rPr lang="en-US" sz="3600" b="1" dirty="0">
                <a:solidFill>
                  <a:srgbClr val="002060"/>
                </a:solidFill>
                <a:latin typeface="Times New Roman" pitchFamily="18" charset="0"/>
                <a:cs typeface="Times New Roman" pitchFamily="18" charset="0"/>
              </a:rPr>
              <a:t>is the main religious festival of the Muslims in </a:t>
            </a:r>
            <a:r>
              <a:rPr lang="en-US" sz="3600" b="1" dirty="0" smtClean="0">
                <a:solidFill>
                  <a:srgbClr val="002060"/>
                </a:solidFill>
                <a:latin typeface="Times New Roman" pitchFamily="18" charset="0"/>
                <a:cs typeface="Times New Roman" pitchFamily="18" charset="0"/>
              </a:rPr>
              <a:t>Bangladesh . </a:t>
            </a:r>
            <a:endParaRPr lang="en-US" sz="3600" b="1" dirty="0"/>
          </a:p>
        </p:txBody>
      </p:sp>
      <p:sp>
        <p:nvSpPr>
          <p:cNvPr id="4" name="TextBox 3"/>
          <p:cNvSpPr txBox="1"/>
          <p:nvPr/>
        </p:nvSpPr>
        <p:spPr>
          <a:xfrm>
            <a:off x="1219200" y="6490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Key word</a:t>
            </a:r>
            <a:endParaRPr lang="en-US" sz="4400" b="1" dirty="0" smtClean="0">
              <a:solidFill>
                <a:srgbClr val="7030A0"/>
              </a:solidFill>
              <a:latin typeface="Times New Roman" pitchFamily="18" charset="0"/>
              <a:cs typeface="Times New Roman" pitchFamily="18" charset="0"/>
            </a:endParaRPr>
          </a:p>
        </p:txBody>
      </p:sp>
      <p:sp>
        <p:nvSpPr>
          <p:cNvPr id="5" name="TextBox 4"/>
          <p:cNvSpPr txBox="1"/>
          <p:nvPr/>
        </p:nvSpPr>
        <p:spPr>
          <a:xfrm>
            <a:off x="1219200" y="17158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endParaRPr lang="en-US" sz="4400" b="1" dirty="0" smtClean="0">
              <a:solidFill>
                <a:srgbClr val="7030A0"/>
              </a:solidFill>
              <a:latin typeface="Times New Roman" pitchFamily="18" charset="0"/>
              <a:cs typeface="Times New Roman" pitchFamily="18" charset="0"/>
            </a:endParaRPr>
          </a:p>
        </p:txBody>
      </p:sp>
      <p:sp>
        <p:nvSpPr>
          <p:cNvPr id="6" name="TextBox 5"/>
          <p:cNvSpPr txBox="1"/>
          <p:nvPr/>
        </p:nvSpPr>
        <p:spPr>
          <a:xfrm>
            <a:off x="3809999" y="725269"/>
            <a:ext cx="9448801"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Festival</a:t>
            </a:r>
            <a:endParaRPr lang="en-US" sz="4400" b="1" dirty="0">
              <a:solidFill>
                <a:srgbClr val="7030A0"/>
              </a:solidFill>
              <a:latin typeface="Times New Roman" pitchFamily="18" charset="0"/>
              <a:cs typeface="Times New Roman" pitchFamily="18" charset="0"/>
            </a:endParaRPr>
          </a:p>
        </p:txBody>
      </p:sp>
      <p:pic>
        <p:nvPicPr>
          <p:cNvPr id="2050" name="Picture 2" descr="C:\Users\Saiful\Downloads\whatsapp-image-2018-08-22-at-10-03-03-153491089675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438400"/>
            <a:ext cx="7010400" cy="3957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32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1715869"/>
            <a:ext cx="96774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itchFamily="18" charset="0"/>
                <a:cs typeface="Times New Roman" pitchFamily="18" charset="0"/>
              </a:rPr>
              <a:t>A strong feeling of wanting to have something.</a:t>
            </a:r>
            <a:endParaRPr lang="en-US" sz="4400" b="1" dirty="0">
              <a:solidFill>
                <a:schemeClr val="tx1"/>
              </a:solidFill>
              <a:latin typeface="Times New Roman" pitchFamily="18" charset="0"/>
              <a:cs typeface="Times New Roman" pitchFamily="18" charset="0"/>
            </a:endParaRPr>
          </a:p>
        </p:txBody>
      </p:sp>
      <p:sp>
        <p:nvSpPr>
          <p:cNvPr id="3" name="TextBox 2"/>
          <p:cNvSpPr txBox="1"/>
          <p:nvPr/>
        </p:nvSpPr>
        <p:spPr>
          <a:xfrm>
            <a:off x="3810000" y="6607314"/>
            <a:ext cx="9677400" cy="70788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smtClean="0">
                <a:solidFill>
                  <a:srgbClr val="7030A0"/>
                </a:solidFill>
                <a:latin typeface="Times New Roman" pitchFamily="18" charset="0"/>
                <a:cs typeface="Times New Roman" pitchFamily="18" charset="0"/>
              </a:rPr>
              <a:t>We all desire happiness  and health .</a:t>
            </a:r>
            <a:endParaRPr lang="en-US" sz="4000" b="1" dirty="0">
              <a:solidFill>
                <a:srgbClr val="7030A0"/>
              </a:solidFill>
              <a:latin typeface="Times New Roman" pitchFamily="18" charset="0"/>
              <a:cs typeface="Times New Roman" pitchFamily="18" charset="0"/>
            </a:endParaRPr>
          </a:p>
        </p:txBody>
      </p:sp>
      <p:sp>
        <p:nvSpPr>
          <p:cNvPr id="4" name="TextBox 3"/>
          <p:cNvSpPr txBox="1"/>
          <p:nvPr/>
        </p:nvSpPr>
        <p:spPr>
          <a:xfrm>
            <a:off x="1219200" y="6490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Key word</a:t>
            </a:r>
            <a:endParaRPr lang="en-US" sz="4400" b="1" dirty="0" smtClean="0">
              <a:solidFill>
                <a:srgbClr val="7030A0"/>
              </a:solidFill>
              <a:latin typeface="Times New Roman" pitchFamily="18" charset="0"/>
              <a:cs typeface="Times New Roman" pitchFamily="18" charset="0"/>
            </a:endParaRPr>
          </a:p>
        </p:txBody>
      </p:sp>
      <p:sp>
        <p:nvSpPr>
          <p:cNvPr id="5" name="TextBox 4"/>
          <p:cNvSpPr txBox="1"/>
          <p:nvPr/>
        </p:nvSpPr>
        <p:spPr>
          <a:xfrm>
            <a:off x="1219200" y="17158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endParaRPr lang="en-US" sz="4400" b="1" dirty="0" smtClean="0">
              <a:solidFill>
                <a:srgbClr val="7030A0"/>
              </a:solidFill>
              <a:latin typeface="Times New Roman" pitchFamily="18" charset="0"/>
              <a:cs typeface="Times New Roman" pitchFamily="18" charset="0"/>
            </a:endParaRPr>
          </a:p>
        </p:txBody>
      </p:sp>
      <p:sp>
        <p:nvSpPr>
          <p:cNvPr id="6" name="TextBox 5"/>
          <p:cNvSpPr txBox="1"/>
          <p:nvPr/>
        </p:nvSpPr>
        <p:spPr>
          <a:xfrm>
            <a:off x="3809999" y="725269"/>
            <a:ext cx="9677401"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Desire</a:t>
            </a:r>
            <a:endParaRPr lang="en-US" sz="4400" b="1" dirty="0">
              <a:solidFill>
                <a:srgbClr val="7030A0"/>
              </a:solidFill>
              <a:latin typeface="Times New Roman" pitchFamily="18" charset="0"/>
              <a:cs typeface="Times New Roman" pitchFamily="18" charset="0"/>
            </a:endParaRPr>
          </a:p>
        </p:txBody>
      </p:sp>
      <p:pic>
        <p:nvPicPr>
          <p:cNvPr id="5122" name="Picture 2" descr="C:\Users\Saiful\Downloads\stock_hands_up_happiness_man_by_soygcm_d557mo8-full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565400"/>
            <a:ext cx="5867400" cy="39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1137</Words>
  <Application>Microsoft Office PowerPoint</Application>
  <PresentationFormat>Custom</PresentationFormat>
  <Paragraphs>169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Saiful</dc:creator>
  <cp:lastModifiedBy>Saiful</cp:lastModifiedBy>
  <cp:revision>66</cp:revision>
  <dcterms:created xsi:type="dcterms:W3CDTF">2021-07-19T09:53:29Z</dcterms:created>
  <dcterms:modified xsi:type="dcterms:W3CDTF">2021-07-24T16:02:36Z</dcterms:modified>
</cp:coreProperties>
</file>