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2" r:id="rId5"/>
    <p:sldId id="266" r:id="rId6"/>
    <p:sldId id="261" r:id="rId7"/>
    <p:sldId id="260" r:id="rId8"/>
    <p:sldId id="270" r:id="rId9"/>
    <p:sldId id="269" r:id="rId10"/>
    <p:sldId id="268" r:id="rId11"/>
    <p:sldId id="271" r:id="rId12"/>
    <p:sldId id="267" r:id="rId13"/>
    <p:sldId id="272" r:id="rId14"/>
    <p:sldId id="279" r:id="rId15"/>
    <p:sldId id="274" r:id="rId16"/>
    <p:sldId id="276" r:id="rId17"/>
    <p:sldId id="277" r:id="rId18"/>
    <p:sldId id="259" r:id="rId19"/>
    <p:sldId id="257" r:id="rId20"/>
    <p:sldId id="258" r:id="rId21"/>
    <p:sldId id="265" r:id="rId22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1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9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406902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8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4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29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82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33091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273052"/>
            <a:ext cx="5622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435102"/>
            <a:ext cx="33091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8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2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10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406902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0082773" cy="68326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33091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273052"/>
            <a:ext cx="5622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435102"/>
            <a:ext cx="33091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4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674" y="810824"/>
            <a:ext cx="8611726" cy="3200399"/>
          </a:xfrm>
          <a:prstGeom prst="rect">
            <a:avLst/>
          </a:prstGeom>
          <a:ln>
            <a:noFill/>
          </a:ln>
        </p:spPr>
        <p:txBody>
          <a:bodyPr wrap="square">
            <a:prstTxWarp prst="textArchUp">
              <a:avLst>
                <a:gd name="adj" fmla="val 12377230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50" normalizeH="0" baseline="0" noProof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আজকের</a:t>
            </a:r>
            <a:r>
              <a:rPr kumimoji="0" lang="en-US" sz="9600" b="1" i="0" u="none" strike="noStrike" kern="0" cap="none" spc="50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9600" b="1" i="0" u="none" strike="noStrike" kern="0" cap="none" spc="50" normalizeH="0" baseline="0" noProof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ক্লাসে</a:t>
            </a:r>
            <a:r>
              <a:rPr kumimoji="0" lang="en-US" sz="9600" b="1" i="0" u="none" strike="noStrike" kern="0" cap="none" spc="50" normalizeH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9600" b="1" i="0" u="none" strike="noStrike" kern="0" cap="none" spc="50" normalizeH="0" noProof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সকলকে</a:t>
            </a:r>
            <a:r>
              <a:rPr kumimoji="0" lang="en-US" sz="9600" b="1" i="0" u="none" strike="noStrike" kern="0" cap="none" spc="50" normalizeH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9600" b="1" i="0" u="none" strike="noStrike" kern="0" cap="none" spc="50" normalizeH="0" baseline="0" noProof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স্বাগতম</a:t>
            </a:r>
            <a:r>
              <a:rPr kumimoji="0" lang="en-US" sz="9600" b="1" i="0" u="none" strike="noStrike" kern="0" cap="none" spc="50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9600" b="1" i="0" u="none" strike="noStrike" kern="0" cap="none" spc="50" normalizeH="0" baseline="0" noProof="0" dirty="0">
              <a:ln w="11430">
                <a:solidFill>
                  <a:schemeClr val="accent4">
                    <a:lumMod val="50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26" name="Picture 2" descr="Amazing Flowers Images Gif Rose Stickers Wallpaper - Google Play তে অ্যা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1" y="1087582"/>
            <a:ext cx="8583168" cy="5465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6873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spc="150" dirty="0">
                <a:ln w="11430"/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৩. পণ্যটি ক্রেতার ঠিকানায় পৌছে দেওয়া</a:t>
            </a:r>
            <a:endParaRPr lang="en-US" sz="4000" b="1" u="sng" spc="150" dirty="0">
              <a:ln w="11430"/>
              <a:solidFill>
                <a:prstClr val="black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92" y="5090802"/>
            <a:ext cx="9497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পণ্যটি যখন ক্রেতা অর্ডার করবে তখন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পণ্যটিকে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বিক্রেতা বিভিন্ন কুরিয়ার সার্ভিস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 কর্মীদ্বারা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(Delivery man)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পণ্যটি </a:t>
            </a:r>
          </a:p>
          <a:p>
            <a:pPr lvl="0" algn="ctr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ক্রেতার কাছে পৌঁছে দিবে।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9328"/>
          <a:stretch/>
        </p:blipFill>
        <p:spPr bwMode="auto">
          <a:xfrm>
            <a:off x="4876800" y="1241286"/>
            <a:ext cx="4966545" cy="3856443"/>
          </a:xfrm>
          <a:prstGeom prst="snip2DiagRect">
            <a:avLst>
              <a:gd name="adj1" fmla="val 1616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6135" r="13095" b="9194"/>
          <a:stretch/>
        </p:blipFill>
        <p:spPr bwMode="auto">
          <a:xfrm>
            <a:off x="205540" y="1241287"/>
            <a:ext cx="4671260" cy="3849516"/>
          </a:xfrm>
          <a:prstGeom prst="snip2DiagRect">
            <a:avLst>
              <a:gd name="adj1" fmla="val 1608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01130" y="1217512"/>
            <a:ext cx="7003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0" cap="none" spc="0" dirty="0">
              <a:ln w="0"/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2713" y="1963557"/>
            <a:ext cx="2438400" cy="24595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6622" y="2531591"/>
            <a:ext cx="2230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alt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US" alt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bn-BD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867450">
            <a:off x="1944619" y="1688286"/>
            <a:ext cx="1065381" cy="362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733539" y="3011959"/>
            <a:ext cx="899401" cy="362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469542">
            <a:off x="2078023" y="4268335"/>
            <a:ext cx="1195237" cy="362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52790" y="2839367"/>
            <a:ext cx="6320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জনবল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দিয়েও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0" cap="none" spc="0" dirty="0">
              <a:ln w="0"/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1483" y="4508533"/>
            <a:ext cx="6664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0" cap="none" spc="0" dirty="0">
              <a:ln w="0"/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6" grpId="0" animBg="1"/>
      <p:bldP spid="18" grpId="0" animBg="1"/>
      <p:bldP spid="20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52" y="4267200"/>
            <a:ext cx="8969647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যুগে ই-কমার্সের বড় সুবিধা হলো বাড়িতে বসেই পণ্য সংগ্রহ করা। আর কোন বিক্রেতা তার পণ্যের ছবি, ভিডিও ইন্টারনেটে দিয়ে তার দোকান খুলতে পারে। এজন্য তাকে একটি ওয়েব সাইট খুলতে হয়।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3822"/>
            <a:ext cx="382498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ই-কমার্সের সুবিধা-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9"/>
          <a:stretch/>
        </p:blipFill>
        <p:spPr bwMode="auto">
          <a:xfrm>
            <a:off x="1524000" y="749916"/>
            <a:ext cx="6858000" cy="3517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747340"/>
            <a:ext cx="70865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600" kern="0" dirty="0" smtClean="0">
                <a:solidFill>
                  <a:sysClr val="windowText" lastClr="000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cs typeface="NikoshBAN" panose="02000000000000000000" pitchFamily="2" charset="0"/>
              </a:rPr>
              <a:t>২০১১-২০১২ সাল থেকে বাংলাদেশে ই-কমার্সের যাত্রা শুরু হয়ে ক্রমেই তার প্রসার ঘটছে। </a:t>
            </a:r>
            <a:endParaRPr lang="en-US" sz="3600" kern="0" dirty="0">
              <a:solidFill>
                <a:sysClr val="windowText" lastClr="000000"/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cs typeface="NikoshBAN" panose="020000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16361"/>
          <a:stretch/>
        </p:blipFill>
        <p:spPr bwMode="auto">
          <a:xfrm>
            <a:off x="304800" y="80340"/>
            <a:ext cx="4772571" cy="258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70" y="80340"/>
            <a:ext cx="4697011" cy="258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6" y="3982304"/>
            <a:ext cx="4762500" cy="27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947669"/>
            <a:ext cx="4821381" cy="27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699840"/>
            <a:ext cx="568801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371600"/>
            <a:ext cx="4495800" cy="452431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ক্রেতারা অনলাইনে তাদের পছন্দের পণ্যটি পছন্দ করেন এবং মূল্য পরিশোধ করেন। ক্রেতাগণ মূল্য পরিশোধে ডেবিট কার্ড, মোবাইল ব্যাংকিং অথবা ক্যাশ অন ডেলিভারি (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COD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)ব্যবহার করতে পারেন।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8418" y="3505200"/>
            <a:ext cx="4662055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বই থেকে শুরু করে জামা-কাপড়, খাবার,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শৌখিন সামগ্রীসহ সব ধরনের পণ্য 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ই-কমার্সের মাধ্যমে বেচাকেনা হচ্ছে।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1"/>
          <a:stretch/>
        </p:blipFill>
        <p:spPr bwMode="auto">
          <a:xfrm>
            <a:off x="176271" y="3505200"/>
            <a:ext cx="4638929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 bwMode="auto">
          <a:xfrm>
            <a:off x="5029200" y="135224"/>
            <a:ext cx="4762500" cy="3103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Library Ebooks Quick Start Guide - Cedar Rapids Public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1" y="135224"/>
            <a:ext cx="4652784" cy="3117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48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ই-কমার্সের সুফল</a:t>
            </a:r>
            <a:endParaRPr lang="en-US" sz="4800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3" y="1237899"/>
            <a:ext cx="38957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 ক্রয়ের ক্ষেত্রে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0240" y="1257902"/>
            <a:ext cx="38405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 বিক্রয়ের ক্ষেত্রে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46" y="2209800"/>
            <a:ext cx="550265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 বিক্রেতার সরাসরি যোগাযোগ।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ছবি, ভিডিও দেখে পছন্দমত পণ্য ক্রয়।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 বসে পণ্য ক্রয়।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ক্রেতার ট্রাফিক ও ভীর থেকে রক্ষা।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 ও অর্থের সাশ্রয়।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 গ্রহণ করে মূল্য পরিশোধের সুবিধা।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599" y="2230111"/>
            <a:ext cx="449580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 বিক্রেতার সরাসরি যোগাযোগ।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ছবি, ভিডিও দিয়ে পণ্যের বিজ্ঞাপন।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 বিতরনের পূর্বে মূল্য প্রাপ্তি।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বস্থাপনায় অর্থের সাশ্রয়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2347"/>
            <a:ext cx="311816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দলগত</a:t>
            </a:r>
            <a:r>
              <a:rPr kumimoji="0" lang="en-US" sz="6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কাজ</a:t>
            </a:r>
            <a:r>
              <a:rPr kumimoji="0" lang="en-US" sz="6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66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960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পণ্য ক্রয়-বিক্রয়ের ৫টি কুফল চিহ্নিত কর।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6488"/>
            <a:ext cx="5628279" cy="331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-297368"/>
            <a:ext cx="1996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মূল্যায়ন</a:t>
            </a:r>
            <a:r>
              <a:rPr kumimoji="0" lang="en-US" sz="6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9753600" cy="60324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ইলেকট্রনিক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 কেনা–বেচার পদ্ধতিকে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 হয়?</a:t>
            </a:r>
          </a:p>
          <a:p>
            <a:r>
              <a:rPr lang="as-IN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E</a:t>
            </a:r>
            <a:r>
              <a:rPr lang="en-US" i="1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service          </a:t>
            </a:r>
            <a:r>
              <a:rPr lang="as-IN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E</a:t>
            </a:r>
            <a:r>
              <a:rPr lang="en-US" i="1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governance              </a:t>
            </a:r>
            <a:r>
              <a:rPr lang="as-IN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E</a:t>
            </a:r>
            <a:r>
              <a:rPr lang="en-US" i="1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commerce                     </a:t>
            </a:r>
            <a:r>
              <a:rPr lang="as-IN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E</a:t>
            </a:r>
            <a:r>
              <a:rPr lang="en-US" i="1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learning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ই-সেবার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বৈশিষ্ট্য—</a:t>
            </a:r>
          </a:p>
          <a:p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বেশি খরচ কিন্তু স্বল্প সময়ে সেবা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স্বল্প </a:t>
            </a:r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খরচ এবং স্বল্প সময়ে সেবা প্রদান</a:t>
            </a:r>
          </a:p>
          <a:p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মোবাইল </a:t>
            </a:r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ফোনের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বিনা </a:t>
            </a:r>
            <a:r>
              <a:rPr lang="as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মূল্যে সেবা </a:t>
            </a:r>
            <a:r>
              <a:rPr lang="as-IN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commerce</a:t>
            </a:r>
            <a:r>
              <a:rPr lang="en-US" sz="2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পূর্ণরূপ—</a:t>
            </a:r>
          </a:p>
          <a:p>
            <a:r>
              <a:rPr lang="as-IN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Electro commerce                                     </a:t>
            </a:r>
            <a:r>
              <a:rPr lang="as-IN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Electric 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commerce</a:t>
            </a:r>
          </a:p>
          <a:p>
            <a:r>
              <a:rPr lang="as-IN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Electronic commerce                               </a:t>
            </a:r>
            <a:r>
              <a:rPr lang="as-IN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Electronics 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commerce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 কেনা–বেচার পদ্ধতিকে বলে—</a:t>
            </a:r>
          </a:p>
          <a:p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ওপরের সবকটি</a:t>
            </a:r>
            <a:endParaRPr lang="en-US" sz="2400" dirty="0" smtClean="0">
              <a:solidFill>
                <a:srgbClr val="12121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commerce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ব্যবস্থায় ক্রেতা পণ্যের মূল্য পরিশোধ করেন কীভাবে?</a:t>
            </a:r>
          </a:p>
          <a:p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মোবাইল ব্যাংকিং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ব্যাংক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সরাসরি 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দোকানে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ডাক যোগাযোগ</a:t>
            </a:r>
            <a:endParaRPr lang="en-US" sz="2400" dirty="0" smtClean="0">
              <a:solidFill>
                <a:srgbClr val="12121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COD</a:t>
            </a:r>
            <a:r>
              <a:rPr lang="en-US" sz="2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Cash 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Over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Delivery                                   খ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Cash 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On Delivery</a:t>
            </a:r>
          </a:p>
          <a:p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গ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Cash 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Before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Delivery                               ঘ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Cash </a:t>
            </a:r>
            <a:r>
              <a:rPr lang="en-US" sz="20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After </a:t>
            </a:r>
            <a:r>
              <a:rPr lang="en-US" sz="20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Delivery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ই-কমার্সের প্রসার ঘটতে থাকে কোন সাল থেকে?</a:t>
            </a:r>
          </a:p>
          <a:p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২০১০-২০১১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২০১১-২০১২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২০১৩-২০১৪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400" dirty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solidFill>
                  <a:srgbClr val="121212"/>
                </a:solidFill>
                <a:latin typeface="NikoshBAN" pitchFamily="2" charset="0"/>
                <a:cs typeface="NikoshBAN" pitchFamily="2" charset="0"/>
              </a:rPr>
              <a:t>২০১৪-২০১৫</a:t>
            </a:r>
            <a:endParaRPr lang="as-IN" sz="2400" dirty="0">
              <a:solidFill>
                <a:srgbClr val="12121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24400" y="10668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17526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31242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38100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193" y="45720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5455" y="52578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62484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189040"/>
            <a:ext cx="960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ডিজিটাল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বাংলাদেশ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গঠনে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ই-</a:t>
            </a:r>
            <a:r>
              <a:rPr lang="en-US" sz="44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কমার্সের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অবদান</a:t>
            </a:r>
            <a:r>
              <a:rPr lang="en-US" sz="44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ব্যাখ্যা</a:t>
            </a:r>
            <a:r>
              <a:rPr lang="en-US" sz="44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</a:t>
            </a:r>
            <a:r>
              <a:rPr lang="en-US" sz="44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।</a:t>
            </a:r>
            <a:endParaRPr lang="en-US" sz="440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7E3C9F-2888-48CA-904F-559E5B91212A}"/>
              </a:ext>
            </a:extLst>
          </p:cNvPr>
          <p:cNvSpPr txBox="1"/>
          <p:nvPr/>
        </p:nvSpPr>
        <p:spPr>
          <a:xfrm>
            <a:off x="3809999" y="20782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kumimoji="0" lang="en-US" sz="5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Need help with high school homework? Medical students to the rescue | FIU  News - Florida International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44112"/>
            <a:ext cx="6477000" cy="4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,532 Antique Mirror Stock Photos, Pictures &amp;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873" y="-505691"/>
            <a:ext cx="36842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9292" r="25758"/>
          <a:stretch/>
        </p:blipFill>
        <p:spPr>
          <a:xfrm>
            <a:off x="460933" y="1066800"/>
            <a:ext cx="2152757" cy="2809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103351" y="228600"/>
            <a:ext cx="21467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 w="11430">
                  <a:solidFill>
                    <a:srgbClr val="F79646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পরিচিতি</a:t>
            </a:r>
            <a:r>
              <a:rPr kumimoji="0" lang="en-US" sz="6000" b="1" i="0" u="none" strike="noStrike" kern="0" cap="none" spc="0" normalizeH="0" baseline="0" noProof="0" dirty="0" smtClean="0">
                <a:ln w="11430">
                  <a:solidFill>
                    <a:srgbClr val="F79646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6000" b="1" i="0" u="none" strike="noStrike" kern="0" cap="none" spc="0" normalizeH="0" baseline="0" noProof="0" dirty="0">
              <a:ln w="11430">
                <a:solidFill>
                  <a:srgbClr val="F79646">
                    <a:lumMod val="50000"/>
                  </a:srgbClr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868716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সাঈদা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হাসমা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সহকারি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শিক্ষিকা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(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আইসিটি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)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বড়চালা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হুসাইনিয়া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দাখিল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মাদরাসা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ভালুকা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, </a:t>
            </a:r>
            <a:r>
              <a:rPr kumimoji="0" lang="en-US" sz="40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ময়মনসিংহ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। </a:t>
            </a:r>
            <a:endParaRPr kumimoji="0" lang="en-US" sz="40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79" y="1046787"/>
            <a:ext cx="3078765" cy="41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5956" y="3230318"/>
            <a:ext cx="2232844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অধ্যায়ঃ</a:t>
            </a:r>
            <a:r>
              <a:rPr kumimoji="0" lang="en-US" sz="4400" b="0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প্রথম</a:t>
            </a:r>
            <a:r>
              <a:rPr kumimoji="0" lang="en-US" sz="4400" b="0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2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সকলের সুস্থতা কামনা করে আজকের মতো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এখানেই </a:t>
            </a:r>
            <a:r>
              <a:rPr kumimoji="0" lang="bn-IN" sz="4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শেষ করছি-----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438400"/>
            <a:ext cx="6096000" cy="3048000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3075"/>
                <a:gd name="adj2" fmla="val -431"/>
              </a:avLst>
            </a:prstTxWarp>
            <a:spAutoFit/>
          </a:bodyPr>
          <a:lstStyle/>
          <a:p>
            <a:r>
              <a:rPr lang="en-US" sz="16600" dirty="0" err="1" smtClean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r>
              <a:rPr lang="en-US" sz="16600" dirty="0" smtClean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endParaRPr lang="en-US" sz="16600" dirty="0">
              <a:ln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9029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5618" y="304800"/>
            <a:ext cx="56909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kern="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গুলো</a:t>
            </a:r>
            <a:r>
              <a:rPr kumimoji="0" lang="en-US" sz="32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মনোযোগ</a:t>
            </a:r>
            <a:r>
              <a:rPr kumimoji="0" lang="en-US" sz="32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দিয়ে</a:t>
            </a:r>
            <a:r>
              <a:rPr kumimoji="0" lang="en-US" sz="32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লক্ষ্য</a:t>
            </a:r>
            <a:r>
              <a:rPr kumimoji="0" lang="en-US" sz="32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all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endParaRPr kumimoji="0" lang="en-US" sz="3200" b="1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266484"/>
            <a:ext cx="8943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altLang="en-US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altLang="en-US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US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altLang="en-US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মার্কেট</a:t>
            </a:r>
            <a:r>
              <a:rPr lang="en-US" altLang="en-US" sz="36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US" sz="36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36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altLang="en-US" sz="36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altLang="en-US" sz="36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altLang="en-US" sz="36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19200" y="1174268"/>
            <a:ext cx="7192761" cy="393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3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47244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alt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মার্কেটে</a:t>
            </a:r>
            <a:r>
              <a:rPr lang="en-US" alt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1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" y="900545"/>
            <a:ext cx="4711817" cy="36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6400" y="4587876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4000" dirty="0" err="1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altLang="en-US" sz="4000" dirty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altLang="en-US" sz="4000" dirty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4000" dirty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000" dirty="0" smtClean="0">
              <a:ln w="0"/>
              <a:solidFill>
                <a:prstClr val="black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sz="4000" dirty="0" err="1" smtClean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altLang="en-US" sz="4000" dirty="0" smtClean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altLang="en-US" sz="4000" dirty="0" smtClean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4000" dirty="0" smtClean="0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 w="0"/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altLang="en-US" dirty="0">
              <a:solidFill>
                <a:prstClr val="black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900546"/>
            <a:ext cx="4948547" cy="36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ই-কমার্স বা ইন্টারনেট কমার্স | ব্যাংকিং নিউজ 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ই-কমার্স বা ইন্টারনেট কমার্স | ব্যাংকিং নিউজ বাংলাদে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1" y="5638800"/>
            <a:ext cx="5029200" cy="923330"/>
          </a:xfrm>
          <a:prstGeom prst="rect">
            <a:avLst/>
          </a:prstGeom>
          <a:noFill/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8875" y="182131"/>
            <a:ext cx="43587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398931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lop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4310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আজকের</a:t>
            </a:r>
            <a:r>
              <a:rPr kumimoji="0" lang="en-US" sz="4000" b="1" i="0" u="none" strike="noStrike" kern="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ক্লাসের</a:t>
            </a:r>
            <a:r>
              <a:rPr kumimoji="0" lang="en-US" sz="4000" b="1" i="0" u="none" strike="noStrike" kern="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 শিক্ষার্থীরা ...</a:t>
            </a:r>
            <a:endParaRPr lang="en-US" sz="1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8" y="1898925"/>
            <a:ext cx="8506692" cy="38779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dirty="0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4200" dirty="0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কমার্স </a:t>
            </a:r>
            <a:r>
              <a:rPr lang="en-US" sz="4200" dirty="0" err="1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dirty="0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4200" dirty="0" err="1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200" dirty="0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200" dirty="0" smtClean="0">
                <a:solidFill>
                  <a:prstClr val="black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200" dirty="0" smtClean="0">
              <a:solidFill>
                <a:prstClr val="black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ই-কর্মাসের শর্তসমূহ </a:t>
            </a:r>
            <a:r>
              <a:rPr lang="en-US" sz="4000" dirty="0" err="1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lvl="0" indent="-5715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4000" b="1" dirty="0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altLang="en-US" sz="4000" b="1" dirty="0" err="1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altLang="en-US" sz="4000" b="1" dirty="0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altLang="en-US" sz="4000" b="1" dirty="0" smtClean="0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altLang="en-US" sz="4000" b="1" dirty="0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US" sz="4000" b="1" dirty="0">
                <a:ln w="0"/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prstClr val="blac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200" dirty="0" err="1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200" dirty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mtClean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4000" b="1" dirty="0">
              <a:ln w="0"/>
              <a:solidFill>
                <a:prstClr val="black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2"/>
          <a:stretch/>
        </p:blipFill>
        <p:spPr bwMode="auto">
          <a:xfrm>
            <a:off x="1981200" y="71041"/>
            <a:ext cx="6553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951055"/>
            <a:ext cx="9753600" cy="3600986"/>
          </a:xfrm>
          <a:prstGeom prst="rect">
            <a:avLst/>
          </a:prstGeom>
          <a:noFill/>
          <a:ln>
            <a:solidFill>
              <a:srgbClr val="00246C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smtClean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altLang="en-US" sz="3200" dirty="0" err="1" smtClean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altLang="en-US" sz="3200" dirty="0" smtClean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পুর্ণরূপ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altLang="en-US" sz="3200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altLang="en-US" sz="3200" dirty="0" smtClean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মাধ্যম ব্যবহার করে যে ব্যবসা-বাণিজ্য করা হয় তাই ই-কমার্স নামে পরিচিত।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3200" b="1" dirty="0" smtClean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নিত্য </a:t>
            </a:r>
            <a:r>
              <a:rPr lang="bn-IN" sz="3200" b="1" dirty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সকল </a:t>
            </a:r>
            <a:r>
              <a:rPr lang="bn-IN" sz="3200" b="1" dirty="0" smtClean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ডাল,মাছ,শাকসবজী</a:t>
            </a:r>
            <a:r>
              <a:rPr lang="bn-IN" sz="3200" b="1" dirty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জামা, কাপড় ইত্যাদি </a:t>
            </a:r>
            <a:br>
              <a:rPr lang="bn-IN" sz="3200" b="1" dirty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b="1" dirty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মোটরযান, ইলেক্ট্রনিক্স পণ্য, খাবার, শৌখিন সামগ্রী ইত্যাদি।</a:t>
            </a:r>
            <a:endParaRPr lang="en-US" sz="2400" b="1" dirty="0">
              <a:solidFill>
                <a:prstClr val="black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lvl="0" indent="-457200" algn="ctr">
              <a:buFont typeface="Wingdings" panose="05000000000000000000" pitchFamily="2" charset="2"/>
              <a:buChar char="ü"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581400" y="76200"/>
            <a:ext cx="3352800" cy="1676400"/>
          </a:xfrm>
          <a:prstGeom prst="cloudCallout">
            <a:avLst>
              <a:gd name="adj1" fmla="val -20007"/>
              <a:gd name="adj2" fmla="val 659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Vrinda"/>
              </a:rPr>
              <a:t>   </a:t>
            </a:r>
            <a:r>
              <a:rPr lang="bn-BD" alt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Vrinda"/>
              </a:rPr>
              <a:t>সেবা </a:t>
            </a:r>
            <a:r>
              <a:rPr lang="bn-BD" alt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Vrinda"/>
              </a:rPr>
              <a:t>বা </a:t>
            </a:r>
            <a:r>
              <a:rPr lang="en-US" alt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Vrinda"/>
              </a:rPr>
              <a:t>     </a:t>
            </a:r>
            <a:r>
              <a:rPr lang="bn-BD" alt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Vrinda"/>
              </a:rPr>
              <a:t>বাণিজ্যের </a:t>
            </a:r>
            <a:r>
              <a:rPr lang="bn-BD" alt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cs typeface="Vrinda"/>
              </a:rPr>
              <a:t>শর্ত ৩</a:t>
            </a:r>
            <a:r>
              <a:rPr lang="en-US" alt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টি</a:t>
            </a:r>
            <a:endParaRPr lang="en-US" alt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414" y="1885798"/>
            <a:ext cx="4296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ln/>
                <a:solidFill>
                  <a:srgbClr val="7E40CC"/>
                </a:solidFill>
                <a:latin typeface="Nikosh" pitchFamily="2" charset="0"/>
                <a:cs typeface="Nikosh" pitchFamily="2" charset="0"/>
              </a:rPr>
              <a:t>১. বিক্রেতার নিকট পণ্য থাকা</a:t>
            </a:r>
            <a:endParaRPr lang="en-US" sz="3600" b="1" u="sng" dirty="0">
              <a:ln/>
              <a:solidFill>
                <a:srgbClr val="7E40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532127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নিজস্ব ওয়েবসাইট বা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পেইজে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 পণ্যের ছবি বা ভিডিও দিয়ে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রাখবে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যাহা ক্রেতা দেখে পণ্য ক্রয় করবে।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532127"/>
            <a:ext cx="4994564" cy="40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37175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spc="150" dirty="0">
                <a:ln w="11430"/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২. ক্রেতা কর্তৃক তার বিনিময় মূল্য পরিশোধ করা</a:t>
            </a:r>
            <a:endParaRPr lang="en-US" sz="3600" b="1" u="sng" spc="150" dirty="0">
              <a:ln w="11430"/>
              <a:solidFill>
                <a:prstClr val="black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18288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bn-IN" sz="3600" b="1" u="sng" dirty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 পরিশোধ করার পদ্ধতি গুলো হলঃ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ব্যাংকিং (ডেভিট কার্ড বা ক্রেডিট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),মোবাইল ব্যাংকিং বা ক্যাশ অন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ডেলিভারি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(COD)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548959" cy="42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646</Words>
  <Application>Microsoft Office PowerPoint</Application>
  <PresentationFormat>Custom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 COMPUTER</dc:creator>
  <cp:lastModifiedBy>H.A COMPUTER</cp:lastModifiedBy>
  <cp:revision>168</cp:revision>
  <dcterms:created xsi:type="dcterms:W3CDTF">2006-08-16T00:00:00Z</dcterms:created>
  <dcterms:modified xsi:type="dcterms:W3CDTF">2021-07-25T14:18:22Z</dcterms:modified>
</cp:coreProperties>
</file>