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77" r:id="rId2"/>
    <p:sldId id="256" r:id="rId3"/>
    <p:sldId id="278" r:id="rId4"/>
    <p:sldId id="257" r:id="rId5"/>
    <p:sldId id="281" r:id="rId6"/>
    <p:sldId id="260" r:id="rId7"/>
    <p:sldId id="258" r:id="rId8"/>
    <p:sldId id="261" r:id="rId9"/>
    <p:sldId id="263" r:id="rId10"/>
    <p:sldId id="268" r:id="rId11"/>
    <p:sldId id="264" r:id="rId12"/>
    <p:sldId id="269" r:id="rId13"/>
    <p:sldId id="279" r:id="rId14"/>
    <p:sldId id="265" r:id="rId15"/>
    <p:sldId id="266" r:id="rId16"/>
    <p:sldId id="267" r:id="rId17"/>
    <p:sldId id="280" r:id="rId18"/>
    <p:sldId id="272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B89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4338-2124-4626-A6B2-593B26D4CF5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A019-6D41-479F-B063-4FBEED68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A019-6D41-479F-B063-4FBEED6885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3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42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21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4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4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5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65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0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6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5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9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0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455818" y="6444827"/>
            <a:ext cx="728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t>মোঃ আখতার</a:t>
            </a:r>
            <a:r>
              <a:rPr lang="en-US" sz="2000" baseline="0">
                <a:latin typeface="NikoshBAN" panose="02000000000000000000" pitchFamily="2" charset="0"/>
                <a:cs typeface="NikoshBAN" panose="02000000000000000000" pitchFamily="2" charset="0"/>
              </a:rPr>
              <a:t> হোসেন সহকারি শিক্ষক জয়নগর সরকারি প্রাথমিক বিদ্যালয়। ছাতক,সুনামগঞ্জ।</a:t>
            </a:r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5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25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C82681-1BCB-48C6-AD7F-10C82B2CCDD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1A06F7-C680-4135-B54B-2FA4F4E6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FAD6A4EA-D126-4298-853E-302C259B7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52401"/>
            <a:ext cx="11704320" cy="641707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2A7AEEA-40F3-4E97-9F24-966CFD54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21" y="4528426"/>
            <a:ext cx="6194073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760" y="1910481"/>
            <a:ext cx="389729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812" y="993547"/>
            <a:ext cx="847563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ডোবা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প্রতিরোধ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457" y="2827416"/>
            <a:ext cx="105520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সাঁতার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কাটতে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দেয়া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সাঁতার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থাকলে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ডোবা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প্রতিরোধ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গভীর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সাঁতার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কাটতে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দেয়া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</a:t>
            </a:r>
            <a:r>
              <a:rPr lang="bn-IN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সাঁতার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কাটার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অন্যদের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ঝাঁপ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দেয়া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বন্যার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শিশুদের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C25CE-2E5D-4D5E-9B79-FD7DDCCAE12A}"/>
              </a:ext>
            </a:extLst>
          </p:cNvPr>
          <p:cNvSpPr txBox="1"/>
          <p:nvPr/>
        </p:nvSpPr>
        <p:spPr>
          <a:xfrm>
            <a:off x="630315" y="426128"/>
            <a:ext cx="206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36" y="526654"/>
            <a:ext cx="94233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চলো জানি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58" y="1810401"/>
            <a:ext cx="3419063" cy="2504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2625" y="4570320"/>
            <a:ext cx="3564837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সম্ভব হলে এবং নিরাপদ মনে করলে পানিতে ডুবতে থাকা ব্যক্তির হাতের নাগালে লম্বা দড়ি বা লাঠি ধরব।</a:t>
            </a:r>
            <a:endParaRPr lang="en-US" sz="24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8426" y="4672952"/>
            <a:ext cx="3949148" cy="1200329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প্রথমে আমরা সাহায্যের জন্য বড়দের ডাকবো এবং জরুরি সেবার জন্য কাউকে পাঠাব।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198" name="Picture 6" descr="কলাগাছের ভেলা | ©কাজী ফাতেমা ছবি =কলাগাছের ভেলায় ভাসবে এবেলা…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09" y="1359354"/>
            <a:ext cx="3419059" cy="238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997227" y="3759682"/>
            <a:ext cx="3872558" cy="26776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0088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না পেলে ভেসে থাকতে পারে এমন বস্তু ইত্যাদি পানিতে ভাসিয়ে দেব।</a:t>
            </a:r>
            <a:r>
              <a:rPr lang="en-US" sz="2800" b="1" dirty="0">
                <a:solidFill>
                  <a:srgbClr val="0088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88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</a:t>
            </a:r>
            <a:r>
              <a:rPr lang="bn-IN" sz="2800" b="1" dirty="0">
                <a:solidFill>
                  <a:srgbClr val="0088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বতে থাকা ব্যক্তি যেন সেটি ধরে ভাসতে পারে ও উঠে আযেমন- বড় কাঠের টুকরা,কলাগাছ সতে পারে।</a:t>
            </a:r>
            <a:endParaRPr lang="en-US" sz="2800" b="1" dirty="0">
              <a:solidFill>
                <a:srgbClr val="0088E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485C43-836F-4837-A259-D2556259756A}"/>
              </a:ext>
            </a:extLst>
          </p:cNvPr>
          <p:cNvGrpSpPr/>
          <p:nvPr/>
        </p:nvGrpSpPr>
        <p:grpSpPr>
          <a:xfrm>
            <a:off x="8299825" y="1961321"/>
            <a:ext cx="3636271" cy="2504661"/>
            <a:chOff x="7826859" y="1961321"/>
            <a:chExt cx="3636271" cy="2504661"/>
          </a:xfrm>
        </p:grpSpPr>
        <p:pic>
          <p:nvPicPr>
            <p:cNvPr id="8194" name="Picture 2" descr="পানি থেকে উদ্ধার কৌশল। Agriculture Bangla - YouTub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859" y="1961321"/>
              <a:ext cx="3636271" cy="25046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8864C0-4ECF-4AAC-B1B9-58417D09F8F9}"/>
                </a:ext>
              </a:extLst>
            </p:cNvPr>
            <p:cNvSpPr/>
            <p:nvPr/>
          </p:nvSpPr>
          <p:spPr>
            <a:xfrm>
              <a:off x="7865749" y="3240350"/>
              <a:ext cx="2222784" cy="12256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17E735-9E52-4CFE-BD8E-CA1CDCDD0441}"/>
                </a:ext>
              </a:extLst>
            </p:cNvPr>
            <p:cNvSpPr txBox="1"/>
            <p:nvPr/>
          </p:nvSpPr>
          <p:spPr>
            <a:xfrm>
              <a:off x="7945514" y="3556338"/>
              <a:ext cx="206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বড়দের সহায়তা নেওয়া</a:t>
              </a:r>
              <a:endParaRPr lang="en-US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18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240" y="396528"/>
            <a:ext cx="2226365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170" y="2148352"/>
            <a:ext cx="706814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12883" y="3555212"/>
            <a:ext cx="998379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 হলে এবং নিরাপদ মনে করলে পানিতে ডুবতে থাকা ব্যক্তির হাতের নাগালে লম্বা দড়ি বা লাঠি ধরব।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883" y="4689529"/>
            <a:ext cx="1066359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ভেসে থাকতে পারে এমন বস্তু যেমন- বড় কাঠের টুকরা,কলাগাছ ইত্যাদি পানিতে ভাসিয়ে দেব।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বতে থাকা ব্যক্তি যেন সেটি ধরে ভাসতে পারে ও উঠে আসতে পারে।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783" y="2851782"/>
            <a:ext cx="10058159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আমরা সাহায্যের জন্য বড়দের ডাকবো এবং জরুরি সেবার জন্য কাউকে পাঠাব।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BF287-0405-4986-9D33-E6CC0529A207}"/>
              </a:ext>
            </a:extLst>
          </p:cNvPr>
          <p:cNvSpPr txBox="1"/>
          <p:nvPr/>
        </p:nvSpPr>
        <p:spPr>
          <a:xfrm>
            <a:off x="3154440" y="1071408"/>
            <a:ext cx="6895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9656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CFCC3-9A68-4266-A7E5-97A87F2631D0}"/>
              </a:ext>
            </a:extLst>
          </p:cNvPr>
          <p:cNvSpPr txBox="1"/>
          <p:nvPr/>
        </p:nvSpPr>
        <p:spPr>
          <a:xfrm>
            <a:off x="2040015" y="752491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86BB1-7CBE-4529-8A9C-AB3004E64E53}"/>
              </a:ext>
            </a:extLst>
          </p:cNvPr>
          <p:cNvSpPr txBox="1"/>
          <p:nvPr/>
        </p:nvSpPr>
        <p:spPr>
          <a:xfrm>
            <a:off x="3021090" y="2891448"/>
            <a:ext cx="6895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BCC76-417D-4218-9EF9-BA927EABFD74}"/>
              </a:ext>
            </a:extLst>
          </p:cNvPr>
          <p:cNvSpPr txBox="1"/>
          <p:nvPr/>
        </p:nvSpPr>
        <p:spPr>
          <a:xfrm>
            <a:off x="5057776" y="1342959"/>
            <a:ext cx="1981200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0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981" y="785497"/>
            <a:ext cx="6822428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রার প্রক্রিয়া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প্রাথমিক চিকিৎসা জেনে রাখা ভালো - Rajib327's bangla blo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44" y="1554296"/>
            <a:ext cx="5511179" cy="2845426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602" y="4687508"/>
            <a:ext cx="490675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রোগীকে চিত করে শুইয়ে দিতে হবে।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দেখানো ছবির মতো থুতনি আলতো করে উপরে তুলে ধরতে হবে।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4" y="1554296"/>
            <a:ext cx="5113890" cy="2752661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586375" y="4687508"/>
            <a:ext cx="625502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 নাক চাপে ধরে মুখে মুখ লাগিয়ে কয়েক বার ফুঁ দিতে হবে,যতক্ষণ না রোগীর বুক ফুলে উঠে।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মাঝে মাঝে রোগীকে শ্বাস ছাড়ার জন্য সময় দিতে হবে।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802" y="4829456"/>
            <a:ext cx="595421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ফুঁ দেওয়ার পর রোগীর বুক ফুলে উঠছে কিনা তা লক্ষ রাখতে হবে। রোগীর বুক ফুলে না উঠলে তার মাথার অবস্থান পরিবর্তন করে পুনরায় ফুঁ দিতে হবে।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1243" y="4398569"/>
            <a:ext cx="5201156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 ছবির মতো রোগীর বুকের মাঝখানে হাত রেখে প্রায় ৩০ বার নিচের দিকে চাপ দিতে হবে।খেয়াল রাখতে হবে চাপ প্রয়োগের সময় বুকের উচ্চতা যেন এক তৃতীয়াংশ দেবে যায়।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 (2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0" y="1465108"/>
            <a:ext cx="4429055" cy="3050118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 descr="প্রাথমিক চিকিৎসা: কেউ অজ্ঞান হয়ে গেল, আপনি কী করবেন? – Bangla Health Ti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9016" y="1465108"/>
            <a:ext cx="4609165" cy="2823113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E423C-CAAF-486D-B695-264B2E4183F2}"/>
              </a:ext>
            </a:extLst>
          </p:cNvPr>
          <p:cNvSpPr txBox="1"/>
          <p:nvPr/>
        </p:nvSpPr>
        <p:spPr>
          <a:xfrm>
            <a:off x="2594193" y="627658"/>
            <a:ext cx="6822428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রার প্রক্রিয়া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2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9961" y="4849948"/>
            <a:ext cx="8905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 নিজে নিজে শ্বাস নেওয়া বা ডাক্তার না আসা পর্যন্ত এভাবে ফুঁ দেওয়া ও বুকে চাপ প্রয়োগ চালিয়ে যেতে হবে।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প্রাথমিক চিকিৎসা: কেউ অজ্ঞান হয়ে গেল, আপনি কী করবেন? – Bangla Health Tips">
            <a:extLst>
              <a:ext uri="{FF2B5EF4-FFF2-40B4-BE49-F238E27FC236}">
                <a16:creationId xmlns:a16="http://schemas.microsoft.com/office/drawing/2014/main" id="{22DAA9E9-2B4B-4D5E-98AD-314EDF603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214" y="1622046"/>
            <a:ext cx="4609165" cy="2823113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22FC4-520F-4AD1-B6DD-3D9969FF948C}"/>
              </a:ext>
            </a:extLst>
          </p:cNvPr>
          <p:cNvSpPr txBox="1"/>
          <p:nvPr/>
        </p:nvSpPr>
        <p:spPr>
          <a:xfrm>
            <a:off x="2584668" y="634822"/>
            <a:ext cx="6822428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রার প্রক্রিয়া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358A1F58-5851-4372-B1A8-5C10D5315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07887"/>
            <a:ext cx="4279037" cy="3209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41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0F33F-8E6F-44F0-8E51-E5F2E9EE5459}"/>
              </a:ext>
            </a:extLst>
          </p:cNvPr>
          <p:cNvSpPr txBox="1"/>
          <p:nvPr/>
        </p:nvSpPr>
        <p:spPr>
          <a:xfrm>
            <a:off x="2279867" y="2828835"/>
            <a:ext cx="7311807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ডোবা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ব্যক্তিকে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চিকিৎসা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রার প্রক্রিয়া লিখ।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D9EF2-025E-4782-B075-D9739245DC33}"/>
              </a:ext>
            </a:extLst>
          </p:cNvPr>
          <p:cNvSpPr txBox="1"/>
          <p:nvPr/>
        </p:nvSpPr>
        <p:spPr>
          <a:xfrm>
            <a:off x="4583190" y="990616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9547" y="376233"/>
            <a:ext cx="172278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241" y="1101607"/>
            <a:ext cx="1070113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09859"/>
              </p:ext>
            </p:extLst>
          </p:nvPr>
        </p:nvGraphicFramePr>
        <p:xfrm>
          <a:off x="1187355" y="1826981"/>
          <a:ext cx="10236017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3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দূর্ঘটনা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প্রতিরোধের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40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পানিতে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ডোবা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99547" y="2374710"/>
            <a:ext cx="6523825" cy="34392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গোছল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3360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909" y="781852"/>
            <a:ext cx="2286068" cy="76944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668" y="2151727"/>
            <a:ext cx="2530534" cy="255454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590" y="2397947"/>
            <a:ext cx="3117387" cy="2062103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2969" y="2151727"/>
            <a:ext cx="3316363" cy="2554545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323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3F4842-9944-4E2B-A381-3DEAF0760224}"/>
              </a:ext>
            </a:extLst>
          </p:cNvPr>
          <p:cNvGrpSpPr/>
          <p:nvPr/>
        </p:nvGrpSpPr>
        <p:grpSpPr>
          <a:xfrm>
            <a:off x="4297159" y="395061"/>
            <a:ext cx="3597682" cy="5918289"/>
            <a:chOff x="4351563" y="784167"/>
            <a:chExt cx="3597682" cy="5918289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32E92286-1ECC-49B3-9114-CC889A10C4F8}"/>
                </a:ext>
              </a:extLst>
            </p:cNvPr>
            <p:cNvSpPr/>
            <p:nvPr/>
          </p:nvSpPr>
          <p:spPr>
            <a:xfrm>
              <a:off x="5460476" y="6225702"/>
              <a:ext cx="1271047" cy="476754"/>
            </a:xfrm>
            <a:prstGeom prst="trapezoid">
              <a:avLst>
                <a:gd name="adj" fmla="val 38511"/>
              </a:avLst>
            </a:prstGeom>
            <a:solidFill>
              <a:schemeClr val="bg2"/>
            </a:solidFill>
            <a:ln w="38100">
              <a:solidFill>
                <a:srgbClr val="FF0000"/>
              </a:solidFill>
            </a:ln>
            <a:scene3d>
              <a:camera prst="perspectiveRelaxedModerately"/>
              <a:lightRig rig="twoPt" dir="t">
                <a:rot lat="0" lon="0" rev="8400000"/>
              </a:lightRig>
            </a:scene3d>
            <a:sp3d extrusionH="165100" contourW="12700" prstMaterial="softEdge">
              <a:bevelB w="152400" h="50800" prst="softRound"/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E865175-53A8-49DE-93B9-0EC247372472}"/>
                </a:ext>
              </a:extLst>
            </p:cNvPr>
            <p:cNvSpPr/>
            <p:nvPr/>
          </p:nvSpPr>
          <p:spPr>
            <a:xfrm>
              <a:off x="5831731" y="6128426"/>
              <a:ext cx="528537" cy="4767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D699AD-BC66-40F8-8DCC-2DC43B8AF00F}"/>
                </a:ext>
              </a:extLst>
            </p:cNvPr>
            <p:cNvSpPr/>
            <p:nvPr/>
          </p:nvSpPr>
          <p:spPr>
            <a:xfrm>
              <a:off x="6021421" y="1001949"/>
              <a:ext cx="163053" cy="5330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1671F6D-E02B-43ED-90FE-625AE314C505}"/>
                </a:ext>
              </a:extLst>
            </p:cNvPr>
            <p:cNvSpPr/>
            <p:nvPr/>
          </p:nvSpPr>
          <p:spPr>
            <a:xfrm>
              <a:off x="6021421" y="784167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29DDDA-ECDD-482C-B554-DF58FCE6EC80}"/>
                </a:ext>
              </a:extLst>
            </p:cNvPr>
            <p:cNvSpPr/>
            <p:nvPr/>
          </p:nvSpPr>
          <p:spPr>
            <a:xfrm>
              <a:off x="4525188" y="1184701"/>
              <a:ext cx="3261004" cy="13618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E0B89CB-B113-4867-81EB-9D276543E2E7}"/>
                </a:ext>
              </a:extLst>
            </p:cNvPr>
            <p:cNvSpPr/>
            <p:nvPr/>
          </p:nvSpPr>
          <p:spPr>
            <a:xfrm rot="5088827">
              <a:off x="7685660" y="1162031"/>
              <a:ext cx="263620" cy="136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7343034" lon="5272835" rev="1618933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DBB1B88-6928-4CA6-BB2C-BF74F275C98C}"/>
                </a:ext>
              </a:extLst>
            </p:cNvPr>
            <p:cNvSpPr/>
            <p:nvPr/>
          </p:nvSpPr>
          <p:spPr>
            <a:xfrm rot="5400000">
              <a:off x="4432162" y="1181354"/>
              <a:ext cx="263620" cy="136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7343034" lon="5272835" rev="1618933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F504D5-F659-4188-9FA6-B9D591017136}"/>
                </a:ext>
              </a:extLst>
            </p:cNvPr>
            <p:cNvSpPr/>
            <p:nvPr/>
          </p:nvSpPr>
          <p:spPr>
            <a:xfrm>
              <a:off x="7786192" y="1128647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28D808-043F-4497-AFD7-D11EFE9D44B7}"/>
                </a:ext>
              </a:extLst>
            </p:cNvPr>
            <p:cNvSpPr/>
            <p:nvPr/>
          </p:nvSpPr>
          <p:spPr>
            <a:xfrm>
              <a:off x="4351563" y="1165266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C8F4FF-C957-4B14-88AA-68294DB62FE3}"/>
                </a:ext>
              </a:extLst>
            </p:cNvPr>
            <p:cNvSpPr/>
            <p:nvPr/>
          </p:nvSpPr>
          <p:spPr>
            <a:xfrm rot="173887">
              <a:off x="5896573" y="878356"/>
              <a:ext cx="398851" cy="1161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9443021" lon="5265275" rev="1619569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731DC4-CAD6-4066-A549-3E7FB5D110C7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H="1">
              <a:off x="4525188" y="946405"/>
              <a:ext cx="1523648" cy="30639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8D137D8-9C92-4B72-AF73-B854B6E6707E}"/>
                </a:ext>
              </a:extLst>
            </p:cNvPr>
            <p:cNvCxnSpPr>
              <a:cxnSpLocks/>
              <a:stCxn id="12" idx="3"/>
              <a:endCxn id="16" idx="5"/>
            </p:cNvCxnSpPr>
            <p:nvPr/>
          </p:nvCxnSpPr>
          <p:spPr>
            <a:xfrm flipH="1" flipV="1">
              <a:off x="6234757" y="984591"/>
              <a:ext cx="1526336" cy="15706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02FE913-B6BD-4364-A18C-0510BB3DDAE7}"/>
              </a:ext>
            </a:extLst>
          </p:cNvPr>
          <p:cNvSpPr/>
          <p:nvPr/>
        </p:nvSpPr>
        <p:spPr>
          <a:xfrm>
            <a:off x="4700954" y="907903"/>
            <a:ext cx="2858232" cy="41825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263239-FF01-46F1-93C1-E3CA4B292F0C}"/>
              </a:ext>
            </a:extLst>
          </p:cNvPr>
          <p:cNvSpPr txBox="1"/>
          <p:nvPr/>
        </p:nvSpPr>
        <p:spPr>
          <a:xfrm>
            <a:off x="5265727" y="1430199"/>
            <a:ext cx="20802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0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205" y="1312984"/>
            <a:ext cx="2411355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AA99D789-5220-4C44-8191-EC173E12E2E8}"/>
              </a:ext>
            </a:extLst>
          </p:cNvPr>
          <p:cNvSpPr/>
          <p:nvPr/>
        </p:nvSpPr>
        <p:spPr>
          <a:xfrm flipH="1" flipV="1">
            <a:off x="3870960" y="375920"/>
            <a:ext cx="2997200" cy="4162442"/>
          </a:xfrm>
          <a:prstGeom prst="flowChartDocumen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D1BB71-5349-4EA3-B9E6-7DB6566BA750}"/>
              </a:ext>
            </a:extLst>
          </p:cNvPr>
          <p:cNvSpPr/>
          <p:nvPr/>
        </p:nvSpPr>
        <p:spPr>
          <a:xfrm>
            <a:off x="4952584" y="5754420"/>
            <a:ext cx="867266" cy="235670"/>
          </a:xfrm>
          <a:prstGeom prst="ellipse">
            <a:avLst/>
          </a:prstGeom>
          <a:gradFill>
            <a:gsLst>
              <a:gs pos="18000">
                <a:schemeClr val="tx1">
                  <a:alpha val="36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C743720-7DA9-4F05-BE26-356E027511CA}"/>
              </a:ext>
            </a:extLst>
          </p:cNvPr>
          <p:cNvSpPr/>
          <p:nvPr/>
        </p:nvSpPr>
        <p:spPr>
          <a:xfrm flipV="1">
            <a:off x="3291840" y="4241416"/>
            <a:ext cx="4145280" cy="1630837"/>
          </a:xfrm>
          <a:prstGeom prst="triangle">
            <a:avLst/>
          </a:prstGeom>
          <a:solidFill>
            <a:srgbClr val="EB1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D4C54D3-077A-47D0-9CF5-5B10C39292FC}"/>
              </a:ext>
            </a:extLst>
          </p:cNvPr>
          <p:cNvSpPr/>
          <p:nvPr/>
        </p:nvSpPr>
        <p:spPr>
          <a:xfrm>
            <a:off x="6868159" y="3826636"/>
            <a:ext cx="419915" cy="414782"/>
          </a:xfrm>
          <a:prstGeom prst="rtTriangle">
            <a:avLst/>
          </a:prstGeom>
          <a:solidFill>
            <a:srgbClr val="BF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8B0A077-6321-4C53-8993-B9104A6C4E46}"/>
              </a:ext>
            </a:extLst>
          </p:cNvPr>
          <p:cNvSpPr/>
          <p:nvPr/>
        </p:nvSpPr>
        <p:spPr>
          <a:xfrm flipH="1">
            <a:off x="3312160" y="3788930"/>
            <a:ext cx="558800" cy="452486"/>
          </a:xfrm>
          <a:prstGeom prst="rtTriangle">
            <a:avLst/>
          </a:prstGeom>
          <a:solidFill>
            <a:srgbClr val="BF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E87D7-4837-4898-95F1-8CDF70C39496}"/>
              </a:ext>
            </a:extLst>
          </p:cNvPr>
          <p:cNvSpPr txBox="1"/>
          <p:nvPr/>
        </p:nvSpPr>
        <p:spPr>
          <a:xfrm>
            <a:off x="3972891" y="1460628"/>
            <a:ext cx="2895268" cy="2246769"/>
          </a:xfrm>
          <a:prstGeom prst="rect">
            <a:avLst/>
          </a:prstGeom>
          <a:noFill/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426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685" y="2428240"/>
            <a:ext cx="4963995" cy="2346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6905F10E-0607-4250-BFDB-D8AB08E419B7}"/>
              </a:ext>
            </a:extLst>
          </p:cNvPr>
          <p:cNvSpPr/>
          <p:nvPr/>
        </p:nvSpPr>
        <p:spPr>
          <a:xfrm rot="18364824">
            <a:off x="-335747" y="1735463"/>
            <a:ext cx="4871463" cy="2074906"/>
          </a:xfrm>
          <a:prstGeom prst="ribbon">
            <a:avLst>
              <a:gd name="adj1" fmla="val 14000"/>
              <a:gd name="adj2" fmla="val 6914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F28AC03-8E7B-4EE9-B996-E1E693B65D75}"/>
              </a:ext>
            </a:extLst>
          </p:cNvPr>
          <p:cNvSpPr/>
          <p:nvPr/>
        </p:nvSpPr>
        <p:spPr>
          <a:xfrm>
            <a:off x="3815561" y="3429000"/>
            <a:ext cx="4765594" cy="114020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74344E-6FAF-463A-97F6-542839763EDF}"/>
              </a:ext>
            </a:extLst>
          </p:cNvPr>
          <p:cNvSpPr/>
          <p:nvPr/>
        </p:nvSpPr>
        <p:spPr>
          <a:xfrm>
            <a:off x="3815561" y="4568969"/>
            <a:ext cx="4514851" cy="1858072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59663B-1942-4695-8115-E7DB87892FCB}"/>
              </a:ext>
            </a:extLst>
          </p:cNvPr>
          <p:cNvGrpSpPr/>
          <p:nvPr/>
        </p:nvGrpSpPr>
        <p:grpSpPr>
          <a:xfrm>
            <a:off x="4204418" y="409832"/>
            <a:ext cx="4125994" cy="4840480"/>
            <a:chOff x="750018" y="719017"/>
            <a:chExt cx="3485715" cy="44485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167550-5EEB-45BC-87FB-87B00D9D7872}"/>
                </a:ext>
              </a:extLst>
            </p:cNvPr>
            <p:cNvGrpSpPr/>
            <p:nvPr/>
          </p:nvGrpSpPr>
          <p:grpSpPr>
            <a:xfrm>
              <a:off x="827575" y="2465649"/>
              <a:ext cx="3408158" cy="2701936"/>
              <a:chOff x="5844619" y="2565825"/>
              <a:chExt cx="3819960" cy="415250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55BB6E-7DA3-4717-81F4-CD2260DE9044}"/>
                  </a:ext>
                </a:extLst>
              </p:cNvPr>
              <p:cNvSpPr/>
              <p:nvPr/>
            </p:nvSpPr>
            <p:spPr>
              <a:xfrm>
                <a:off x="5844619" y="4642079"/>
                <a:ext cx="3819960" cy="20762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C3F9171-295A-4D05-A902-F51844D18DF9}"/>
                  </a:ext>
                </a:extLst>
              </p:cNvPr>
              <p:cNvSpPr/>
              <p:nvPr/>
            </p:nvSpPr>
            <p:spPr>
              <a:xfrm>
                <a:off x="5844619" y="2565825"/>
                <a:ext cx="3819960" cy="20762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71145D-9923-406E-A7BC-223483D26573}"/>
                </a:ext>
              </a:extLst>
            </p:cNvPr>
            <p:cNvSpPr/>
            <p:nvPr/>
          </p:nvSpPr>
          <p:spPr>
            <a:xfrm>
              <a:off x="827575" y="719017"/>
              <a:ext cx="3408158" cy="1752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Internal Storage 7">
              <a:extLst>
                <a:ext uri="{FF2B5EF4-FFF2-40B4-BE49-F238E27FC236}">
                  <a16:creationId xmlns:a16="http://schemas.microsoft.com/office/drawing/2014/main" id="{3D7CE859-0A92-4273-9C2C-90806CA06FC1}"/>
                </a:ext>
              </a:extLst>
            </p:cNvPr>
            <p:cNvSpPr/>
            <p:nvPr/>
          </p:nvSpPr>
          <p:spPr>
            <a:xfrm>
              <a:off x="1276258" y="756135"/>
              <a:ext cx="1839305" cy="1752878"/>
            </a:xfrm>
            <a:prstGeom prst="flowChartInternalStorag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A picture containing text, screenshot&#10;&#10;Description automatically generated">
              <a:extLst>
                <a:ext uri="{FF2B5EF4-FFF2-40B4-BE49-F238E27FC236}">
                  <a16:creationId xmlns:a16="http://schemas.microsoft.com/office/drawing/2014/main" id="{2BF35CA0-21D4-4D56-80E4-64A1E04B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18" y="2465648"/>
              <a:ext cx="3471007" cy="1752878"/>
            </a:xfrm>
            <a:prstGeom prst="rect">
              <a:avLst/>
            </a:prstGeom>
          </p:spPr>
        </p:pic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5D20BD-79F2-4761-94B2-B8B537CA44AE}"/>
              </a:ext>
            </a:extLst>
          </p:cNvPr>
          <p:cNvSpPr/>
          <p:nvPr/>
        </p:nvSpPr>
        <p:spPr>
          <a:xfrm rot="5400000">
            <a:off x="4061792" y="4300503"/>
            <a:ext cx="1919589" cy="237574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B0A07EA-F1F9-4911-9CD7-5A6E62E6EB83}"/>
              </a:ext>
            </a:extLst>
          </p:cNvPr>
          <p:cNvSpPr/>
          <p:nvPr/>
        </p:nvSpPr>
        <p:spPr>
          <a:xfrm rot="16200000" flipH="1">
            <a:off x="6223223" y="4154497"/>
            <a:ext cx="1919589" cy="26412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0E384E4-8E5D-4F84-B9CF-4765FEB0DB1B}"/>
              </a:ext>
            </a:extLst>
          </p:cNvPr>
          <p:cNvSpPr/>
          <p:nvPr/>
        </p:nvSpPr>
        <p:spPr>
          <a:xfrm>
            <a:off x="3829671" y="5448890"/>
            <a:ext cx="4751484" cy="1010535"/>
          </a:xfrm>
          <a:prstGeom prst="triangle">
            <a:avLst/>
          </a:prstGeom>
          <a:solidFill>
            <a:srgbClr val="B8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D7870CB-B4A3-4D59-A741-766A5EFE11ED}"/>
              </a:ext>
            </a:extLst>
          </p:cNvPr>
          <p:cNvSpPr/>
          <p:nvPr/>
        </p:nvSpPr>
        <p:spPr>
          <a:xfrm flipV="1">
            <a:off x="3867264" y="4558602"/>
            <a:ext cx="4636370" cy="95979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e Flickr Golap Image Generat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0434" y="904461"/>
            <a:ext cx="4014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0434" y="2791573"/>
            <a:ext cx="5902152" cy="2246769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bn-IN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চতুর্থ</a:t>
            </a:r>
          </a:p>
          <a:p>
            <a:r>
              <a:rPr lang="bn-IN" sz="2800" b="1" dirty="0"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800" b="1" dirty="0"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bn-IN" sz="2800" b="1" dirty="0"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বিজ্ঞান</a:t>
            </a:r>
          </a:p>
          <a:p>
            <a:r>
              <a:rPr lang="bn-IN" sz="2800" b="1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b="1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 </a:t>
            </a:r>
            <a:r>
              <a:rPr lang="bn-IN" sz="2800" b="1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১১</a:t>
            </a:r>
            <a:endParaRPr lang="en-US" sz="2800" b="1" dirty="0">
              <a:solidFill>
                <a:schemeClr val="tx2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 </a:t>
            </a:r>
            <a:r>
              <a:rPr lang="bn-IN" sz="28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 নিরাপত্তা ও প্রাথমিক চিকিৎসা</a:t>
            </a:r>
          </a:p>
          <a:p>
            <a:r>
              <a:rPr lang="bn-IN" sz="28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পাঠ্যাংশ</a:t>
            </a:r>
            <a:r>
              <a:rPr lang="en-US" sz="28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bn-IN" sz="28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 ডোবা</a:t>
            </a:r>
            <a:endParaRPr lang="en-US" sz="28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6" y="2284526"/>
            <a:ext cx="2718250" cy="3033198"/>
          </a:xfrm>
          <a:prstGeom prst="rect">
            <a:avLst/>
          </a:prstGeom>
          <a:ln w="28575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795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পানিতে ডুবে গেলে করণীয় ও প্রাথমিক চিকিৎসা - Priyocareer">
            <a:extLst>
              <a:ext uri="{FF2B5EF4-FFF2-40B4-BE49-F238E27FC236}">
                <a16:creationId xmlns:a16="http://schemas.microsoft.com/office/drawing/2014/main" id="{F0745B37-DE95-41FD-9259-4DEC8D3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42" y="1945454"/>
            <a:ext cx="6981307" cy="346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A1D5B-0D3D-485A-87E6-3AFC40BD7ED5}"/>
              </a:ext>
            </a:extLst>
          </p:cNvPr>
          <p:cNvSpPr txBox="1"/>
          <p:nvPr/>
        </p:nvSpPr>
        <p:spPr>
          <a:xfrm>
            <a:off x="3546739" y="844333"/>
            <a:ext cx="483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2A61B-8F83-4E08-9B72-992F33089DD1}"/>
              </a:ext>
            </a:extLst>
          </p:cNvPr>
          <p:cNvSpPr txBox="1"/>
          <p:nvPr/>
        </p:nvSpPr>
        <p:spPr>
          <a:xfrm>
            <a:off x="3712178" y="5511046"/>
            <a:ext cx="6069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ডো</a:t>
            </a:r>
            <a:r>
              <a:rPr lang="bn-IN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বার ছবি</a:t>
            </a:r>
            <a:endParaRPr lang="en-US" sz="40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591" y="738976"/>
            <a:ext cx="36155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193BE-3385-454E-B26F-C5F7D0F0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92" y="2495502"/>
            <a:ext cx="5340186" cy="3615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A3FA1-04E1-4F38-8837-7536DB437062}"/>
              </a:ext>
            </a:extLst>
          </p:cNvPr>
          <p:cNvSpPr txBox="1"/>
          <p:nvPr/>
        </p:nvSpPr>
        <p:spPr>
          <a:xfrm>
            <a:off x="4455170" y="1478373"/>
            <a:ext cx="349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4000" b="1" dirty="0"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ডোবা</a:t>
            </a:r>
            <a:endParaRPr lang="en-US" sz="4000" b="1" dirty="0">
              <a:solidFill>
                <a:schemeClr val="accent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1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407" y="875101"/>
            <a:ext cx="610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4060" y="2648838"/>
            <a:ext cx="8823634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১৫.১.১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ডোবা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প্রতিরোধের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উপায়গুলো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৫.২.১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ডোবা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ব্যক্তিকে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উদ্ধার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১৫.২.২ বড়দের সাহায্য নিয়ে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ডোবা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ব্যক্তিকে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উদ্ধার করতে ও প্রাথমিক চিকিৎসা দিতে পারবে।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556" y="807144"/>
            <a:ext cx="384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0297" y="648439"/>
            <a:ext cx="4243473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2578" y="5587601"/>
            <a:ext cx="658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ডোবে</a:t>
            </a:r>
            <a:r>
              <a:rPr lang="en-US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2050" name="Picture 2" descr="পানিতে ডুবে শিশু মৃত্যু প্রতিরোধযোগ্য">
            <a:extLst>
              <a:ext uri="{FF2B5EF4-FFF2-40B4-BE49-F238E27FC236}">
                <a16:creationId xmlns:a16="http://schemas.microsoft.com/office/drawing/2014/main" id="{9834AFE7-9FD2-4FE0-841E-E842CEBA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4" y="1812104"/>
            <a:ext cx="4882494" cy="3356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পানিতে ডুবে গেলে করণীয় ও প্রাথমিক চিকিৎসা - Priyocareer">
            <a:extLst>
              <a:ext uri="{FF2B5EF4-FFF2-40B4-BE49-F238E27FC236}">
                <a16:creationId xmlns:a16="http://schemas.microsoft.com/office/drawing/2014/main" id="{FA103DC6-6D1E-4228-8456-FA87DA22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17" y="1812104"/>
            <a:ext cx="5164970" cy="326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1711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240" y="728198"/>
            <a:ext cx="863797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</a:t>
            </a:r>
            <a:r>
              <a:rPr lang="bn-IN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r>
              <a:rPr lang="en-US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ডোবা</a:t>
            </a:r>
            <a:r>
              <a:rPr lang="en-US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প্রতিরো</a:t>
            </a:r>
            <a:r>
              <a:rPr lang="bn-IN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ধের কিছু উপায় জানি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172" name="Picture 4" descr="Illustration of a boy swimming at the river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7319" y="1629327"/>
            <a:ext cx="3508377" cy="2998126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585015" y="5044244"/>
            <a:ext cx="3160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</a:t>
            </a:r>
            <a:r>
              <a:rPr lang="en-US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</a:t>
            </a:r>
            <a:r>
              <a:rPr lang="en-US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সাঁতার</a:t>
            </a:r>
            <a:r>
              <a:rPr lang="bn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না</a:t>
            </a:r>
            <a:r>
              <a:rPr lang="en-US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bn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</a:t>
            </a:r>
            <a:r>
              <a:rPr lang="en-US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7319" y="5044244"/>
            <a:ext cx="3289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গভীর</a:t>
            </a:r>
            <a:r>
              <a:rPr lang="en-US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সাঁতার</a:t>
            </a:r>
            <a:r>
              <a:rPr lang="en-US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কাটতে</a:t>
            </a:r>
            <a:r>
              <a:rPr lang="en-US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দেয়া</a:t>
            </a:r>
            <a:r>
              <a:rPr lang="en-US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820" y="5044244"/>
            <a:ext cx="3140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বন্যার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শিশুদের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026" name="Picture 2" descr="Child Swimming Pool. Image &amp; Photo (Free Trial) | Bigstock">
            <a:extLst>
              <a:ext uri="{FF2B5EF4-FFF2-40B4-BE49-F238E27FC236}">
                <a16:creationId xmlns:a16="http://schemas.microsoft.com/office/drawing/2014/main" id="{0CC50644-9D76-4CEB-91C9-5537186AC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"/>
          <a:stretch/>
        </p:blipFill>
        <p:spPr bwMode="auto">
          <a:xfrm>
            <a:off x="599795" y="1520687"/>
            <a:ext cx="3160449" cy="310676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Pakistani mother carries her children through flood waters in 2010.... |  Download Scientific Diagram">
            <a:extLst>
              <a:ext uri="{FF2B5EF4-FFF2-40B4-BE49-F238E27FC236}">
                <a16:creationId xmlns:a16="http://schemas.microsoft.com/office/drawing/2014/main" id="{871A936C-B90C-4A23-96FE-434284F8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6819" y="1813756"/>
            <a:ext cx="3160449" cy="2917663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770</TotalTime>
  <Words>664</Words>
  <Application>Microsoft Office PowerPoint</Application>
  <PresentationFormat>Widescreen</PresentationFormat>
  <Paragraphs>89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Kalpurush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Hajera akter Moni</cp:lastModifiedBy>
  <cp:revision>129</cp:revision>
  <dcterms:created xsi:type="dcterms:W3CDTF">2021-04-12T06:01:08Z</dcterms:created>
  <dcterms:modified xsi:type="dcterms:W3CDTF">2021-07-25T09:56:05Z</dcterms:modified>
</cp:coreProperties>
</file>