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9" r:id="rId3"/>
    <p:sldId id="308" r:id="rId4"/>
    <p:sldId id="283" r:id="rId5"/>
    <p:sldId id="284" r:id="rId6"/>
    <p:sldId id="301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302" r:id="rId17"/>
    <p:sldId id="296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C4AC3-6E09-4DAF-A9F6-A838855E58B2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DC33F-E2B1-4CAA-BF07-153F2799F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0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D3770-F429-409B-950F-B933B80A39F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28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 </a:t>
            </a:r>
            <a:r>
              <a:rPr lang="en-US" dirty="0" err="1" smtClean="0"/>
              <a:t>কাজের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দুধরনের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উদ্ভিদ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BB20-3A9A-4BB5-A55C-A163A35468C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791D-E390-4EDA-8C9A-CEF30B45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4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BB20-3A9A-4BB5-A55C-A163A35468C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791D-E390-4EDA-8C9A-CEF30B45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2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BB20-3A9A-4BB5-A55C-A163A35468C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791D-E390-4EDA-8C9A-CEF30B45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BB20-3A9A-4BB5-A55C-A163A35468C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791D-E390-4EDA-8C9A-CEF30B45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0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BB20-3A9A-4BB5-A55C-A163A35468C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791D-E390-4EDA-8C9A-CEF30B45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6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BB20-3A9A-4BB5-A55C-A163A35468C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791D-E390-4EDA-8C9A-CEF30B45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0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BB20-3A9A-4BB5-A55C-A163A35468C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791D-E390-4EDA-8C9A-CEF30B45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3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BB20-3A9A-4BB5-A55C-A163A35468C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791D-E390-4EDA-8C9A-CEF30B45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3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BB20-3A9A-4BB5-A55C-A163A35468C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791D-E390-4EDA-8C9A-CEF30B45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4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BB20-3A9A-4BB5-A55C-A163A35468C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791D-E390-4EDA-8C9A-CEF30B45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BB20-3A9A-4BB5-A55C-A163A35468C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791D-E390-4EDA-8C9A-CEF30B45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ABB20-3A9A-4BB5-A55C-A163A35468C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791D-E390-4EDA-8C9A-CEF30B45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1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10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1791116"/>
            <a:chOff x="0" y="-298438"/>
            <a:chExt cx="12192000" cy="16901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98438"/>
              <a:ext cx="12192000" cy="1690128"/>
            </a:xfrm>
            <a:prstGeom prst="rect">
              <a:avLst/>
            </a:prstGeom>
          </p:spPr>
        </p:pic>
        <p:pic>
          <p:nvPicPr>
            <p:cNvPr id="7" name="Picture 6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891" y="136146"/>
              <a:ext cx="1687938" cy="98864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8" y="1565752"/>
            <a:ext cx="6001062" cy="5351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752"/>
            <a:ext cx="6190938" cy="5351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91" y="1565751"/>
            <a:ext cx="2846893" cy="61127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90607" y="5235879"/>
            <a:ext cx="8200660" cy="162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gradFill>
                  <a:gsLst>
                    <a:gs pos="32000">
                      <a:srgbClr val="33CC33"/>
                    </a:gs>
                    <a:gs pos="65000">
                      <a:srgbClr val="FF0000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 smtClean="0">
                <a:ln/>
                <a:gradFill>
                  <a:gsLst>
                    <a:gs pos="32000">
                      <a:srgbClr val="33CC33"/>
                    </a:gs>
                    <a:gs pos="65000">
                      <a:srgbClr val="FF0000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gradFill>
                  <a:gsLst>
                    <a:gs pos="32000">
                      <a:srgbClr val="33CC33"/>
                    </a:gs>
                    <a:gs pos="65000">
                      <a:srgbClr val="FF0000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 smtClean="0">
                <a:ln/>
                <a:gradFill>
                  <a:gsLst>
                    <a:gs pos="32000">
                      <a:srgbClr val="33CC33"/>
                    </a:gs>
                    <a:gs pos="65000">
                      <a:srgbClr val="FF0000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gradFill>
                  <a:gsLst>
                    <a:gs pos="32000">
                      <a:srgbClr val="33CC33"/>
                    </a:gs>
                    <a:gs pos="65000">
                      <a:srgbClr val="FF0000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ln/>
                <a:gradFill>
                  <a:gsLst>
                    <a:gs pos="32000">
                      <a:srgbClr val="33CC33"/>
                    </a:gs>
                    <a:gs pos="65000">
                      <a:srgbClr val="FF0000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gradFill>
                  <a:gsLst>
                    <a:gs pos="32000">
                      <a:srgbClr val="33CC33"/>
                    </a:gs>
                    <a:gs pos="65000">
                      <a:srgbClr val="FF0000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b="1" dirty="0">
              <a:ln/>
              <a:gradFill>
                <a:gsLst>
                  <a:gs pos="32000">
                    <a:srgbClr val="33CC33"/>
                  </a:gs>
                  <a:gs pos="65000">
                    <a:srgbClr val="FF0000"/>
                  </a:gs>
                  <a:gs pos="49000">
                    <a:srgbClr val="FFFF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90661" y="917344"/>
            <a:ext cx="5975711" cy="7032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2" descr="Input Key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639" y="2128154"/>
            <a:ext cx="2217063" cy="95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input-Mic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7016" y="2185295"/>
            <a:ext cx="1382918" cy="94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6548525" y="3197585"/>
            <a:ext cx="1436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6" descr="Input joysti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5992" y="2124969"/>
            <a:ext cx="1642217" cy="11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7985432" y="3217224"/>
            <a:ext cx="1121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4" descr="OMR-Scanner-Optical-Mark-Reader-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6796" y="3831024"/>
            <a:ext cx="1865842" cy="118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01723" y="3840626"/>
            <a:ext cx="1514626" cy="117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8" descr="input scann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8517" y="3962730"/>
            <a:ext cx="1712185" cy="105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6548525" y="4951638"/>
            <a:ext cx="10836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9" descr="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80505" y="2009483"/>
            <a:ext cx="1395267" cy="118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400px-TurboComputerLightPe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87760" y="4067754"/>
            <a:ext cx="131706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762796" y="3247219"/>
            <a:ext cx="8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4886" y="3106487"/>
            <a:ext cx="975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বোর্ড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92288" y="5016382"/>
            <a:ext cx="1154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লাইট পেন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7230" y="4951638"/>
            <a:ext cx="1186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ওএমআর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4949" y="5119807"/>
            <a:ext cx="1810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ক্যামেরা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5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374509" y="1026941"/>
            <a:ext cx="7391401" cy="6596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 ডিভাইস কি?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67618" y="1983544"/>
            <a:ext cx="9805182" cy="327777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সকল যন্ত্রপাতি কম্পিউটার থেকে ফলাফল পাওয়ার কাজে ব্যবহার করা হয় তাকে আউটপুট ডিভাইস বলে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04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43"/>
          <p:cNvPicPr>
            <a:picLocks noChangeAspect="1" noChangeArrowheads="1"/>
          </p:cNvPicPr>
          <p:nvPr/>
        </p:nvPicPr>
        <p:blipFill>
          <a:blip r:embed="rId4">
            <a:lum bright="-32000" contrast="56000"/>
          </a:blip>
          <a:srcRect/>
          <a:stretch>
            <a:fillRect/>
          </a:stretch>
        </p:blipFill>
        <p:spPr bwMode="auto">
          <a:xfrm>
            <a:off x="6921991" y="3294051"/>
            <a:ext cx="2905125" cy="257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lcd-computer-monit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1510" y="1132951"/>
            <a:ext cx="2876454" cy="230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100357" y="3222012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mputer-Printers-%E2%80%93-A-Tip-to-Cut-Cost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6617" y="832050"/>
            <a:ext cx="3455874" cy="241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34473" y="3119813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5878" y="5496441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137834"/>
              </p:ext>
            </p:extLst>
          </p:nvPr>
        </p:nvGraphicFramePr>
        <p:xfrm>
          <a:off x="2397484" y="3745232"/>
          <a:ext cx="2870480" cy="199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hoto Editor Photo" r:id="rId7" imgW="4315427" imgH="2381582" progId="">
                  <p:embed/>
                </p:oleObj>
              </mc:Choice>
              <mc:Fallback>
                <p:oleObj name="Photo Editor Photo" r:id="rId7" imgW="4315427" imgH="2381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484" y="3745232"/>
                        <a:ext cx="2870480" cy="1995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182036" y="5611349"/>
            <a:ext cx="1132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স্পীকার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907918" y="618659"/>
            <a:ext cx="7086601" cy="5665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আউটপুট ডিভাইস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49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7874" y="639669"/>
            <a:ext cx="6120383" cy="5029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সেন্ট্রাল প্রসেসিং ইউনিট </a:t>
            </a:r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CPU</a:t>
            </a:r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03389" y="1437543"/>
            <a:ext cx="975973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সি পি ইউ হলো কম্পিউটার সিষ্টেম ইউনিটের মধ্যে তথ্যবলী প্রক্রিয়া করণের জন্য কতিপয় হার্ডওয়ার যন্ত্রপাতির ব্যবহার।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যেমনঃ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63886" y="3157677"/>
            <a:ext cx="1956896" cy="1152601"/>
            <a:chOff x="4475163" y="1755775"/>
            <a:chExt cx="2498725" cy="1444121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35637">
              <a:off x="4475163" y="1755775"/>
              <a:ext cx="2498725" cy="1423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 rot="1728405">
              <a:off x="5117912" y="2621465"/>
              <a:ext cx="792539" cy="578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BD" altLang="en-US" sz="2400" dirty="0">
                  <a:latin typeface="NikoshBAN" pitchFamily="2" charset="0"/>
                  <a:cs typeface="NikoshBAN" pitchFamily="2" charset="0"/>
                </a:rPr>
                <a:t>র‌্যাম</a:t>
              </a:r>
              <a:endParaRPr lang="en-US" altLang="en-US" sz="2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77874" y="2969455"/>
            <a:ext cx="1501310" cy="1463933"/>
            <a:chOff x="608287" y="3124200"/>
            <a:chExt cx="1501310" cy="1463933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8287" y="3124200"/>
              <a:ext cx="1501310" cy="11259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850614" y="4126468"/>
              <a:ext cx="11993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altLang="en-US" sz="2400" dirty="0">
                  <a:latin typeface="NikoshBAN" pitchFamily="2" charset="0"/>
                  <a:cs typeface="NikoshBAN" pitchFamily="2" charset="0"/>
                </a:rPr>
                <a:t>মাদারবোর্ড</a:t>
              </a:r>
              <a:endParaRPr lang="en-US" sz="2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14703" y="2817056"/>
            <a:ext cx="1168950" cy="1696766"/>
            <a:chOff x="2545116" y="2971800"/>
            <a:chExt cx="1168950" cy="169676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116" y="2971800"/>
              <a:ext cx="1168950" cy="13281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671616" y="4206901"/>
              <a:ext cx="8723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altLang="en-US" sz="2400" dirty="0">
                  <a:latin typeface="NikoshBAN" pitchFamily="2" charset="0"/>
                  <a:cs typeface="NikoshBAN" pitchFamily="2" charset="0"/>
                </a:rPr>
                <a:t>প্রসেসর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968887" y="3045655"/>
            <a:ext cx="1625766" cy="1540133"/>
            <a:chOff x="5699299" y="3200400"/>
            <a:chExt cx="1625766" cy="154013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299" y="3200400"/>
              <a:ext cx="1403875" cy="1180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5699299" y="4278868"/>
              <a:ext cx="16257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BD" altLang="en-US" sz="2400" dirty="0">
                  <a:latin typeface="NikoshBAN" pitchFamily="2" charset="0"/>
                  <a:cs typeface="NikoshBAN" pitchFamily="2" charset="0"/>
                </a:rPr>
                <a:t>সিমোস ব্যাটারী</a:t>
              </a:r>
              <a:endParaRPr lang="en-US" alt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65974" y="4500383"/>
            <a:ext cx="1744198" cy="1447800"/>
            <a:chOff x="296387" y="4655128"/>
            <a:chExt cx="1744198" cy="1447800"/>
          </a:xfrm>
        </p:grpSpPr>
        <p:pic>
          <p:nvPicPr>
            <p:cNvPr id="2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7" y="4655128"/>
              <a:ext cx="1555044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1092890" y="5546744"/>
              <a:ext cx="9476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altLang="en-US" sz="2400" dirty="0">
                  <a:latin typeface="NikoshBAN" pitchFamily="2" charset="0"/>
                  <a:cs typeface="NikoshBAN" pitchFamily="2" charset="0"/>
                </a:rPr>
                <a:t>হার্ডডিক্স</a:t>
              </a:r>
              <a:endParaRPr lang="en-US" sz="2400" dirty="0"/>
            </a:p>
          </p:txBody>
        </p:sp>
      </p:grp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4622861" y="4752833"/>
            <a:ext cx="1854731" cy="1077956"/>
            <a:chOff x="7162801" y="1625893"/>
            <a:chExt cx="2700334" cy="1612605"/>
          </a:xfrm>
        </p:grpSpPr>
        <p:pic>
          <p:nvPicPr>
            <p:cNvPr id="26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1625893"/>
              <a:ext cx="1752599" cy="161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8075453" y="1625893"/>
              <a:ext cx="1787682" cy="753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CD </a:t>
              </a:r>
              <a:endParaRPr lang="en-US" sz="2000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2000" dirty="0" smtClean="0">
                  <a:solidFill>
                    <a:schemeClr val="tx1"/>
                  </a:solidFill>
                </a:rPr>
                <a:t>Drive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83258" y="4752834"/>
            <a:ext cx="1940724" cy="1008498"/>
            <a:chOff x="3913670" y="4907579"/>
            <a:chExt cx="1940724" cy="100849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670" y="4907579"/>
              <a:ext cx="1543790" cy="10084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Rectangle 28"/>
            <p:cNvSpPr/>
            <p:nvPr/>
          </p:nvSpPr>
          <p:spPr>
            <a:xfrm>
              <a:off x="5406836" y="5195613"/>
              <a:ext cx="4475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>
                  <a:latin typeface="NikoshBAN" pitchFamily="2" charset="0"/>
                  <a:cs typeface="NikoshBAN" pitchFamily="2" charset="0"/>
                </a:rPr>
                <a:t>IC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31538" y="4672566"/>
            <a:ext cx="1352360" cy="1394431"/>
            <a:chOff x="4388230" y="2039938"/>
            <a:chExt cx="2704720" cy="2713810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039938"/>
              <a:ext cx="2444750" cy="2455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4"/>
            <p:cNvSpPr>
              <a:spLocks noChangeArrowheads="1"/>
            </p:cNvSpPr>
            <p:nvPr/>
          </p:nvSpPr>
          <p:spPr bwMode="auto">
            <a:xfrm rot="1070088">
              <a:off x="4388230" y="3855266"/>
              <a:ext cx="2482090" cy="898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dirty="0">
                  <a:latin typeface="NikoshBAN" pitchFamily="2" charset="0"/>
                  <a:cs typeface="NikoshBAN" pitchFamily="2" charset="0"/>
                </a:rPr>
                <a:t>AGP</a:t>
              </a:r>
              <a:r>
                <a:rPr lang="en-US" alt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altLang="en-US" sz="2400" dirty="0">
                  <a:latin typeface="NikoshBAN" pitchFamily="2" charset="0"/>
                  <a:cs typeface="NikoshBAN" pitchFamily="2" charset="0"/>
                </a:rPr>
                <a:t>কার্ড </a:t>
              </a:r>
              <a:endParaRPr lang="en-US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1587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7134" y="934541"/>
            <a:ext cx="5875566" cy="53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সেন্ট্রাল প্রসেসিং ইউনিট </a:t>
            </a:r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CPU</a:t>
            </a:r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6100" y="1873250"/>
            <a:ext cx="886459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সেন্ট্রাল প্রসেসিং ইউনিটের তিনটি অংশ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যথাঃ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82848" y="3060700"/>
            <a:ext cx="7531101" cy="199499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গাণিতিক/যুক্তিক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ইউনিট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ALU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২।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মেমোরি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ইউনিট</a:t>
            </a:r>
          </a:p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৩।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নিয়ন্ত্রন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ইউনিট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683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5319673" y="2462227"/>
            <a:ext cx="1516185" cy="6150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গাণিতিক/যুক্তি ইউনিট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19673" y="3708016"/>
            <a:ext cx="1516185" cy="50462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 ইউনিট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19673" y="4717263"/>
            <a:ext cx="1516185" cy="5046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মেমোরি ইউনিট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90423" y="3708016"/>
            <a:ext cx="1516185" cy="50462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 ইউনিট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40001" y="3708016"/>
            <a:ext cx="1516185" cy="50462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 ইউনিট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30"/>
          <p:cNvGrpSpPr>
            <a:grpSpLocks/>
          </p:cNvGrpSpPr>
          <p:nvPr/>
        </p:nvGrpSpPr>
        <p:grpSpPr bwMode="auto">
          <a:xfrm>
            <a:off x="3740151" y="2562226"/>
            <a:ext cx="1579563" cy="1019175"/>
            <a:chOff x="1981201" y="1968500"/>
            <a:chExt cx="1600199" cy="1231901"/>
          </a:xfrm>
        </p:grpSpPr>
        <p:cxnSp>
          <p:nvCxnSpPr>
            <p:cNvPr id="48" name="Straight Connector 47"/>
            <p:cNvCxnSpPr/>
            <p:nvPr/>
          </p:nvCxnSpPr>
          <p:spPr>
            <a:xfrm rot="5400000" flipH="1" flipV="1">
              <a:off x="1372487" y="2577214"/>
              <a:ext cx="1231901" cy="14475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992459" y="1968500"/>
              <a:ext cx="1588941" cy="1919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31"/>
          <p:cNvGrpSpPr>
            <a:grpSpLocks/>
          </p:cNvGrpSpPr>
          <p:nvPr/>
        </p:nvGrpSpPr>
        <p:grpSpPr bwMode="auto">
          <a:xfrm flipV="1">
            <a:off x="3740151" y="4213225"/>
            <a:ext cx="1579563" cy="946150"/>
            <a:chOff x="1981201" y="1968500"/>
            <a:chExt cx="1600199" cy="1231901"/>
          </a:xfrm>
        </p:grpSpPr>
        <p:cxnSp>
          <p:nvCxnSpPr>
            <p:cNvPr id="51" name="Straight Connector 50"/>
            <p:cNvCxnSpPr/>
            <p:nvPr/>
          </p:nvCxnSpPr>
          <p:spPr>
            <a:xfrm rot="5400000" flipH="1" flipV="1">
              <a:off x="1372488" y="2577213"/>
              <a:ext cx="1231901" cy="14475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1992459" y="1968500"/>
              <a:ext cx="1588941" cy="206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34"/>
          <p:cNvGrpSpPr>
            <a:grpSpLocks/>
          </p:cNvGrpSpPr>
          <p:nvPr/>
        </p:nvGrpSpPr>
        <p:grpSpPr bwMode="auto">
          <a:xfrm rot="5400000">
            <a:off x="7092157" y="2385219"/>
            <a:ext cx="1066800" cy="1579563"/>
            <a:chOff x="1981201" y="1968500"/>
            <a:chExt cx="1600199" cy="1231901"/>
          </a:xfrm>
        </p:grpSpPr>
        <p:cxnSp>
          <p:nvCxnSpPr>
            <p:cNvPr id="54" name="Straight Connector 53"/>
            <p:cNvCxnSpPr/>
            <p:nvPr/>
          </p:nvCxnSpPr>
          <p:spPr>
            <a:xfrm rot="5400000" flipH="1" flipV="1">
              <a:off x="1372395" y="2577307"/>
              <a:ext cx="1231901" cy="14287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993109" y="1968500"/>
              <a:ext cx="1588292" cy="1238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37"/>
          <p:cNvGrpSpPr>
            <a:grpSpLocks/>
          </p:cNvGrpSpPr>
          <p:nvPr/>
        </p:nvGrpSpPr>
        <p:grpSpPr bwMode="auto">
          <a:xfrm rot="16200000" flipV="1">
            <a:off x="7152482" y="3885407"/>
            <a:ext cx="946150" cy="1579563"/>
            <a:chOff x="1981201" y="1968500"/>
            <a:chExt cx="1600199" cy="1231901"/>
          </a:xfrm>
        </p:grpSpPr>
        <p:cxnSp>
          <p:nvCxnSpPr>
            <p:cNvPr id="57" name="Straight Connector 56"/>
            <p:cNvCxnSpPr/>
            <p:nvPr/>
          </p:nvCxnSpPr>
          <p:spPr>
            <a:xfrm rot="5400000" flipH="1" flipV="1">
              <a:off x="1373304" y="2576396"/>
              <a:ext cx="1231901" cy="16109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991940" y="1968500"/>
              <a:ext cx="1589459" cy="1238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/>
          <p:cNvCxnSpPr/>
          <p:nvPr/>
        </p:nvCxnSpPr>
        <p:spPr>
          <a:xfrm rot="5400000">
            <a:off x="6132514" y="3392489"/>
            <a:ext cx="630237" cy="1587"/>
          </a:xfrm>
          <a:prstGeom prst="straightConnector1">
            <a:avLst/>
          </a:prstGeom>
          <a:ln w="508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6195220" y="4464845"/>
            <a:ext cx="504825" cy="1587"/>
          </a:xfrm>
          <a:prstGeom prst="straightConnector1">
            <a:avLst/>
          </a:prstGeom>
          <a:ln w="508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5368926" y="3392488"/>
            <a:ext cx="630237" cy="1588"/>
          </a:xfrm>
          <a:prstGeom prst="straightConnector1">
            <a:avLst/>
          </a:prstGeom>
          <a:ln w="508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5431632" y="4464844"/>
            <a:ext cx="504825" cy="1588"/>
          </a:xfrm>
          <a:prstGeom prst="straightConnector1">
            <a:avLst/>
          </a:prstGeom>
          <a:ln w="508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6" idx="3"/>
            <a:endCxn id="43" idx="1"/>
          </p:cNvCxnSpPr>
          <p:nvPr/>
        </p:nvCxnSpPr>
        <p:spPr>
          <a:xfrm>
            <a:off x="4056063" y="3960814"/>
            <a:ext cx="1263650" cy="1587"/>
          </a:xfrm>
          <a:prstGeom prst="straightConnector1">
            <a:avLst/>
          </a:prstGeom>
          <a:ln w="50800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45" idx="1"/>
          </p:cNvCxnSpPr>
          <p:nvPr/>
        </p:nvCxnSpPr>
        <p:spPr>
          <a:xfrm>
            <a:off x="6788150" y="3960814"/>
            <a:ext cx="1201738" cy="1587"/>
          </a:xfrm>
          <a:prstGeom prst="straightConnector1">
            <a:avLst/>
          </a:prstGeom>
          <a:ln w="50800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578351" y="2209800"/>
            <a:ext cx="3059113" cy="3276600"/>
          </a:xfrm>
          <a:prstGeom prst="rect">
            <a:avLst/>
          </a:prstGeom>
          <a:noFill/>
          <a:ln w="508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5400000">
            <a:off x="5764213" y="4479926"/>
            <a:ext cx="503238" cy="1587"/>
          </a:xfrm>
          <a:prstGeom prst="straightConnector1">
            <a:avLst/>
          </a:prstGeom>
          <a:ln w="5080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5699920" y="3407570"/>
            <a:ext cx="631825" cy="1587"/>
          </a:xfrm>
          <a:prstGeom prst="straightConnector1">
            <a:avLst/>
          </a:prstGeom>
          <a:ln w="50800">
            <a:solidFill>
              <a:srgbClr val="FFC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209832" y="1041925"/>
            <a:ext cx="5735866" cy="5427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সেন্ট্রাল প্রসেসিং ইউনিট (সি.পি.ইউ)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226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64857" y="1447800"/>
            <a:ext cx="2009521" cy="52984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14914" y="2438400"/>
            <a:ext cx="8909406" cy="223520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 গুলো কিভাবে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 লিখ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4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অথবা-</a:t>
            </a:r>
          </a:p>
          <a:p>
            <a:pPr algn="ctr"/>
            <a:r>
              <a:rPr lang="bn-BD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 ডিভাইস গুলো কিভাবে কাজ করে লিখ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01974" y="2410142"/>
            <a:ext cx="6579045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সেন্ট্রাল </a:t>
            </a:r>
            <a:r>
              <a:rPr lang="bn-BD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 ইউনিটের কয়টি অংশ।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8118" y="1617041"/>
            <a:ext cx="5987537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bn-BD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হার্ডওয়্যার কাকে বলে?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01974" y="3031733"/>
            <a:ext cx="5754626" cy="1498963"/>
            <a:chOff x="206432" y="4559170"/>
            <a:chExt cx="5449378" cy="1623805"/>
          </a:xfrm>
        </p:grpSpPr>
        <p:sp>
          <p:nvSpPr>
            <p:cNvPr id="8" name="Rectangle 7"/>
            <p:cNvSpPr/>
            <p:nvPr/>
          </p:nvSpPr>
          <p:spPr>
            <a:xfrm>
              <a:off x="2843070" y="5041684"/>
              <a:ext cx="2812740" cy="77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যন্ত্রটির নাম কি?</a:t>
              </a:r>
            </a:p>
          </p:txBody>
        </p:sp>
        <p:pic>
          <p:nvPicPr>
            <p:cNvPr id="9" name="Picture 7" descr="43"/>
            <p:cNvPicPr>
              <a:picLocks noChangeAspect="1" noChangeArrowheads="1"/>
            </p:cNvPicPr>
            <p:nvPr/>
          </p:nvPicPr>
          <p:blipFill>
            <a:blip r:embed="rId3">
              <a:lum bright="-32000" contrast="56000"/>
            </a:blip>
            <a:srcRect/>
            <a:stretch>
              <a:fillRect/>
            </a:stretch>
          </p:blipFill>
          <p:spPr bwMode="auto">
            <a:xfrm>
              <a:off x="206432" y="4559170"/>
              <a:ext cx="2582150" cy="1623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2601974" y="4693873"/>
            <a:ext cx="5899289" cy="934478"/>
            <a:chOff x="242454" y="3273832"/>
            <a:chExt cx="6174904" cy="1199895"/>
          </a:xfrm>
        </p:grpSpPr>
        <p:pic>
          <p:nvPicPr>
            <p:cNvPr id="11" name="Picture 22" descr="Input Keyboar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2454" y="3273832"/>
              <a:ext cx="2362200" cy="119989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2682026" y="3528030"/>
              <a:ext cx="3735332" cy="829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কীবোর্ড কি ধরনের যন্ত্র?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95785" y="645481"/>
            <a:ext cx="2070696" cy="5714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4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33011" y="1864659"/>
            <a:ext cx="1887820" cy="58819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4533" y="3137647"/>
            <a:ext cx="8744776" cy="1092958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বিভিন্ন যন্ত্রাংশ সম্পর্কে ব্যাখ্যা কর।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3" y="626301"/>
            <a:ext cx="10471759" cy="571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306215" y="3122214"/>
            <a:ext cx="5936925" cy="1052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4694" y="4449973"/>
            <a:ext cx="6214348" cy="1052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2257" y="3170340"/>
            <a:ext cx="5936925" cy="1052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gradFill flip="none" rotWithShape="1">
                  <a:gsLst>
                    <a:gs pos="42000">
                      <a:srgbClr val="FF0000"/>
                    </a:gs>
                    <a:gs pos="56000">
                      <a:srgbClr val="7030A0"/>
                    </a:gs>
                    <a:gs pos="84000">
                      <a:srgbClr val="33CC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dirty="0" smtClean="0">
                <a:ln/>
                <a:gradFill flip="none" rotWithShape="1">
                  <a:gsLst>
                    <a:gs pos="42000">
                      <a:srgbClr val="FF0000"/>
                    </a:gs>
                    <a:gs pos="56000">
                      <a:srgbClr val="7030A0"/>
                    </a:gs>
                    <a:gs pos="84000">
                      <a:srgbClr val="33CC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 flip="none" rotWithShape="1">
                  <a:gsLst>
                    <a:gs pos="42000">
                      <a:srgbClr val="FF0000"/>
                    </a:gs>
                    <a:gs pos="56000">
                      <a:srgbClr val="7030A0"/>
                    </a:gs>
                    <a:gs pos="84000">
                      <a:srgbClr val="33CC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/>
              <a:gradFill flip="none" rotWithShape="1">
                <a:gsLst>
                  <a:gs pos="42000">
                    <a:srgbClr val="FF0000"/>
                  </a:gs>
                  <a:gs pos="56000">
                    <a:srgbClr val="7030A0"/>
                  </a:gs>
                  <a:gs pos="84000">
                    <a:srgbClr val="33CC33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0736" y="4498099"/>
            <a:ext cx="6214348" cy="1052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6000" b="1" dirty="0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b="1" dirty="0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b="1" dirty="0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/>
              <a:gradFill>
                <a:gsLst>
                  <a:gs pos="42000">
                    <a:srgbClr val="FF0000"/>
                  </a:gs>
                  <a:gs pos="56000">
                    <a:srgbClr val="40AC49"/>
                  </a:gs>
                  <a:gs pos="69000">
                    <a:srgbClr val="7030A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2595" y="497495"/>
            <a:ext cx="3181611" cy="704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79496" y="1729072"/>
            <a:ext cx="3200400" cy="394137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মিজানুর রহমান মিজান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সেরা কনটেন্ট নির্মাতা এটুআই,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ICT4E</a:t>
            </a:r>
            <a:r>
              <a:rPr lang="bn-IN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 (এটুআই</a:t>
            </a:r>
            <a:r>
              <a:rPr lang="bn-IN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দিনাজপুর</a:t>
            </a:r>
            <a:endParaRPr lang="bn-IN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শিক্ষক(কম্পিউটার)</a:t>
            </a:r>
          </a:p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মির্জাপুর উচ্চ বিদ্যালয়</a:t>
            </a:r>
          </a:p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বিরামপুর,দিনাজপুর।</a:t>
            </a:r>
          </a:p>
          <a:p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০১৭৪০৯৭৯৩৯৭</a:t>
            </a:r>
          </a:p>
          <a:p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sz="10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mizan.birampur@gmail.com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8851" y="1658530"/>
            <a:ext cx="3200400" cy="394137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</a:p>
          <a:p>
            <a:r>
              <a:rPr lang="en-US" sz="2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হার্ডওয়্যার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61140" y="1379423"/>
            <a:ext cx="1254050" cy="4640678"/>
            <a:chOff x="5609350" y="1379423"/>
            <a:chExt cx="1005840" cy="46406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075988" y="1379423"/>
              <a:ext cx="72564" cy="46406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296888" y="1989609"/>
              <a:ext cx="49533" cy="343688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82900" y="2017981"/>
              <a:ext cx="49533" cy="343688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>
              <a:off x="5609350" y="2943419"/>
              <a:ext cx="1005840" cy="13716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9639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-1687143" y="4724712"/>
            <a:ext cx="15449313" cy="2080141"/>
            <a:chOff x="-84614" y="-845154"/>
            <a:chExt cx="15449313" cy="1299899"/>
          </a:xfrm>
        </p:grpSpPr>
        <p:grpSp>
          <p:nvGrpSpPr>
            <p:cNvPr id="59" name="Group 58"/>
            <p:cNvGrpSpPr/>
            <p:nvPr/>
          </p:nvGrpSpPr>
          <p:grpSpPr>
            <a:xfrm>
              <a:off x="-84614" y="-845154"/>
              <a:ext cx="9130748" cy="1295400"/>
              <a:chOff x="-13252" y="5562600"/>
              <a:chExt cx="9130748" cy="12954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-13252" y="5562600"/>
                <a:ext cx="9130748" cy="12954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-13252" y="6218582"/>
                <a:ext cx="116288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570384" y="6205330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167272" y="6233491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744283" y="6231834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327910" y="6231834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933082" y="6205330"/>
                <a:ext cx="1184414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233951" y="-840655"/>
              <a:ext cx="9130748" cy="1295400"/>
              <a:chOff x="-13252" y="5558817"/>
              <a:chExt cx="9130748" cy="12954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-13252" y="5558817"/>
                <a:ext cx="9130748" cy="12954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-13252" y="6218582"/>
                <a:ext cx="116288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570384" y="6205330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167272" y="6233491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744283" y="6231834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27910" y="6231834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933082" y="6205330"/>
                <a:ext cx="1184414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1908820" y="1394749"/>
            <a:ext cx="15449313" cy="2077617"/>
            <a:chOff x="-84614" y="-848076"/>
            <a:chExt cx="15449313" cy="1298322"/>
          </a:xfrm>
        </p:grpSpPr>
        <p:grpSp>
          <p:nvGrpSpPr>
            <p:cNvPr id="25" name="Group 24"/>
            <p:cNvGrpSpPr/>
            <p:nvPr/>
          </p:nvGrpSpPr>
          <p:grpSpPr>
            <a:xfrm>
              <a:off x="-84614" y="-845154"/>
              <a:ext cx="9130748" cy="1295400"/>
              <a:chOff x="-13252" y="5562600"/>
              <a:chExt cx="9130748" cy="12954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-13252" y="5562600"/>
                <a:ext cx="9130748" cy="12954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-13252" y="6218582"/>
                <a:ext cx="116288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570384" y="6205330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167272" y="6233491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744283" y="6231834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327910" y="6231834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933082" y="6205330"/>
                <a:ext cx="1184414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233951" y="-848076"/>
              <a:ext cx="9130748" cy="1295400"/>
              <a:chOff x="-13252" y="5551396"/>
              <a:chExt cx="9130748" cy="1295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-13252" y="5551396"/>
                <a:ext cx="9130748" cy="12954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-13252" y="6218582"/>
                <a:ext cx="116288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570384" y="6205330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167272" y="6233491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744283" y="6231834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327910" y="6231834"/>
                <a:ext cx="1295400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933082" y="6205330"/>
                <a:ext cx="1184414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-1831544" y="852579"/>
            <a:ext cx="13647696" cy="1447800"/>
            <a:chOff x="-1921189" y="712239"/>
            <a:chExt cx="13647696" cy="1447800"/>
          </a:xfrm>
        </p:grpSpPr>
        <p:grpSp>
          <p:nvGrpSpPr>
            <p:cNvPr id="21" name="Group 20"/>
            <p:cNvGrpSpPr/>
            <p:nvPr/>
          </p:nvGrpSpPr>
          <p:grpSpPr>
            <a:xfrm>
              <a:off x="-1921189" y="712239"/>
              <a:ext cx="11414023" cy="1447800"/>
              <a:chOff x="217533" y="629112"/>
              <a:chExt cx="11414023" cy="1447800"/>
            </a:xfrm>
          </p:grpSpPr>
          <p:pic>
            <p:nvPicPr>
              <p:cNvPr id="14" name="Picture 2" descr="C:\Documents and Settings\Administrator\My Documents\Downloads\animated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7533" y="629112"/>
                <a:ext cx="1684175" cy="1447800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Documents and Settings\Administrator\My Documents\Downloads\animated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49995" y="629112"/>
                <a:ext cx="1684175" cy="1447800"/>
              </a:xfrm>
              <a:prstGeom prst="rect">
                <a:avLst/>
              </a:prstGeom>
              <a:noFill/>
            </p:spPr>
          </p:pic>
          <p:pic>
            <p:nvPicPr>
              <p:cNvPr id="18" name="Picture 2" descr="C:\Documents and Settings\Administrator\My Documents\Downloads\animated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82457" y="629112"/>
                <a:ext cx="1684175" cy="1447800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C:\Documents and Settings\Administrator\My Documents\Downloads\animated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14919" y="629112"/>
                <a:ext cx="1684175" cy="1447800"/>
              </a:xfrm>
              <a:prstGeom prst="rect">
                <a:avLst/>
              </a:prstGeom>
              <a:noFill/>
            </p:spPr>
          </p:pic>
          <p:pic>
            <p:nvPicPr>
              <p:cNvPr id="20" name="Picture 2" descr="C:\Documents and Settings\Administrator\My Documents\Downloads\animated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947381" y="629112"/>
                <a:ext cx="1684175" cy="1447800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2" descr="C:\Documents and Settings\Administrator\My Documents\Downloads\animated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42332" y="712239"/>
              <a:ext cx="1684175" cy="1447800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-2557681" y="4199508"/>
            <a:ext cx="13647696" cy="1447800"/>
            <a:chOff x="-1921189" y="712239"/>
            <a:chExt cx="13647696" cy="1447800"/>
          </a:xfrm>
        </p:grpSpPr>
        <p:grpSp>
          <p:nvGrpSpPr>
            <p:cNvPr id="11" name="Group 10"/>
            <p:cNvGrpSpPr/>
            <p:nvPr/>
          </p:nvGrpSpPr>
          <p:grpSpPr>
            <a:xfrm>
              <a:off x="-1921189" y="712239"/>
              <a:ext cx="11414023" cy="1447800"/>
              <a:chOff x="217533" y="629112"/>
              <a:chExt cx="11414023" cy="1447800"/>
            </a:xfrm>
          </p:grpSpPr>
          <p:pic>
            <p:nvPicPr>
              <p:cNvPr id="13" name="Picture 2" descr="C:\Documents and Settings\Administrator\My Documents\Downloads\animated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7533" y="629112"/>
                <a:ext cx="1684175" cy="1447800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C:\Documents and Settings\Administrator\My Documents\Downloads\animated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49995" y="629112"/>
                <a:ext cx="1684175" cy="1447800"/>
              </a:xfrm>
              <a:prstGeom prst="rect">
                <a:avLst/>
              </a:prstGeom>
              <a:noFill/>
            </p:spPr>
          </p:pic>
          <p:pic>
            <p:nvPicPr>
              <p:cNvPr id="16" name="Picture 2" descr="C:\Documents and Settings\Administrator\My Documents\Downloads\animated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82457" y="629112"/>
                <a:ext cx="1684175" cy="14478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Documents and Settings\Administrator\My Documents\Downloads\animated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14919" y="629112"/>
                <a:ext cx="1684175" cy="1447800"/>
              </a:xfrm>
              <a:prstGeom prst="rect">
                <a:avLst/>
              </a:prstGeom>
              <a:noFill/>
            </p:spPr>
          </p:pic>
          <p:pic>
            <p:nvPicPr>
              <p:cNvPr id="24" name="Picture 2" descr="C:\Documents and Settings\Administrator\My Documents\Downloads\animated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947381" y="629112"/>
                <a:ext cx="1684175" cy="1447800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2" descr="C:\Documents and Settings\Administrator\My Documents\Downloads\animated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42332" y="712239"/>
              <a:ext cx="1684175" cy="1447800"/>
            </a:xfrm>
            <a:prstGeom prst="rect">
              <a:avLst/>
            </a:prstGeom>
            <a:noFill/>
          </p:spPr>
        </p:pic>
      </p:grpSp>
      <p:sp>
        <p:nvSpPr>
          <p:cNvPr id="75" name="Rectangle 74"/>
          <p:cNvSpPr/>
          <p:nvPr/>
        </p:nvSpPr>
        <p:spPr>
          <a:xfrm>
            <a:off x="4441205" y="130528"/>
            <a:ext cx="3082956" cy="830997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9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1.16941 0.0083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4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repeatCount="indefinite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7 -4.07407E-6 L 1.23451 -0.0145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19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2974" y="4866244"/>
            <a:ext cx="93276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spc="50" dirty="0">
                <a:ln w="11430"/>
                <a:latin typeface="NikoshBAN" pitchFamily="2" charset="0"/>
                <a:cs typeface="NikoshBAN" pitchFamily="2" charset="0"/>
              </a:rPr>
              <a:t>উপরের চিত্র দেখ এবং চিন্তা করে বল,কম্পিউটারের </a:t>
            </a:r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যন্ত্রাংশকে </a:t>
            </a:r>
            <a:r>
              <a:rPr lang="bn-BD" sz="4000" b="1" spc="50" dirty="0">
                <a:ln w="11430"/>
                <a:latin typeface="NikoshBAN" pitchFamily="2" charset="0"/>
                <a:cs typeface="NikoshBAN" pitchFamily="2" charset="0"/>
              </a:rPr>
              <a:t>কি বলা হয়?</a:t>
            </a:r>
            <a:endParaRPr lang="en-US" sz="40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6435" y="520098"/>
            <a:ext cx="2579552" cy="69309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হার্ডওয়্যার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73414" y="1089200"/>
            <a:ext cx="6666755" cy="3777044"/>
            <a:chOff x="152400" y="1752600"/>
            <a:chExt cx="8686800" cy="4114800"/>
          </a:xfrm>
          <a:noFill/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35637">
              <a:off x="3279338" y="4355091"/>
              <a:ext cx="2014451" cy="11480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152400" y="1752600"/>
              <a:ext cx="8686800" cy="4114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I:\fdfg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2549236"/>
              <a:ext cx="1546166" cy="997527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0" name="Picture 9" descr="Dmc - Copy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2200" y="2022763"/>
              <a:ext cx="3048000" cy="152400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1" name="Picture 10" descr="43"/>
            <p:cNvPicPr>
              <a:picLocks noChangeAspect="1" noChangeArrowheads="1"/>
            </p:cNvPicPr>
            <p:nvPr/>
          </p:nvPicPr>
          <p:blipFill>
            <a:blip r:embed="rId6">
              <a:lum bright="-32000" contrast="56000"/>
            </a:blip>
            <a:srcRect/>
            <a:stretch>
              <a:fillRect/>
            </a:stretch>
          </p:blipFill>
          <p:spPr bwMode="auto">
            <a:xfrm>
              <a:off x="685800" y="4191000"/>
              <a:ext cx="2181097" cy="1371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" t="6422" r="2327" b="5327"/>
            <a:stretch>
              <a:fillRect/>
            </a:stretch>
          </p:blipFill>
          <p:spPr bwMode="auto">
            <a:xfrm>
              <a:off x="5715000" y="2246435"/>
              <a:ext cx="2667000" cy="15635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486" y="4266422"/>
              <a:ext cx="1451869" cy="12207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730" y="4078684"/>
              <a:ext cx="1619168" cy="159623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228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rdware picture for hardw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4912" y="1362799"/>
            <a:ext cx="8309316" cy="5118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807325" y="379829"/>
            <a:ext cx="2267859" cy="6729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6421" y="3088829"/>
            <a:ext cx="6426302" cy="1475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60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6419" y="3094892"/>
            <a:ext cx="6426302" cy="1475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6000" b="1" dirty="0">
              <a:ln/>
              <a:gradFill>
                <a:gsLst>
                  <a:gs pos="32000">
                    <a:srgbClr val="FF0000"/>
                  </a:gs>
                  <a:gs pos="65000">
                    <a:srgbClr val="33CC33"/>
                  </a:gs>
                  <a:gs pos="49000">
                    <a:srgbClr val="FFFF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58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9869" y="1153551"/>
            <a:ext cx="2340278" cy="620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17806" y="2110154"/>
            <a:ext cx="9004405" cy="2702249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</a:p>
          <a:p>
            <a:pPr lvl="0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 বিভাগ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1627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27342" y="982028"/>
            <a:ext cx="8015920" cy="3913532"/>
            <a:chOff x="776388" y="2035193"/>
            <a:chExt cx="6518816" cy="3016795"/>
          </a:xfrm>
        </p:grpSpPr>
        <p:grpSp>
          <p:nvGrpSpPr>
            <p:cNvPr id="32" name="Group 31"/>
            <p:cNvGrpSpPr/>
            <p:nvPr/>
          </p:nvGrpSpPr>
          <p:grpSpPr>
            <a:xfrm>
              <a:off x="3962400" y="3769622"/>
              <a:ext cx="1956896" cy="1282366"/>
              <a:chOff x="4475163" y="1755775"/>
              <a:chExt cx="2498725" cy="1606707"/>
            </a:xfrm>
          </p:grpSpPr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35637">
                <a:off x="4475163" y="1755775"/>
                <a:ext cx="2498725" cy="1423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Rectangle 4"/>
              <p:cNvSpPr>
                <a:spLocks noChangeArrowheads="1"/>
              </p:cNvSpPr>
              <p:nvPr/>
            </p:nvSpPr>
            <p:spPr bwMode="auto">
              <a:xfrm>
                <a:off x="5164989" y="2861175"/>
                <a:ext cx="698384" cy="50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bn-BD" altLang="en-US" sz="2000" dirty="0">
                    <a:latin typeface="NikoshBAN" pitchFamily="2" charset="0"/>
                    <a:cs typeface="NikoshBAN" pitchFamily="2" charset="0"/>
                  </a:rPr>
                  <a:t>র‌্যাম</a:t>
                </a:r>
                <a:endParaRPr lang="en-US" altLang="en-US" sz="2000" dirty="0"/>
              </a:p>
            </p:txBody>
          </p:sp>
        </p:grpSp>
        <p:pic>
          <p:nvPicPr>
            <p:cNvPr id="42" name="Picture 4" descr="lcd-computer-monito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21005" y="2072057"/>
              <a:ext cx="1456692" cy="1330024"/>
            </a:xfrm>
            <a:prstGeom prst="rect">
              <a:avLst/>
            </a:prstGeom>
            <a:noFill/>
            <a:ln/>
          </p:spPr>
        </p:pic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1231403" y="3262139"/>
              <a:ext cx="7003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n-BD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মনিটর</a:t>
              </a:r>
              <a:endPara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5" name="Picture 4" descr="Computer-Printers-%E2%80%93-A-Tip-to-Cut-Cost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62200" y="2035193"/>
              <a:ext cx="1764586" cy="1151542"/>
            </a:xfrm>
            <a:prstGeom prst="rect">
              <a:avLst/>
            </a:prstGeom>
            <a:noFill/>
            <a:ln/>
          </p:spPr>
        </p:pic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2751943" y="3173070"/>
              <a:ext cx="823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n-BD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প্রিন্টার</a:t>
              </a:r>
              <a:endPara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7" name="Picture 7" descr="43"/>
            <p:cNvPicPr>
              <a:picLocks noChangeAspect="1" noChangeArrowheads="1"/>
            </p:cNvPicPr>
            <p:nvPr/>
          </p:nvPicPr>
          <p:blipFill>
            <a:blip r:embed="rId6">
              <a:lum bright="-32000" contrast="56000"/>
            </a:blip>
            <a:srcRect/>
            <a:stretch>
              <a:fillRect/>
            </a:stretch>
          </p:blipFill>
          <p:spPr bwMode="auto">
            <a:xfrm>
              <a:off x="4191000" y="2299560"/>
              <a:ext cx="1824331" cy="1147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47"/>
            <p:cNvSpPr/>
            <p:nvPr/>
          </p:nvSpPr>
          <p:spPr>
            <a:xfrm>
              <a:off x="4390940" y="3202661"/>
              <a:ext cx="1019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প্রজেক্টর</a:t>
              </a:r>
              <a:endPara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902792" y="2438400"/>
              <a:ext cx="1183808" cy="1436359"/>
              <a:chOff x="6671341" y="2457868"/>
              <a:chExt cx="1183808" cy="1436359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875758" y="3524895"/>
                <a:ext cx="76111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স্পীকার</a:t>
                </a:r>
                <a:r>
                  <a:rPr lang="bn-BD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29" name="Picture 28" descr="268_Multimedia_Speaker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671341" y="2457868"/>
                <a:ext cx="1183808" cy="10531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388" y="3581400"/>
              <a:ext cx="1501310" cy="11259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018715" y="4583668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altLang="en-US" dirty="0">
                  <a:latin typeface="NikoshBAN" pitchFamily="2" charset="0"/>
                  <a:cs typeface="NikoshBAN" pitchFamily="2" charset="0"/>
                </a:rPr>
                <a:t>মাদারবোর্ড</a:t>
              </a:r>
              <a:endParaRPr lang="en-US" dirty="0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217" y="3429000"/>
              <a:ext cx="1168950" cy="13281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839717" y="4664101"/>
              <a:ext cx="7008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altLang="en-US" dirty="0">
                  <a:latin typeface="NikoshBAN" pitchFamily="2" charset="0"/>
                  <a:cs typeface="NikoshBAN" pitchFamily="2" charset="0"/>
                </a:rPr>
                <a:t>প্রসেসর</a:t>
              </a:r>
              <a:endParaRPr lang="en-US" dirty="0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785952"/>
              <a:ext cx="1403875" cy="1180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4"/>
            <p:cNvSpPr txBox="1">
              <a:spLocks noChangeArrowheads="1"/>
            </p:cNvSpPr>
            <p:nvPr/>
          </p:nvSpPr>
          <p:spPr bwMode="auto">
            <a:xfrm>
              <a:off x="6025305" y="4856009"/>
              <a:ext cx="1269899" cy="129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BD" altLang="en-US" dirty="0">
                  <a:latin typeface="NikoshBAN" pitchFamily="2" charset="0"/>
                  <a:cs typeface="NikoshBAN" pitchFamily="2" charset="0"/>
                </a:rPr>
                <a:t>সিমোস ব্যাটারী</a:t>
              </a:r>
              <a:endParaRPr lang="en-US" alt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665738" y="4905715"/>
            <a:ext cx="9362902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সকল উপাদানের সমন্বয়ে কম্পিউটার তৈরী যেগুলো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স্পর্শ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 যায় সেই সমস্ত উপাদানকে হার্ডওয়্যার  বলে।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95925" y="477255"/>
            <a:ext cx="6254768" cy="62767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হার্ডওয়্যার কি?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6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47223" y="1579771"/>
            <a:ext cx="1044760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কম্পিউটার হার্ডওয়্যার প্রধানত </a:t>
            </a:r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তিনটি শ্রেণীতে ভাগ করা যায়। যথাঃ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74997" y="783445"/>
            <a:ext cx="6792057" cy="63185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হার্ডওয়্যার শ্রেণী বিভাগ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76863" y="2799471"/>
            <a:ext cx="8266823" cy="286443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১।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(Input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২।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সেন্টাল প্রসেসিং ইউনিট 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(CPU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৩।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(Output)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8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58571" y="1181687"/>
            <a:ext cx="7507459" cy="7286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 কি?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81688" y="2405575"/>
            <a:ext cx="9917722" cy="277133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সকল যন্ত্রপাতি কম্পিউটারের তথ্য বা ডেটা ইনপুট দেয়ার কাজে ব্যবহার করা হয় তাকে ইনপুট ডিভাইস বলে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6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399</Words>
  <Application>Microsoft Office PowerPoint</Application>
  <PresentationFormat>Widescreen</PresentationFormat>
  <Paragraphs>100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 2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Mhai Hamim</cp:lastModifiedBy>
  <cp:revision>37</cp:revision>
  <dcterms:created xsi:type="dcterms:W3CDTF">2021-07-06T15:52:03Z</dcterms:created>
  <dcterms:modified xsi:type="dcterms:W3CDTF">2021-07-25T23:20:40Z</dcterms:modified>
</cp:coreProperties>
</file>