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1" r:id="rId4"/>
    <p:sldId id="256" r:id="rId5"/>
    <p:sldId id="259" r:id="rId6"/>
    <p:sldId id="272" r:id="rId7"/>
    <p:sldId id="273" r:id="rId8"/>
    <p:sldId id="258" r:id="rId9"/>
    <p:sldId id="260" r:id="rId10"/>
    <p:sldId id="262" r:id="rId11"/>
    <p:sldId id="263" r:id="rId12"/>
    <p:sldId id="274" r:id="rId13"/>
    <p:sldId id="275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143000"/>
            <a:ext cx="7607083" cy="4724400"/>
            <a:chOff x="685800" y="990600"/>
            <a:chExt cx="7607083" cy="4724400"/>
          </a:xfrm>
        </p:grpSpPr>
        <p:pic>
          <p:nvPicPr>
            <p:cNvPr id="2" name="Picture 1" descr="se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990600"/>
              <a:ext cx="7607083" cy="4724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19200" y="1295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সবাইকে শুভেচ্ছা 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5778">
            <a:off x="3810000" y="609600"/>
            <a:ext cx="1905000" cy="971550"/>
          </a:xfrm>
          <a:prstGeom prst="rect">
            <a:avLst/>
          </a:prstGeom>
        </p:spPr>
      </p:pic>
      <p:pic>
        <p:nvPicPr>
          <p:cNvPr id="4" name="Picture 3" descr="ty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6248400" cy="4158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85609">
            <a:off x="2971800" y="411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    তোমার বাংলা বইয়ের </a:t>
            </a:r>
          </a:p>
          <a:p>
            <a:r>
              <a:rPr lang="bn-BD" sz="2000" b="1" dirty="0" smtClean="0"/>
              <a:t>    ৮০ পৃষ্ঠা খোলো।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0200" y="609600"/>
            <a:ext cx="5943600" cy="914400"/>
            <a:chOff x="2057400" y="457200"/>
            <a:chExt cx="5410200" cy="990600"/>
          </a:xfrm>
        </p:grpSpPr>
        <p:sp>
          <p:nvSpPr>
            <p:cNvPr id="3" name="Flowchart: Terminator 2"/>
            <p:cNvSpPr/>
            <p:nvPr/>
          </p:nvSpPr>
          <p:spPr>
            <a:xfrm>
              <a:off x="2057400" y="457200"/>
              <a:ext cx="5410200" cy="990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</a:rPr>
                <a:t>শিক্ষক</a:t>
              </a:r>
              <a:r>
                <a:rPr lang="bn-BD" dirty="0" smtClean="0"/>
                <a:t>            </a:t>
              </a:r>
              <a:r>
                <a:rPr lang="bn-BD" sz="2000" b="1" dirty="0" smtClean="0">
                  <a:solidFill>
                    <a:srgbClr val="C00000"/>
                  </a:solidFill>
                </a:rPr>
                <a:t>শিক্ষার্থী পড়া 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191000" y="762000"/>
              <a:ext cx="457200" cy="3810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2" descr="C:\Users\DC\Pictures\Screenshots\Screenshot (14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315200" cy="3847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381000"/>
            <a:ext cx="4724400" cy="11430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শব্দের অর্থ জেনে নিই।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   বার্ষিক</a:t>
            </a:r>
          </a:p>
          <a:p>
            <a:endParaRPr lang="bn-BD" sz="2400" b="1" dirty="0" smtClean="0"/>
          </a:p>
          <a:p>
            <a:endParaRPr lang="bn-BD" dirty="0" smtClean="0"/>
          </a:p>
          <a:p>
            <a:r>
              <a:rPr lang="bn-BD" sz="2400" b="1" dirty="0" smtClean="0"/>
              <a:t>    ভ্রমণ</a:t>
            </a:r>
          </a:p>
          <a:p>
            <a:endParaRPr lang="bn-BD" sz="2400" b="1" dirty="0" smtClean="0"/>
          </a:p>
          <a:p>
            <a:endParaRPr lang="bn-BD" sz="2400" b="1" dirty="0" smtClean="0"/>
          </a:p>
          <a:p>
            <a:endParaRPr lang="bn-BD" dirty="0" smtClean="0"/>
          </a:p>
          <a:p>
            <a:r>
              <a:rPr lang="bn-BD" sz="2400" b="1" dirty="0" smtClean="0"/>
              <a:t>   অভিজ্ঞতা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>
            <a:off x="2895600" y="2209800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971800" y="3200400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0" y="4495800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</a:rPr>
              <a:t>বছর বিষয়ক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124201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</a:rPr>
              <a:t>বেড়ানো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41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</a:rPr>
              <a:t>দেখা ও জানার মাধ্যমে লাভ করা জ্ঞান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609600"/>
            <a:ext cx="4724400" cy="10668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যুক্তবর্ণ ভেঙে শব্দ গঠন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স্টিমার       </a:t>
            </a:r>
            <a:r>
              <a:rPr lang="bn-BD" sz="2400" b="1" dirty="0" smtClean="0">
                <a:solidFill>
                  <a:srgbClr val="FF0000"/>
                </a:solidFill>
              </a:rPr>
              <a:t>স্ট        </a:t>
            </a:r>
            <a:r>
              <a:rPr lang="bn-BD" sz="2400" b="1" dirty="0" smtClean="0">
                <a:solidFill>
                  <a:srgbClr val="0070C0"/>
                </a:solidFill>
              </a:rPr>
              <a:t> স+ট    </a:t>
            </a:r>
            <a:r>
              <a:rPr lang="bn-BD" sz="2400" b="1" dirty="0" smtClean="0"/>
              <a:t> স্টেশন, স্টক।</a:t>
            </a:r>
            <a:r>
              <a:rPr lang="bn-BD" sz="2400" b="1" dirty="0" smtClean="0">
                <a:solidFill>
                  <a:srgbClr val="0070C0"/>
                </a:solidFill>
              </a:rPr>
              <a:t>     </a:t>
            </a:r>
          </a:p>
          <a:p>
            <a:endParaRPr lang="bn-BD" sz="2400" b="1" dirty="0" smtClean="0">
              <a:solidFill>
                <a:srgbClr val="0070C0"/>
              </a:solidFill>
            </a:endParaRPr>
          </a:p>
          <a:p>
            <a:r>
              <a:rPr lang="bn-BD" sz="2400" b="1" dirty="0" smtClean="0"/>
              <a:t>গল্প            </a:t>
            </a:r>
            <a:r>
              <a:rPr lang="bn-BD" sz="2400" b="1" dirty="0" smtClean="0">
                <a:solidFill>
                  <a:srgbClr val="0070C0"/>
                </a:solidFill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</a:rPr>
              <a:t>ল্প         </a:t>
            </a:r>
            <a:r>
              <a:rPr lang="bn-BD" sz="2000" b="1" dirty="0" smtClean="0">
                <a:solidFill>
                  <a:schemeClr val="tx2"/>
                </a:solidFill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</a:rPr>
              <a:t>ল+প        </a:t>
            </a:r>
            <a:r>
              <a:rPr lang="bn-BD" sz="2000" b="1" dirty="0" smtClean="0"/>
              <a:t>অল্প, সল্প।</a:t>
            </a:r>
          </a:p>
          <a:p>
            <a:endParaRPr lang="bn-BD" sz="2000" b="1" dirty="0" smtClean="0">
              <a:solidFill>
                <a:srgbClr val="0070C0"/>
              </a:solidFill>
            </a:endParaRPr>
          </a:p>
          <a:p>
            <a:r>
              <a:rPr lang="bn-BD" sz="2000" b="1" dirty="0" smtClean="0"/>
              <a:t>অভিজ্ঞতা    </a:t>
            </a:r>
            <a:r>
              <a:rPr lang="bn-BD" sz="2000" b="1" dirty="0" smtClean="0">
                <a:solidFill>
                  <a:srgbClr val="FF0000"/>
                </a:solidFill>
              </a:rPr>
              <a:t>জ্ঞ</a:t>
            </a:r>
            <a:r>
              <a:rPr lang="bn-BD" sz="2000" b="1" dirty="0" smtClean="0"/>
              <a:t>        </a:t>
            </a:r>
            <a:r>
              <a:rPr lang="bn-BD" sz="2000" b="1" dirty="0" smtClean="0">
                <a:solidFill>
                  <a:srgbClr val="0070C0"/>
                </a:solidFill>
              </a:rPr>
              <a:t>জ+ঞ      </a:t>
            </a:r>
            <a:r>
              <a:rPr lang="bn-BD" sz="2000" b="1" dirty="0" smtClean="0"/>
              <a:t>বিজ্ঞান,জ্ঞান</a:t>
            </a:r>
            <a:r>
              <a:rPr lang="bn-BD" sz="2000" b="1" dirty="0" smtClean="0"/>
              <a:t>।গ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3657600"/>
            <a:ext cx="7467600" cy="2743200"/>
            <a:chOff x="1905000" y="2590800"/>
            <a:chExt cx="6019800" cy="3050574"/>
          </a:xfrm>
        </p:grpSpPr>
        <p:pic>
          <p:nvPicPr>
            <p:cNvPr id="3" name="Picture 2" descr="clas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590800"/>
              <a:ext cx="6019800" cy="30505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gsdhhjjkk.jpeg"/>
            <p:cNvPicPr>
              <a:picLocks noChangeAspect="1"/>
            </p:cNvPicPr>
            <p:nvPr/>
          </p:nvPicPr>
          <p:blipFill>
            <a:blip r:embed="rId3"/>
            <a:srcRect l="13726" r="33333" b="16216"/>
            <a:stretch>
              <a:fillRect/>
            </a:stretch>
          </p:blipFill>
          <p:spPr>
            <a:xfrm>
              <a:off x="1905000" y="3887294"/>
              <a:ext cx="1563989" cy="16778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371600" y="457200"/>
            <a:ext cx="6400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 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দলে, জোড়ায় ও একাকি কাজ।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524000"/>
            <a:ext cx="7467600" cy="1477328"/>
            <a:chOff x="990600" y="1524000"/>
            <a:chExt cx="7467600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1524000"/>
              <a:ext cx="7315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   </a:t>
              </a:r>
              <a:r>
                <a:rPr lang="bn-BD" b="1" dirty="0" smtClean="0"/>
                <a:t>বার্ষিক পরীক্ষা শেষে কোথায় বেড়াতে গিয়েছিল?</a:t>
              </a:r>
            </a:p>
            <a:p>
              <a:endParaRPr lang="bn-BD" b="1" dirty="0" smtClean="0"/>
            </a:p>
            <a:p>
              <a:r>
                <a:rPr lang="bn-BD" b="1" dirty="0" smtClean="0"/>
                <a:t>     কিসে চড়ে ভ্রমণ করেছিল ?</a:t>
              </a:r>
            </a:p>
            <a:p>
              <a:endParaRPr lang="bn-BD" b="1" dirty="0" smtClean="0"/>
            </a:p>
            <a:p>
              <a:r>
                <a:rPr lang="bn-BD" b="1" dirty="0" smtClean="0"/>
                <a:t>    স্টিমারের সিটির শব্দ কি রকম?</a:t>
              </a:r>
              <a:endParaRPr lang="en-US" b="1" dirty="0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990600" y="2590800"/>
              <a:ext cx="228600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990600" y="1600200"/>
              <a:ext cx="228600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990600" y="2057400"/>
              <a:ext cx="228600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905000" y="304800"/>
            <a:ext cx="5410200" cy="1219200"/>
          </a:xfrm>
          <a:prstGeom prst="ellipse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মূল্যায়ন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90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419600" y="2514600"/>
            <a:ext cx="9667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																												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2971800"/>
            <a:ext cx="7010400" cy="1143000"/>
            <a:chOff x="1295400" y="2971800"/>
            <a:chExt cx="7010400" cy="1143000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2971800"/>
              <a:ext cx="7010400" cy="114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bn-BD" dirty="0" smtClean="0"/>
                <a:t>     </a:t>
              </a:r>
              <a:r>
                <a:rPr lang="en-US" sz="2400" b="1" dirty="0" smtClean="0"/>
                <a:t>তনু</a:t>
              </a:r>
              <a:r>
                <a:rPr lang="bn-BD" sz="2400" b="1" dirty="0" smtClean="0"/>
                <a:t> ,</a:t>
              </a:r>
              <a:r>
                <a:rPr lang="en-US" sz="2400" b="1" dirty="0" smtClean="0"/>
                <a:t> নিনা কোথায় বেড়াতে যাবে?</a:t>
              </a:r>
            </a:p>
            <a:p>
              <a:endParaRPr lang="en-US" dirty="0" smtClean="0"/>
            </a:p>
            <a:p>
              <a:r>
                <a:rPr lang="en-US" dirty="0" smtClean="0"/>
                <a:t>   </a:t>
              </a:r>
              <a:r>
                <a:rPr lang="bn-BD" dirty="0" smtClean="0"/>
                <a:t>      </a:t>
              </a:r>
              <a:r>
                <a:rPr lang="en-US" dirty="0" smtClean="0"/>
                <a:t> </a:t>
              </a:r>
              <a:r>
                <a:rPr lang="en-US" sz="2400" b="1" dirty="0" smtClean="0"/>
                <a:t>স্টিমার সম্পর্কে ৫ টি বাক্য লেখো।</a:t>
              </a:r>
              <a:endParaRPr lang="en-US" sz="2400" b="1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295400" y="3657600"/>
              <a:ext cx="457200" cy="381000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295400" y="3048000"/>
              <a:ext cx="457200" cy="381000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wty7568mn.png"/>
          <p:cNvPicPr>
            <a:picLocks noChangeAspect="1"/>
          </p:cNvPicPr>
          <p:nvPr/>
        </p:nvPicPr>
        <p:blipFill>
          <a:blip r:embed="rId2"/>
          <a:srcRect l="16164" t="20111" r="16164" b="18546"/>
          <a:stretch>
            <a:fillRect/>
          </a:stretch>
        </p:blipFill>
        <p:spPr>
          <a:xfrm>
            <a:off x="5562600" y="1143000"/>
            <a:ext cx="3352800" cy="3831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362200" y="228600"/>
            <a:ext cx="4191000" cy="914400"/>
            <a:chOff x="304800" y="0"/>
            <a:chExt cx="4419600" cy="914400"/>
          </a:xfrm>
        </p:grpSpPr>
        <p:sp>
          <p:nvSpPr>
            <p:cNvPr id="3" name="TextBox 2"/>
            <p:cNvSpPr txBox="1"/>
            <p:nvPr/>
          </p:nvSpPr>
          <p:spPr>
            <a:xfrm>
              <a:off x="626225" y="152400"/>
              <a:ext cx="3581400" cy="52322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</a:rPr>
                <a:t>      বাড়ির কাজ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304800" y="0"/>
              <a:ext cx="4419600" cy="9144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dt.png"/>
          <p:cNvPicPr>
            <a:picLocks noChangeAspect="1"/>
          </p:cNvPicPr>
          <p:nvPr/>
        </p:nvPicPr>
        <p:blipFill>
          <a:blip r:embed="rId3"/>
          <a:srcRect l="6592" r="5508" b="3628"/>
          <a:stretch>
            <a:fillRect/>
          </a:stretch>
        </p:blipFill>
        <p:spPr>
          <a:xfrm>
            <a:off x="228600" y="1905000"/>
            <a:ext cx="4572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914400" y="5105400"/>
            <a:ext cx="6934200" cy="830997"/>
            <a:chOff x="914400" y="5105400"/>
            <a:chExt cx="6934200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5105400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     তোমার কোনো একটি ভ্রমণ সম্পর্কে ৫ টি বাক্যে লেখো।</a:t>
              </a:r>
              <a:endParaRPr lang="en-US" sz="2400" b="1" dirty="0"/>
            </a:p>
          </p:txBody>
        </p:sp>
        <p:sp>
          <p:nvSpPr>
            <p:cNvPr id="8" name="12-Point Star 7"/>
            <p:cNvSpPr/>
            <p:nvPr/>
          </p:nvSpPr>
          <p:spPr>
            <a:xfrm>
              <a:off x="914400" y="5105400"/>
              <a:ext cx="381000" cy="381000"/>
            </a:xfrm>
            <a:prstGeom prst="star12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1447800" cy="1244600"/>
          </a:xfrm>
          <a:prstGeom prst="rect">
            <a:avLst/>
          </a:prstGeom>
        </p:spPr>
      </p:pic>
      <p:pic>
        <p:nvPicPr>
          <p:cNvPr id="3" name="Picture 2" descr="9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05000"/>
            <a:ext cx="6603590" cy="3715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ধন্যবাদ সবাইকে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304800"/>
            <a:ext cx="5029200" cy="13716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শিক্ষক পরিচিতি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v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8778" y="2262024"/>
            <a:ext cx="5133647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971800"/>
            <a:ext cx="5562600" cy="1600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সেলিনা আখতার</a:t>
            </a:r>
          </a:p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সহকারী শিক্ষক</a:t>
            </a:r>
          </a:p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বেড়বাড়ী সরকারি প্রা বিদ্যালয়</a:t>
            </a:r>
          </a:p>
          <a:p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সদর,ঝিনাইদহ।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057400" y="457200"/>
            <a:ext cx="4648200" cy="99060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পরিচিতি</a:t>
            </a:r>
            <a:endParaRPr lang="en-US" sz="24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3 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0"/>
            <a:ext cx="3429000" cy="447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95400" y="2667000"/>
            <a:ext cx="41148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শ্রেণি  ----তৃতীয়</a:t>
            </a:r>
          </a:p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বিষয়-----বাংলা</a:t>
            </a:r>
          </a:p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অধ্যায়—১৮</a:t>
            </a:r>
          </a:p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পৃষ্ঠা---৮০</a:t>
            </a: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676400" y="304800"/>
            <a:ext cx="5715000" cy="1219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শিখণ ফল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79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১.১.১ </a:t>
            </a:r>
            <a:r>
              <a:rPr lang="bn-BD" sz="2000" b="1" dirty="0" smtClean="0"/>
              <a:t> </a:t>
            </a:r>
            <a:r>
              <a:rPr lang="en-US" sz="2000" b="1" dirty="0" smtClean="0"/>
              <a:t>বর্ন ও যুক্ত </a:t>
            </a:r>
            <a:r>
              <a:rPr lang="bn-BD" sz="2000" b="1" dirty="0" smtClean="0"/>
              <a:t>বর্ণ </a:t>
            </a:r>
            <a:r>
              <a:rPr lang="en-US" sz="2000" b="1" dirty="0" smtClean="0"/>
              <a:t>সহযোগে তৈরি শব্দ  শুনে স্পষ্ট ও শুদ্ধভাবে বলতে পারবে।</a:t>
            </a:r>
            <a:endParaRPr lang="bn-BD" sz="2000" b="1" dirty="0" smtClean="0"/>
          </a:p>
          <a:p>
            <a:endParaRPr lang="bn-BD" dirty="0" smtClean="0"/>
          </a:p>
          <a:p>
            <a:r>
              <a:rPr lang="bn-BD" sz="2000" b="1" dirty="0" smtClean="0"/>
              <a:t>১.১.১ </a:t>
            </a:r>
            <a:r>
              <a:rPr lang="en-US" sz="2000" b="1" dirty="0" smtClean="0"/>
              <a:t>যুক্তবর্ণ দিয়ে গঠিত শব্দ শুনে স্পষ্ট ও শুদ্ধভাবে বলতে পারবে</a:t>
            </a:r>
            <a:r>
              <a:rPr lang="bn-BD" sz="2000" b="1" dirty="0" smtClean="0"/>
              <a:t>।</a:t>
            </a:r>
          </a:p>
          <a:p>
            <a:endParaRPr lang="bn-BD" sz="2000" b="1" dirty="0" smtClean="0"/>
          </a:p>
          <a:p>
            <a:r>
              <a:rPr lang="bn-BD" sz="2000" b="1" dirty="0" smtClean="0"/>
              <a:t>১.৩.১ </a:t>
            </a:r>
            <a:r>
              <a:rPr lang="en-US" sz="2000" b="1" dirty="0" smtClean="0"/>
              <a:t>যুক্তবর্ণ</a:t>
            </a:r>
            <a:r>
              <a:rPr lang="bn-BD" sz="2000" b="1" dirty="0" smtClean="0"/>
              <a:t> স্পষ্ট ও শুদ্ধ উচ্চারনে পড়তে পারবে।</a:t>
            </a:r>
          </a:p>
          <a:p>
            <a:endParaRPr lang="bn-BD" sz="2000" b="1" dirty="0" smtClean="0"/>
          </a:p>
          <a:p>
            <a:r>
              <a:rPr lang="bn-BD" sz="2000" b="1" dirty="0" smtClean="0"/>
              <a:t>১.৪.১ যুক্তবর্ণ ভেঙে লিখতে পারবে।</a:t>
            </a:r>
          </a:p>
          <a:p>
            <a:pPr marL="342900" indent="-342900"/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yfituo.mn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77000" cy="2846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1905000" y="228600"/>
            <a:ext cx="5257800" cy="1219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এসো ছবি দেখি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rtd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572000"/>
            <a:ext cx="4495800" cy="205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6858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কিসের ছবি দেখতে পারছো?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ryfituo.mn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781800" cy="3234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5715000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স্টিমার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228600"/>
            <a:ext cx="6248400" cy="12954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স্টিমার কোথায় চলে জানো তোমরা ?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562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    নদীতে চলে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1905000"/>
            <a:ext cx="7315200" cy="3352800"/>
            <a:chOff x="914400" y="1752600"/>
            <a:chExt cx="7315200" cy="3352800"/>
          </a:xfrm>
        </p:grpSpPr>
        <p:pic>
          <p:nvPicPr>
            <p:cNvPr id="4" name="Picture 3" descr="rtryf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752600"/>
              <a:ext cx="7315200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rtdn.png"/>
            <p:cNvPicPr>
              <a:picLocks noChangeAspect="1"/>
            </p:cNvPicPr>
            <p:nvPr/>
          </p:nvPicPr>
          <p:blipFill>
            <a:blip r:embed="rId3"/>
            <a:srcRect t="24636" r="3557"/>
            <a:stretch>
              <a:fillRect/>
            </a:stretch>
          </p:blipFill>
          <p:spPr>
            <a:xfrm>
              <a:off x="3352800" y="2362200"/>
              <a:ext cx="4191000" cy="16317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4158" y="2955410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dirty="0" smtClean="0">
                <a:solidFill>
                  <a:prstClr val="white"/>
                </a:solidFill>
              </a:rPr>
              <a:t>চ্চচ্চচ্চ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381000"/>
            <a:ext cx="6172200" cy="1219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</a:rPr>
              <a:t>পাঠ ঘোষনা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1295400"/>
            <a:ext cx="7391400" cy="3886200"/>
            <a:chOff x="990600" y="1295400"/>
            <a:chExt cx="7391400" cy="3886200"/>
          </a:xfrm>
        </p:grpSpPr>
        <p:pic>
          <p:nvPicPr>
            <p:cNvPr id="6" name="Picture 5" descr="8u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295400"/>
              <a:ext cx="7391400" cy="3886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43200" y="3505200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স্টিমারের সিটি</a:t>
              </a:r>
            </a:p>
            <a:p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ryfituo.mn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724400"/>
            <a:ext cx="3905865" cy="1862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8028487" cy="43434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524000" y="304800"/>
            <a:ext cx="6248400" cy="914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</a:rPr>
              <a:t>পাঠের অংশ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667000" y="1905000"/>
            <a:ext cx="5562600" cy="2590800"/>
          </a:xfrm>
          <a:prstGeom prst="flowChart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</a:rPr>
              <a:t>বার্ষিক পরীক্ষা শেষ-----------------------</a:t>
            </a:r>
          </a:p>
          <a:p>
            <a:pPr algn="ctr"/>
            <a:endParaRPr lang="bn-BD" sz="2000" b="1" dirty="0" smtClean="0">
              <a:solidFill>
                <a:srgbClr val="C00000"/>
              </a:solidFill>
            </a:endParaRPr>
          </a:p>
          <a:p>
            <a:pPr algn="ctr"/>
            <a:r>
              <a:rPr lang="bn-BD" sz="2000" b="1" dirty="0" smtClean="0">
                <a:solidFill>
                  <a:srgbClr val="C00000"/>
                </a:solidFill>
              </a:rPr>
              <a:t>এটি দেখার মতো একটি দৃশ্য।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229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</dc:creator>
  <cp:lastModifiedBy>Windows User</cp:lastModifiedBy>
  <cp:revision>84</cp:revision>
  <dcterms:created xsi:type="dcterms:W3CDTF">2006-08-16T00:00:00Z</dcterms:created>
  <dcterms:modified xsi:type="dcterms:W3CDTF">2021-07-25T10:37:41Z</dcterms:modified>
</cp:coreProperties>
</file>