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86" r:id="rId5"/>
    <p:sldId id="259" r:id="rId6"/>
    <p:sldId id="261" r:id="rId7"/>
    <p:sldId id="273" r:id="rId8"/>
    <p:sldId id="274" r:id="rId9"/>
    <p:sldId id="288" r:id="rId10"/>
    <p:sldId id="263" r:id="rId11"/>
    <p:sldId id="283" r:id="rId12"/>
    <p:sldId id="285" r:id="rId13"/>
    <p:sldId id="265" r:id="rId14"/>
    <p:sldId id="266" r:id="rId15"/>
    <p:sldId id="267" r:id="rId16"/>
    <p:sldId id="275" r:id="rId17"/>
    <p:sldId id="268" r:id="rId18"/>
    <p:sldId id="276" r:id="rId19"/>
    <p:sldId id="277" r:id="rId20"/>
    <p:sldId id="278" r:id="rId21"/>
    <p:sldId id="279" r:id="rId22"/>
    <p:sldId id="282" r:id="rId23"/>
    <p:sldId id="289" r:id="rId24"/>
    <p:sldId id="291" r:id="rId25"/>
    <p:sldId id="292" r:id="rId26"/>
    <p:sldId id="293" r:id="rId27"/>
    <p:sldId id="294" r:id="rId28"/>
    <p:sldId id="306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7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7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A886-220F-4C44-B2C0-CCB225E14C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F928-4C80-4DD2-AFEA-B6C396FD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4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9515" y="3853545"/>
            <a:ext cx="803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করুনাময়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সৃষ্টিকর্তার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4" y="1073375"/>
            <a:ext cx="129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438" y="3028023"/>
            <a:ext cx="151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373" y="4015418"/>
            <a:ext cx="129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উজির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397" y="5013683"/>
            <a:ext cx="151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নাজির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5326" y="5975866"/>
            <a:ext cx="151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516" y="2157901"/>
            <a:ext cx="251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 রেখা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83491" y="1251039"/>
            <a:ext cx="847493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20559" y="1073375"/>
            <a:ext cx="195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।</a:t>
            </a:r>
            <a:endParaRPr lang="en-US" sz="48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0559" y="2135596"/>
            <a:ext cx="331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 চিহ্ন ।</a:t>
            </a:r>
            <a:endParaRPr lang="en-US" sz="48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0558" y="3083778"/>
            <a:ext cx="178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 ।</a:t>
            </a:r>
            <a:endParaRPr lang="en-US" sz="48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558" y="4051215"/>
            <a:ext cx="202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 ।</a:t>
            </a:r>
            <a:endParaRPr lang="en-US" sz="48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5162" y="4981204"/>
            <a:ext cx="360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 কর্মচারী ।</a:t>
            </a:r>
            <a:endParaRPr lang="en-US" sz="48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0557" y="6015683"/>
            <a:ext cx="1910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।</a:t>
            </a:r>
            <a:endParaRPr lang="en-US" sz="48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83492" y="2266739"/>
            <a:ext cx="847493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84236" y="3214921"/>
            <a:ext cx="847493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683491" y="4241579"/>
            <a:ext cx="847493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655834" y="5149431"/>
            <a:ext cx="847493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655834" y="6162764"/>
            <a:ext cx="847493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2AE92-77D4-4784-BFF0-1D96B4F8C5E2}"/>
              </a:ext>
            </a:extLst>
          </p:cNvPr>
          <p:cNvSpPr txBox="1"/>
          <p:nvPr/>
        </p:nvSpPr>
        <p:spPr>
          <a:xfrm>
            <a:off x="3967731" y="85833"/>
            <a:ext cx="1797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1E8B29-FE53-4222-A1D7-45305509947D}"/>
              </a:ext>
            </a:extLst>
          </p:cNvPr>
          <p:cNvSpPr txBox="1"/>
          <p:nvPr/>
        </p:nvSpPr>
        <p:spPr>
          <a:xfrm>
            <a:off x="4239587" y="105071"/>
            <a:ext cx="3358642" cy="646331"/>
          </a:xfrm>
          <a:prstGeom prst="rect">
            <a:avLst/>
          </a:prstGeom>
          <a:solidFill>
            <a:srgbClr val="00B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70" y="1258697"/>
            <a:ext cx="1040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144" y="3213345"/>
            <a:ext cx="101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965" y="4200740"/>
            <a:ext cx="96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উজির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534" y="5199005"/>
            <a:ext cx="117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3884" y="6161188"/>
            <a:ext cx="109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762" y="2233607"/>
            <a:ext cx="165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 রেখা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76653" y="1262190"/>
            <a:ext cx="84749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3721" y="1084526"/>
            <a:ext cx="5235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 প্রথমে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জবাব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324" y="2149134"/>
            <a:ext cx="753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 মুখে হাসির রেখা দেখা গেল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720" y="3094929"/>
            <a:ext cx="837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 কথা শুনে রাজা অস্থির হয়ে উঠলেন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3720" y="4062366"/>
            <a:ext cx="732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উজিরের সাথে পরামর্শ করতেন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0199" y="4992355"/>
            <a:ext cx="857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উজির নাজির নিয়ে শিকারে বেরোলেন।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5594" y="6026834"/>
            <a:ext cx="604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উজিরকে হুকুম করলেন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76654" y="2277890"/>
            <a:ext cx="84749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777398" y="3226072"/>
            <a:ext cx="84749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76653" y="4252730"/>
            <a:ext cx="84749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48996" y="5160582"/>
            <a:ext cx="84749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748996" y="6173915"/>
            <a:ext cx="84749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074EDB-33EE-44D6-B605-C4D72AABAE18}"/>
              </a:ext>
            </a:extLst>
          </p:cNvPr>
          <p:cNvSpPr txBox="1"/>
          <p:nvPr/>
        </p:nvSpPr>
        <p:spPr>
          <a:xfrm>
            <a:off x="1166922" y="179030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DEAEF-E012-4739-9965-BAB441C108B9}"/>
              </a:ext>
            </a:extLst>
          </p:cNvPr>
          <p:cNvSpPr txBox="1"/>
          <p:nvPr/>
        </p:nvSpPr>
        <p:spPr>
          <a:xfrm>
            <a:off x="1173956" y="77001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ACDABB-225F-4067-ADC6-AA98DB4E3F97}"/>
              </a:ext>
            </a:extLst>
          </p:cNvPr>
          <p:cNvSpPr txBox="1"/>
          <p:nvPr/>
        </p:nvSpPr>
        <p:spPr>
          <a:xfrm>
            <a:off x="931362" y="3854530"/>
            <a:ext cx="170216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5D7860-B7FA-40BD-86D5-737368F169E3}"/>
              </a:ext>
            </a:extLst>
          </p:cNvPr>
          <p:cNvSpPr txBox="1"/>
          <p:nvPr/>
        </p:nvSpPr>
        <p:spPr>
          <a:xfrm>
            <a:off x="1047351" y="2810589"/>
            <a:ext cx="1505243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C98C19-203A-450C-9F18-5A9474938E15}"/>
              </a:ext>
            </a:extLst>
          </p:cNvPr>
          <p:cNvSpPr txBox="1"/>
          <p:nvPr/>
        </p:nvSpPr>
        <p:spPr>
          <a:xfrm>
            <a:off x="2911316" y="179030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00B6DB-65A7-4BE4-B65E-ACC88BA8B867}"/>
              </a:ext>
            </a:extLst>
          </p:cNvPr>
          <p:cNvSpPr txBox="1"/>
          <p:nvPr/>
        </p:nvSpPr>
        <p:spPr>
          <a:xfrm>
            <a:off x="2918350" y="77001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4F6FAA-E754-46DA-A428-305BE484EBDA}"/>
              </a:ext>
            </a:extLst>
          </p:cNvPr>
          <p:cNvSpPr txBox="1"/>
          <p:nvPr/>
        </p:nvSpPr>
        <p:spPr>
          <a:xfrm>
            <a:off x="2918349" y="385453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8B492E-8F13-4464-81D4-F1BEDC4BC1A3}"/>
              </a:ext>
            </a:extLst>
          </p:cNvPr>
          <p:cNvSpPr txBox="1"/>
          <p:nvPr/>
        </p:nvSpPr>
        <p:spPr>
          <a:xfrm>
            <a:off x="2911316" y="281058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0681EA-16C8-4309-A505-EA9A360389AD}"/>
              </a:ext>
            </a:extLst>
          </p:cNvPr>
          <p:cNvSpPr txBox="1"/>
          <p:nvPr/>
        </p:nvSpPr>
        <p:spPr>
          <a:xfrm>
            <a:off x="4590058" y="179030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0EAE1F-BAEC-4E28-87CE-0CF1AA7F1B51}"/>
              </a:ext>
            </a:extLst>
          </p:cNvPr>
          <p:cNvSpPr txBox="1"/>
          <p:nvPr/>
        </p:nvSpPr>
        <p:spPr>
          <a:xfrm>
            <a:off x="4597092" y="77001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620D66-D424-46A3-92B8-361FF93E93A2}"/>
              </a:ext>
            </a:extLst>
          </p:cNvPr>
          <p:cNvSpPr txBox="1"/>
          <p:nvPr/>
        </p:nvSpPr>
        <p:spPr>
          <a:xfrm>
            <a:off x="4597091" y="385453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6544EB-9339-49D8-A5CE-7F72B0639B1D}"/>
              </a:ext>
            </a:extLst>
          </p:cNvPr>
          <p:cNvSpPr txBox="1"/>
          <p:nvPr/>
        </p:nvSpPr>
        <p:spPr>
          <a:xfrm>
            <a:off x="4590058" y="281058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35A4A3-6FBE-41C3-AFBF-84051A0F5746}"/>
              </a:ext>
            </a:extLst>
          </p:cNvPr>
          <p:cNvSpPr txBox="1"/>
          <p:nvPr/>
        </p:nvSpPr>
        <p:spPr>
          <a:xfrm>
            <a:off x="6275836" y="179030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39D7A9D-2DCA-4046-923F-07545ABF7356}"/>
              </a:ext>
            </a:extLst>
          </p:cNvPr>
          <p:cNvSpPr txBox="1"/>
          <p:nvPr/>
        </p:nvSpPr>
        <p:spPr>
          <a:xfrm>
            <a:off x="6282870" y="77001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C86CE9-B01F-4057-9B66-C1DCE68F38CD}"/>
              </a:ext>
            </a:extLst>
          </p:cNvPr>
          <p:cNvSpPr txBox="1"/>
          <p:nvPr/>
        </p:nvSpPr>
        <p:spPr>
          <a:xfrm>
            <a:off x="6282869" y="385453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0DE4D5-0195-437E-B7AA-FB133F3799F4}"/>
              </a:ext>
            </a:extLst>
          </p:cNvPr>
          <p:cNvSpPr txBox="1"/>
          <p:nvPr/>
        </p:nvSpPr>
        <p:spPr>
          <a:xfrm>
            <a:off x="6275836" y="2810589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ACDABB-225F-4067-ADC6-AA98DB4E3F97}"/>
              </a:ext>
            </a:extLst>
          </p:cNvPr>
          <p:cNvSpPr txBox="1"/>
          <p:nvPr/>
        </p:nvSpPr>
        <p:spPr>
          <a:xfrm>
            <a:off x="1173955" y="483429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94F6FAA-E754-46DA-A428-305BE484EBDA}"/>
              </a:ext>
            </a:extLst>
          </p:cNvPr>
          <p:cNvSpPr txBox="1"/>
          <p:nvPr/>
        </p:nvSpPr>
        <p:spPr>
          <a:xfrm>
            <a:off x="2918349" y="483429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620D66-D424-46A3-92B8-361FF93E93A2}"/>
              </a:ext>
            </a:extLst>
          </p:cNvPr>
          <p:cNvSpPr txBox="1"/>
          <p:nvPr/>
        </p:nvSpPr>
        <p:spPr>
          <a:xfrm>
            <a:off x="4597091" y="483429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C86CE9-B01F-4057-9B66-C1DCE68F38CD}"/>
              </a:ext>
            </a:extLst>
          </p:cNvPr>
          <p:cNvSpPr txBox="1"/>
          <p:nvPr/>
        </p:nvSpPr>
        <p:spPr>
          <a:xfrm>
            <a:off x="6282869" y="483429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9ACDABB-225F-4067-ADC6-AA98DB4E3F97}"/>
              </a:ext>
            </a:extLst>
          </p:cNvPr>
          <p:cNvSpPr txBox="1"/>
          <p:nvPr/>
        </p:nvSpPr>
        <p:spPr>
          <a:xfrm>
            <a:off x="1173955" y="589510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94F6FAA-E754-46DA-A428-305BE484EBDA}"/>
              </a:ext>
            </a:extLst>
          </p:cNvPr>
          <p:cNvSpPr txBox="1"/>
          <p:nvPr/>
        </p:nvSpPr>
        <p:spPr>
          <a:xfrm>
            <a:off x="2918349" y="589510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620D66-D424-46A3-92B8-361FF93E93A2}"/>
              </a:ext>
            </a:extLst>
          </p:cNvPr>
          <p:cNvSpPr txBox="1"/>
          <p:nvPr/>
        </p:nvSpPr>
        <p:spPr>
          <a:xfrm>
            <a:off x="4597091" y="589510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6C86CE9-B01F-4057-9B66-C1DCE68F38CD}"/>
              </a:ext>
            </a:extLst>
          </p:cNvPr>
          <p:cNvSpPr txBox="1"/>
          <p:nvPr/>
        </p:nvSpPr>
        <p:spPr>
          <a:xfrm>
            <a:off x="6282869" y="5895100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0681EA-16C8-4309-A505-EA9A360389AD}"/>
              </a:ext>
            </a:extLst>
          </p:cNvPr>
          <p:cNvSpPr txBox="1"/>
          <p:nvPr/>
        </p:nvSpPr>
        <p:spPr>
          <a:xfrm>
            <a:off x="7961614" y="1771118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30EAE1F-BAEC-4E28-87CE-0CF1AA7F1B51}"/>
              </a:ext>
            </a:extLst>
          </p:cNvPr>
          <p:cNvSpPr txBox="1"/>
          <p:nvPr/>
        </p:nvSpPr>
        <p:spPr>
          <a:xfrm>
            <a:off x="7968648" y="750833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D620D66-D424-46A3-92B8-361FF93E93A2}"/>
              </a:ext>
            </a:extLst>
          </p:cNvPr>
          <p:cNvSpPr txBox="1"/>
          <p:nvPr/>
        </p:nvSpPr>
        <p:spPr>
          <a:xfrm>
            <a:off x="7968647" y="383534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C6544EB-9339-49D8-A5CE-7F72B0639B1D}"/>
              </a:ext>
            </a:extLst>
          </p:cNvPr>
          <p:cNvSpPr txBox="1"/>
          <p:nvPr/>
        </p:nvSpPr>
        <p:spPr>
          <a:xfrm>
            <a:off x="7961614" y="2791403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835A4A3-6FBE-41C3-AFBF-84051A0F5746}"/>
              </a:ext>
            </a:extLst>
          </p:cNvPr>
          <p:cNvSpPr txBox="1"/>
          <p:nvPr/>
        </p:nvSpPr>
        <p:spPr>
          <a:xfrm>
            <a:off x="9647392" y="1771118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9D7A9D-2DCA-4046-923F-07545ABF7356}"/>
              </a:ext>
            </a:extLst>
          </p:cNvPr>
          <p:cNvSpPr txBox="1"/>
          <p:nvPr/>
        </p:nvSpPr>
        <p:spPr>
          <a:xfrm>
            <a:off x="9654426" y="750833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দন্ত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6C86CE9-B01F-4057-9B66-C1DCE68F38CD}"/>
              </a:ext>
            </a:extLst>
          </p:cNvPr>
          <p:cNvSpPr txBox="1"/>
          <p:nvPr/>
        </p:nvSpPr>
        <p:spPr>
          <a:xfrm>
            <a:off x="9654425" y="383534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20DE4D5-0195-437E-B7AA-FB133F3799F4}"/>
              </a:ext>
            </a:extLst>
          </p:cNvPr>
          <p:cNvSpPr txBox="1"/>
          <p:nvPr/>
        </p:nvSpPr>
        <p:spPr>
          <a:xfrm>
            <a:off x="9647392" y="2791403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D620D66-D424-46A3-92B8-361FF93E93A2}"/>
              </a:ext>
            </a:extLst>
          </p:cNvPr>
          <p:cNvSpPr txBox="1"/>
          <p:nvPr/>
        </p:nvSpPr>
        <p:spPr>
          <a:xfrm>
            <a:off x="7968647" y="4815108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6C86CE9-B01F-4057-9B66-C1DCE68F38CD}"/>
              </a:ext>
            </a:extLst>
          </p:cNvPr>
          <p:cNvSpPr txBox="1"/>
          <p:nvPr/>
        </p:nvSpPr>
        <p:spPr>
          <a:xfrm>
            <a:off x="9654425" y="4815108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D620D66-D424-46A3-92B8-361FF93E93A2}"/>
              </a:ext>
            </a:extLst>
          </p:cNvPr>
          <p:cNvSpPr txBox="1"/>
          <p:nvPr/>
        </p:nvSpPr>
        <p:spPr>
          <a:xfrm>
            <a:off x="7924043" y="5875914"/>
            <a:ext cx="17663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6C86CE9-B01F-4057-9B66-C1DCE68F38CD}"/>
              </a:ext>
            </a:extLst>
          </p:cNvPr>
          <p:cNvSpPr txBox="1"/>
          <p:nvPr/>
        </p:nvSpPr>
        <p:spPr>
          <a:xfrm>
            <a:off x="9654425" y="5875914"/>
            <a:ext cx="1364568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7461481-5532-4BF6-B0D9-971A17ECA6CE}"/>
              </a:ext>
            </a:extLst>
          </p:cNvPr>
          <p:cNvSpPr txBox="1"/>
          <p:nvPr/>
        </p:nvSpPr>
        <p:spPr>
          <a:xfrm>
            <a:off x="4121524" y="61844"/>
            <a:ext cx="368026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06C5A7-00FC-45CD-8B2A-A879D56BEE7E}"/>
              </a:ext>
            </a:extLst>
          </p:cNvPr>
          <p:cNvSpPr txBox="1"/>
          <p:nvPr/>
        </p:nvSpPr>
        <p:spPr>
          <a:xfrm>
            <a:off x="631246" y="1668819"/>
            <a:ext cx="11122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শিক্ষার্থীরা,আশা করছি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গতপাঠের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পেরেছো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6A5F82-2865-4AC3-91C3-200DFA14EA89}"/>
              </a:ext>
            </a:extLst>
          </p:cNvPr>
          <p:cNvSpPr txBox="1"/>
          <p:nvPr/>
        </p:nvSpPr>
        <p:spPr>
          <a:xfrm>
            <a:off x="631246" y="4085084"/>
            <a:ext cx="10151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24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526316"/>
            <a:ext cx="10596133" cy="5939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15180">
            <a:off x="3516946" y="2698595"/>
            <a:ext cx="498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পাঠে যাওয়া যাক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CE4863-4B9E-4E07-970E-D6B4F0731793}"/>
              </a:ext>
            </a:extLst>
          </p:cNvPr>
          <p:cNvSpPr txBox="1"/>
          <p:nvPr/>
        </p:nvSpPr>
        <p:spPr>
          <a:xfrm rot="20255569">
            <a:off x="5968284" y="4038781"/>
            <a:ext cx="265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/>
              </a:rPr>
              <a:t>ভিডিও</a:t>
            </a:r>
            <a:endParaRPr lang="en-US" sz="5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9EB9DB-26E7-422B-8EED-1FFBF60D2E92}"/>
              </a:ext>
            </a:extLst>
          </p:cNvPr>
          <p:cNvSpPr txBox="1"/>
          <p:nvPr/>
        </p:nvSpPr>
        <p:spPr>
          <a:xfrm rot="20303348">
            <a:off x="2711777" y="1711224"/>
            <a:ext cx="338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2667F0-1267-4621-A084-F6CE418BEEBD}"/>
              </a:ext>
            </a:extLst>
          </p:cNvPr>
          <p:cNvSpPr txBox="1"/>
          <p:nvPr/>
        </p:nvSpPr>
        <p:spPr>
          <a:xfrm>
            <a:off x="3069908" y="151928"/>
            <a:ext cx="554759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15" y="1960212"/>
            <a:ext cx="3589227" cy="32548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50" y="1992869"/>
            <a:ext cx="3100716" cy="33419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2928" y="5458910"/>
            <a:ext cx="4886462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বলেছ,এটা পরীর 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51" y="5458909"/>
            <a:ext cx="5440896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বলেছ,এটা পারুলের 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6656" y="1228989"/>
            <a:ext cx="2801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0113" y="1206906"/>
            <a:ext cx="238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কার ছবি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025E52-508F-40F0-8E02-BAD53F3C6837}"/>
              </a:ext>
            </a:extLst>
          </p:cNvPr>
          <p:cNvSpPr/>
          <p:nvPr/>
        </p:nvSpPr>
        <p:spPr>
          <a:xfrm>
            <a:off x="4051515" y="1701626"/>
            <a:ext cx="4088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45013F-A719-4D2D-A419-6CCCBEE99AF9}"/>
              </a:ext>
            </a:extLst>
          </p:cNvPr>
          <p:cNvSpPr txBox="1"/>
          <p:nvPr/>
        </p:nvSpPr>
        <p:spPr>
          <a:xfrm>
            <a:off x="2568168" y="2901955"/>
            <a:ext cx="6608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/>
              </a:rPr>
              <a:t>রাজা</a:t>
            </a:r>
            <a:r>
              <a:rPr lang="en-US" sz="4800" b="1" dirty="0" smtClean="0">
                <a:solidFill>
                  <a:schemeClr val="bg1"/>
                </a:solidFill>
                <a:latin typeface="NikoshBAN"/>
              </a:rPr>
              <a:t> ও </a:t>
            </a:r>
            <a:r>
              <a:rPr lang="bn-BD" sz="4800" b="1" dirty="0" smtClean="0">
                <a:solidFill>
                  <a:schemeClr val="bg1"/>
                </a:solidFill>
                <a:latin typeface="NikoshBAN"/>
              </a:rPr>
              <a:t>তাঁর তিন কন্যা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957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4528A2-DA51-40B4-8F30-5A188005469E}"/>
              </a:ext>
            </a:extLst>
          </p:cNvPr>
          <p:cNvSpPr/>
          <p:nvPr/>
        </p:nvSpPr>
        <p:spPr>
          <a:xfrm>
            <a:off x="2337006" y="1431604"/>
            <a:ext cx="6796108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/>
              </a:rPr>
              <a:t>পাঠের</a:t>
            </a:r>
            <a:r>
              <a:rPr lang="en-US" sz="44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পাঠ্যাংশ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C67412-E72B-46D6-A9B9-567D6E4262B9}"/>
              </a:ext>
            </a:extLst>
          </p:cNvPr>
          <p:cNvSpPr txBox="1"/>
          <p:nvPr/>
        </p:nvSpPr>
        <p:spPr>
          <a:xfrm>
            <a:off x="2530789" y="3118271"/>
            <a:ext cx="7130422" cy="156966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রাঁজার হুকুম........বোনেরা নেই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পৃষ্ঠাঃ০৯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37591" y="1230216"/>
            <a:ext cx="8487783" cy="3435171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7478" y="2183761"/>
            <a:ext cx="6467708" cy="13234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পাঠ্যাংটি পড়ি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359493" y="205618"/>
            <a:ext cx="11516821" cy="64782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8B141F-9E80-4C5B-9A71-DC8E038B1308}"/>
              </a:ext>
            </a:extLst>
          </p:cNvPr>
          <p:cNvSpPr txBox="1"/>
          <p:nvPr/>
        </p:nvSpPr>
        <p:spPr>
          <a:xfrm rot="20981474">
            <a:off x="2886446" y="2644169"/>
            <a:ext cx="746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তৃতীয় শ্রেণির শিক্ষার্থীরা, সবাইকে আজকের পাঠে স্বাগত জানাই।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99" t="17452" r="27992" b="10029"/>
          <a:stretch/>
        </p:blipFill>
        <p:spPr>
          <a:xfrm>
            <a:off x="4615031" y="0"/>
            <a:ext cx="7567751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45013F-A719-4D2D-A419-6CCCBEE99AF9}"/>
              </a:ext>
            </a:extLst>
          </p:cNvPr>
          <p:cNvSpPr txBox="1"/>
          <p:nvPr/>
        </p:nvSpPr>
        <p:spPr>
          <a:xfrm>
            <a:off x="473337" y="3131835"/>
            <a:ext cx="39265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/>
              </a:rPr>
              <a:t>রাজা</a:t>
            </a:r>
            <a:r>
              <a:rPr lang="en-US" sz="4800" b="1" dirty="0" smtClean="0">
                <a:solidFill>
                  <a:schemeClr val="bg1"/>
                </a:solidFill>
                <a:latin typeface="NikoshBAN"/>
              </a:rPr>
              <a:t> ও </a:t>
            </a:r>
            <a:r>
              <a:rPr lang="bn-BD" sz="4800" b="1" dirty="0" smtClean="0">
                <a:solidFill>
                  <a:schemeClr val="bg1"/>
                </a:solidFill>
                <a:latin typeface="NikoshBAN"/>
              </a:rPr>
              <a:t>তাঁর তিন কন্যা</a:t>
            </a:r>
            <a:endParaRPr lang="en-US" sz="4800" b="1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888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99" t="17452" r="27992" b="10029"/>
          <a:stretch/>
        </p:blipFill>
        <p:spPr>
          <a:xfrm>
            <a:off x="4256314" y="0"/>
            <a:ext cx="7935686" cy="68298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Down Arrow 3"/>
          <p:cNvSpPr/>
          <p:nvPr/>
        </p:nvSpPr>
        <p:spPr>
          <a:xfrm rot="10800000">
            <a:off x="5660571" y="587828"/>
            <a:ext cx="664029" cy="6640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367171"/>
            <a:ext cx="3635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পাঠ্যাংটি থেকে নতুন শব্দ খুঁজে বের করি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6945086" y="587828"/>
            <a:ext cx="664029" cy="6640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7952013" y="587828"/>
            <a:ext cx="664029" cy="6640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219200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06229"/>
              </p:ext>
            </p:extLst>
          </p:nvPr>
        </p:nvGraphicFramePr>
        <p:xfrm>
          <a:off x="1077686" y="3558904"/>
          <a:ext cx="26887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77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বনবাসে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12069"/>
              </p:ext>
            </p:extLst>
          </p:nvPr>
        </p:nvGraphicFramePr>
        <p:xfrm>
          <a:off x="1074058" y="4201158"/>
          <a:ext cx="268151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5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অরণ্য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40286"/>
              </p:ext>
            </p:extLst>
          </p:nvPr>
        </p:nvGraphicFramePr>
        <p:xfrm>
          <a:off x="1074058" y="4854306"/>
          <a:ext cx="26815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5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জনপ্রাণী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92501"/>
              </p:ext>
            </p:extLst>
          </p:nvPr>
        </p:nvGraphicFramePr>
        <p:xfrm>
          <a:off x="3751942" y="2916645"/>
          <a:ext cx="76780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8057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</a:t>
                      </a:r>
                      <a:r>
                        <a:rPr lang="bn-BD" sz="36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75517"/>
              </p:ext>
            </p:extLst>
          </p:nvPr>
        </p:nvGraphicFramePr>
        <p:xfrm>
          <a:off x="3762829" y="3548010"/>
          <a:ext cx="76671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1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বনেবাস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পাঠানো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ধরনের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শাস্তি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45741"/>
              </p:ext>
            </p:extLst>
          </p:nvPr>
        </p:nvGraphicFramePr>
        <p:xfrm>
          <a:off x="3773714" y="4190279"/>
          <a:ext cx="765628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28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পালায়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ভরা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জঙ্গল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84709"/>
              </p:ext>
            </p:extLst>
          </p:nvPr>
        </p:nvGraphicFramePr>
        <p:xfrm>
          <a:off x="3773715" y="4854301"/>
          <a:ext cx="765628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2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60056"/>
              </p:ext>
            </p:extLst>
          </p:nvPr>
        </p:nvGraphicFramePr>
        <p:xfrm>
          <a:off x="1077686" y="2916647"/>
          <a:ext cx="26887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77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মূল</a:t>
                      </a:r>
                      <a:r>
                        <a:rPr lang="bn-BD" sz="36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শব্দ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0C8F13-7E3D-43D3-930E-E466054842B2}"/>
              </a:ext>
            </a:extLst>
          </p:cNvPr>
          <p:cNvSpPr txBox="1"/>
          <p:nvPr/>
        </p:nvSpPr>
        <p:spPr>
          <a:xfrm>
            <a:off x="3073171" y="1231946"/>
            <a:ext cx="583134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 যাক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99" t="17452" r="27992" b="10029"/>
          <a:stretch/>
        </p:blipFill>
        <p:spPr>
          <a:xfrm>
            <a:off x="4206240" y="0"/>
            <a:ext cx="798576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607" y="2367171"/>
            <a:ext cx="3635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পাঠ্যাংটি থেকে নতুন যুক্তবর্ণ খুঁজে বের করি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7867105" y="598586"/>
            <a:ext cx="664029" cy="6640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8531134" y="1448440"/>
            <a:ext cx="664029" cy="6640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43589"/>
              </p:ext>
            </p:extLst>
          </p:nvPr>
        </p:nvGraphicFramePr>
        <p:xfrm>
          <a:off x="2193363" y="2838928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জনপ্রাণী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12265"/>
              </p:ext>
            </p:extLst>
          </p:nvPr>
        </p:nvGraphicFramePr>
        <p:xfrm>
          <a:off x="4237316" y="2838928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প্র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87184"/>
              </p:ext>
            </p:extLst>
          </p:nvPr>
        </p:nvGraphicFramePr>
        <p:xfrm>
          <a:off x="6248996" y="2838928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64133"/>
              </p:ext>
            </p:extLst>
          </p:nvPr>
        </p:nvGraphicFramePr>
        <p:xfrm>
          <a:off x="8292949" y="2838928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    র-ফলা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60650"/>
              </p:ext>
            </p:extLst>
          </p:nvPr>
        </p:nvGraphicFramePr>
        <p:xfrm>
          <a:off x="2204120" y="3484387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সুন্দর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66500"/>
              </p:ext>
            </p:extLst>
          </p:nvPr>
        </p:nvGraphicFramePr>
        <p:xfrm>
          <a:off x="4248073" y="3484387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ন্দ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06113"/>
              </p:ext>
            </p:extLst>
          </p:nvPr>
        </p:nvGraphicFramePr>
        <p:xfrm>
          <a:off x="6259753" y="3484387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56825"/>
              </p:ext>
            </p:extLst>
          </p:nvPr>
        </p:nvGraphicFramePr>
        <p:xfrm>
          <a:off x="8303706" y="3484387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883049" y="1162315"/>
            <a:ext cx="654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যুক্তবর্ণ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 flipV="1">
            <a:off x="8498541" y="2835888"/>
            <a:ext cx="376518" cy="279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86062" y="1420009"/>
            <a:ext cx="10047642" cy="3506993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9700" y="2345642"/>
            <a:ext cx="4418682" cy="162392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9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56F8F-6D79-4244-95BD-C6F049593567}"/>
              </a:ext>
            </a:extLst>
          </p:cNvPr>
          <p:cNvSpPr txBox="1"/>
          <p:nvPr/>
        </p:nvSpPr>
        <p:spPr>
          <a:xfrm>
            <a:off x="3133271" y="1164593"/>
            <a:ext cx="5335815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bn-BD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বাক্য তৈরি কর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9218" y="3098626"/>
            <a:ext cx="161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বনবাস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9305" y="3098627"/>
            <a:ext cx="161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অরণ্য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7865" y="3084975"/>
            <a:ext cx="190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জনপ্রাণী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150607" y="150604"/>
            <a:ext cx="11876442" cy="6164133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248026">
            <a:off x="1990488" y="2241352"/>
            <a:ext cx="7977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যে শব্দ দিয়ে বাক্য তৈরি করেছ তা আমার সাথে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 মিলিয়ে নাও।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11459"/>
              </p:ext>
            </p:extLst>
          </p:nvPr>
        </p:nvGraphicFramePr>
        <p:xfrm>
          <a:off x="1077686" y="3558904"/>
          <a:ext cx="26887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77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বনবাসে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41045"/>
              </p:ext>
            </p:extLst>
          </p:nvPr>
        </p:nvGraphicFramePr>
        <p:xfrm>
          <a:off x="1074058" y="4201158"/>
          <a:ext cx="268151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5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অরণ্য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97037"/>
              </p:ext>
            </p:extLst>
          </p:nvPr>
        </p:nvGraphicFramePr>
        <p:xfrm>
          <a:off x="1074058" y="4854306"/>
          <a:ext cx="26815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5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জনপ্রাণী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33115"/>
              </p:ext>
            </p:extLst>
          </p:nvPr>
        </p:nvGraphicFramePr>
        <p:xfrm>
          <a:off x="3751942" y="2916645"/>
          <a:ext cx="76780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8057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</a:t>
                      </a:r>
                      <a:r>
                        <a:rPr lang="bn-BD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bn-BD" sz="36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বাক্য তৈরি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26500"/>
              </p:ext>
            </p:extLst>
          </p:nvPr>
        </p:nvGraphicFramePr>
        <p:xfrm>
          <a:off x="3762829" y="3548010"/>
          <a:ext cx="76671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1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রাঁজা তাঁর মেয়ে পারুলকে বনবাসে পাঠালেন।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31648"/>
              </p:ext>
            </p:extLst>
          </p:nvPr>
        </p:nvGraphicFramePr>
        <p:xfrm>
          <a:off x="3773714" y="4190279"/>
          <a:ext cx="765628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28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পাহাড়ি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অঞ্চল অরণ্যে ঘেরা।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3906"/>
              </p:ext>
            </p:extLst>
          </p:nvPr>
        </p:nvGraphicFramePr>
        <p:xfrm>
          <a:off x="3773715" y="4854301"/>
          <a:ext cx="765628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2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পারুলকে পাঠানো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হোল জনপ্রাণী স্থানে।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355"/>
              </p:ext>
            </p:extLst>
          </p:nvPr>
        </p:nvGraphicFramePr>
        <p:xfrm>
          <a:off x="1077686" y="2916647"/>
          <a:ext cx="268877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77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6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শব্দ</a:t>
                      </a:r>
                      <a:endParaRPr lang="en-US" sz="3600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67742" y="1137086"/>
            <a:ext cx="5660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শব্দ দিয়ে বাক্য তৈরি করি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16927" y="981308"/>
            <a:ext cx="9835376" cy="2921619"/>
          </a:xfrm>
          <a:prstGeom prst="wedgeEllipseCallout">
            <a:avLst>
              <a:gd name="adj1" fmla="val -60619"/>
              <a:gd name="adj2" fmla="val 10087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3219" y="1494264"/>
            <a:ext cx="448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4FBC7D-ED09-488A-BE2B-9E7275B59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49" y="1864249"/>
            <a:ext cx="3137095" cy="3715073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AAF6BC-38F4-4464-841A-74BE84300FAD}"/>
              </a:ext>
            </a:extLst>
          </p:cNvPr>
          <p:cNvSpPr txBox="1"/>
          <p:nvPr/>
        </p:nvSpPr>
        <p:spPr>
          <a:xfrm>
            <a:off x="5937930" y="2569763"/>
            <a:ext cx="4046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বগাছড়ি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নানিয়ারচর,রাঙ্গামাটি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BB5410-D819-4CDD-88F8-BBB8E2C6F8FF}"/>
              </a:ext>
            </a:extLst>
          </p:cNvPr>
          <p:cNvSpPr txBox="1"/>
          <p:nvPr/>
        </p:nvSpPr>
        <p:spPr>
          <a:xfrm>
            <a:off x="5566735" y="1498304"/>
            <a:ext cx="380586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ban"/>
              </a:rPr>
              <a:t>শিক্ষক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ban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ban"/>
              </a:rPr>
              <a:t>পরিচিতি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4438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F1EE85-C791-4A54-A753-E97EDFBB1EE0}"/>
              </a:ext>
            </a:extLst>
          </p:cNvPr>
          <p:cNvSpPr txBox="1"/>
          <p:nvPr/>
        </p:nvSpPr>
        <p:spPr>
          <a:xfrm>
            <a:off x="2584744" y="1493540"/>
            <a:ext cx="7021064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নতুন শব্দ তৈরি কর।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2350" y="3179232"/>
            <a:ext cx="167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জনপ্রাণী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5276" y="3179232"/>
            <a:ext cx="167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115121" y="1416207"/>
            <a:ext cx="9523141" cy="3668751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0488" y="2144530"/>
            <a:ext cx="7977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যে যুক্তবর্ণ গুলো দিয়ে নতুন শব্দ তৈরি করেছ তা আমার সাথে আরেকবার  মিলিয়ে নাও।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175"/>
              </p:ext>
            </p:extLst>
          </p:nvPr>
        </p:nvGraphicFramePr>
        <p:xfrm>
          <a:off x="934714" y="3011051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জনপ্রাণী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94350"/>
              </p:ext>
            </p:extLst>
          </p:nvPr>
        </p:nvGraphicFramePr>
        <p:xfrm>
          <a:off x="2978667" y="3011051"/>
          <a:ext cx="1571818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818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প্র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73240"/>
              </p:ext>
            </p:extLst>
          </p:nvPr>
        </p:nvGraphicFramePr>
        <p:xfrm>
          <a:off x="4570800" y="3018769"/>
          <a:ext cx="1561060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060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84133"/>
              </p:ext>
            </p:extLst>
          </p:nvPr>
        </p:nvGraphicFramePr>
        <p:xfrm>
          <a:off x="6130658" y="3018769"/>
          <a:ext cx="1571818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818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 র-ফলা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23576"/>
              </p:ext>
            </p:extLst>
          </p:nvPr>
        </p:nvGraphicFramePr>
        <p:xfrm>
          <a:off x="945471" y="3656510"/>
          <a:ext cx="202363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3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সুন্দর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26678"/>
              </p:ext>
            </p:extLst>
          </p:nvPr>
        </p:nvGraphicFramePr>
        <p:xfrm>
          <a:off x="2989424" y="3656510"/>
          <a:ext cx="1550303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03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32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ন্দ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93107"/>
              </p:ext>
            </p:extLst>
          </p:nvPr>
        </p:nvGraphicFramePr>
        <p:xfrm>
          <a:off x="4560040" y="3645753"/>
          <a:ext cx="1561061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061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51385"/>
              </p:ext>
            </p:extLst>
          </p:nvPr>
        </p:nvGraphicFramePr>
        <p:xfrm>
          <a:off x="6109142" y="3634995"/>
          <a:ext cx="1582577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577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 flipV="1">
            <a:off x="6217914" y="3018769"/>
            <a:ext cx="376518" cy="279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61033"/>
              </p:ext>
            </p:extLst>
          </p:nvPr>
        </p:nvGraphicFramePr>
        <p:xfrm>
          <a:off x="7712032" y="3018769"/>
          <a:ext cx="1604091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091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প্রথম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49192"/>
              </p:ext>
            </p:extLst>
          </p:nvPr>
        </p:nvGraphicFramePr>
        <p:xfrm>
          <a:off x="7712032" y="3631955"/>
          <a:ext cx="1604091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091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আনন্দ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94624"/>
              </p:ext>
            </p:extLst>
          </p:nvPr>
        </p:nvGraphicFramePr>
        <p:xfrm>
          <a:off x="9325679" y="3018769"/>
          <a:ext cx="1604091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091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প্রাণ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07328"/>
              </p:ext>
            </p:extLst>
          </p:nvPr>
        </p:nvGraphicFramePr>
        <p:xfrm>
          <a:off x="9325679" y="3631955"/>
          <a:ext cx="1604091" cy="6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091"/>
              </a:tblGrid>
              <a:tr h="62503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ছন্দ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461481-5532-4BF6-B0D9-971A17ECA6CE}"/>
              </a:ext>
            </a:extLst>
          </p:cNvPr>
          <p:cNvSpPr txBox="1"/>
          <p:nvPr/>
        </p:nvSpPr>
        <p:spPr>
          <a:xfrm>
            <a:off x="2999205" y="1352765"/>
            <a:ext cx="577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406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6"/>
            <a:ext cx="12192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863138" y="802888"/>
            <a:ext cx="8851477" cy="3869473"/>
          </a:xfrm>
          <a:prstGeom prst="cloudCallout">
            <a:avLst>
              <a:gd name="adj1" fmla="val -48756"/>
              <a:gd name="adj2" fmla="val 5070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937697-A0EF-401D-8664-AFB79935ACFD}"/>
              </a:ext>
            </a:extLst>
          </p:cNvPr>
          <p:cNvSpPr txBox="1"/>
          <p:nvPr/>
        </p:nvSpPr>
        <p:spPr>
          <a:xfrm rot="21219669">
            <a:off x="2424602" y="2059282"/>
            <a:ext cx="790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পাঠ্যাংশ থেকে প্রশ্ন যাচাই।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A56DF7-39EB-47C1-88BD-57FAF4CD4696}"/>
              </a:ext>
            </a:extLst>
          </p:cNvPr>
          <p:cNvSpPr txBox="1"/>
          <p:nvPr/>
        </p:nvSpPr>
        <p:spPr>
          <a:xfrm>
            <a:off x="1174517" y="2487053"/>
            <a:ext cx="6807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পারুলকে কোথায় পাঠানো হলো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D49BCF-FFC7-440A-BD79-CD12EF13CCC1}"/>
              </a:ext>
            </a:extLst>
          </p:cNvPr>
          <p:cNvSpPr txBox="1"/>
          <p:nvPr/>
        </p:nvSpPr>
        <p:spPr>
          <a:xfrm>
            <a:off x="1157484" y="3502716"/>
            <a:ext cx="826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রাঁজার মেয়ের জন্য পরীরা কি কি করল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D67E34-87E2-4412-B65E-7BDCE86FAF00}"/>
              </a:ext>
            </a:extLst>
          </p:cNvPr>
          <p:cNvSpPr txBox="1"/>
          <p:nvPr/>
        </p:nvSpPr>
        <p:spPr>
          <a:xfrm>
            <a:off x="1157483" y="4523575"/>
            <a:ext cx="861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বলে পারুলের দিন কেমন কাটতে লাগলো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45327" y="256478"/>
            <a:ext cx="7103327" cy="1538868"/>
          </a:xfrm>
          <a:prstGeom prst="ribb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0107" y="602166"/>
            <a:ext cx="212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E2E2E-8F21-4869-A8B2-94EB5D5CE01E}"/>
              </a:ext>
            </a:extLst>
          </p:cNvPr>
          <p:cNvSpPr txBox="1"/>
          <p:nvPr/>
        </p:nvSpPr>
        <p:spPr>
          <a:xfrm>
            <a:off x="936690" y="3923543"/>
            <a:ext cx="9698505" cy="1938992"/>
          </a:xfrm>
          <a:prstGeom prst="rect">
            <a:avLst/>
          </a:prstGeom>
          <a:solidFill>
            <a:srgbClr val="00B05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প্র,ন্দ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২টি করে নতুন শব্দ তৈরি করে আনবে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 rot="285065">
            <a:off x="3410174" y="64547"/>
            <a:ext cx="7089290" cy="3571539"/>
          </a:xfrm>
          <a:prstGeom prst="irregularSeal2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rved Up Ribbon 4"/>
          <p:cNvSpPr/>
          <p:nvPr/>
        </p:nvSpPr>
        <p:spPr>
          <a:xfrm>
            <a:off x="77613" y="2039262"/>
            <a:ext cx="11766558" cy="2549569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D155F-377C-42AB-9F66-9E2983F07426}"/>
              </a:ext>
            </a:extLst>
          </p:cNvPr>
          <p:cNvSpPr txBox="1"/>
          <p:nvPr/>
        </p:nvSpPr>
        <p:spPr>
          <a:xfrm>
            <a:off x="3167345" y="2345165"/>
            <a:ext cx="5974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বলতো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আজ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/>
              </a:rPr>
              <a:t>জানলাম</a:t>
            </a:r>
            <a:r>
              <a:rPr lang="en-US" sz="4000" b="1" dirty="0">
                <a:solidFill>
                  <a:srgbClr val="002060"/>
                </a:solidFill>
                <a:latin typeface="NikoshBAN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630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287A4F-5A82-43F9-8190-020D958CB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16783" r="10353" b="22667"/>
          <a:stretch/>
        </p:blipFill>
        <p:spPr>
          <a:xfrm>
            <a:off x="1592131" y="1352774"/>
            <a:ext cx="8530814" cy="4152452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966664-2BBE-48DC-8353-DE62089A563A}"/>
              </a:ext>
            </a:extLst>
          </p:cNvPr>
          <p:cNvSpPr txBox="1"/>
          <p:nvPr/>
        </p:nvSpPr>
        <p:spPr>
          <a:xfrm>
            <a:off x="2607693" y="2429786"/>
            <a:ext cx="7086599" cy="175432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14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414549"/>
            <a:ext cx="10755086" cy="6028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E4B2EE-6861-4B6C-8B39-F6362054AF25}"/>
              </a:ext>
            </a:extLst>
          </p:cNvPr>
          <p:cNvSpPr txBox="1"/>
          <p:nvPr/>
        </p:nvSpPr>
        <p:spPr>
          <a:xfrm rot="19729634">
            <a:off x="1941447" y="2502084"/>
            <a:ext cx="407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1F1326-F907-4778-AF9C-74773368E128}"/>
              </a:ext>
            </a:extLst>
          </p:cNvPr>
          <p:cNvSpPr/>
          <p:nvPr/>
        </p:nvSpPr>
        <p:spPr>
          <a:xfrm rot="19874634">
            <a:off x="4910996" y="2369535"/>
            <a:ext cx="3384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490" t="32159" r="12437" b="58724"/>
          <a:stretch/>
        </p:blipFill>
        <p:spPr>
          <a:xfrm>
            <a:off x="1172734" y="1380655"/>
            <a:ext cx="9846527" cy="735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586" t="24960" r="7039" b="68890"/>
          <a:stretch/>
        </p:blipFill>
        <p:spPr>
          <a:xfrm>
            <a:off x="1172734" y="2904887"/>
            <a:ext cx="9846527" cy="79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9555" t="28380" r="11799" b="66481"/>
          <a:stretch/>
        </p:blipFill>
        <p:spPr>
          <a:xfrm>
            <a:off x="1172734" y="4437487"/>
            <a:ext cx="9846527" cy="713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6586" t="25991" r="29390" b="68019"/>
          <a:stretch/>
        </p:blipFill>
        <p:spPr>
          <a:xfrm>
            <a:off x="1172734" y="5913633"/>
            <a:ext cx="9846527" cy="791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933" y="283645"/>
            <a:ext cx="191801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839" y="12043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92695" y="653908"/>
            <a:ext cx="104264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0631" y="3729601"/>
            <a:ext cx="89767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0631" y="5184621"/>
            <a:ext cx="98688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0631" y="2185850"/>
            <a:ext cx="81961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9A3BF0-290F-463E-937A-C63B122EF560}"/>
              </a:ext>
            </a:extLst>
          </p:cNvPr>
          <p:cNvSpPr txBox="1"/>
          <p:nvPr/>
        </p:nvSpPr>
        <p:spPr>
          <a:xfrm rot="21074097">
            <a:off x="657550" y="1714985"/>
            <a:ext cx="1087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বলতো,গতপাঠের</a:t>
            </a: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72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জেনেছিলাম</a:t>
            </a: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7200" b="1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কি মনে আছে?</a:t>
            </a:r>
            <a:endParaRPr lang="en-US" sz="7200" b="1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940">
            <a:off x="5307051" y="4259767"/>
            <a:ext cx="2221880" cy="2221880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4237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627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FAE48A-3E8E-45F8-9F7F-F9CCDC7CED75}"/>
              </a:ext>
            </a:extLst>
          </p:cNvPr>
          <p:cNvSpPr txBox="1"/>
          <p:nvPr/>
        </p:nvSpPr>
        <p:spPr>
          <a:xfrm rot="698186">
            <a:off x="840066" y="2182903"/>
            <a:ext cx="10667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চলো শিক্ষার্থীরা,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গতপাঠে</a:t>
            </a:r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মনেকরে দেখি।</a:t>
            </a:r>
            <a:endParaRPr lang="en-US" sz="6000" b="1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51">
            <a:off x="9005955" y="796903"/>
            <a:ext cx="2188876" cy="2101321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 rot="688011">
            <a:off x="4070196" y="702527"/>
            <a:ext cx="4984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সঠিক বলেছ</a:t>
            </a:r>
            <a:endParaRPr lang="en-US" sz="60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977">
            <a:off x="4532912" y="4409200"/>
            <a:ext cx="1497774" cy="1897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03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79" y="468462"/>
            <a:ext cx="5173307" cy="6117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9687" y="4796617"/>
            <a:ext cx="4150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যা- যা জেনেছিলাম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1772" y="947057"/>
            <a:ext cx="2906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313" y="2128492"/>
            <a:ext cx="662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১.রাঁজা তাঁর তিন কন্যাদের কী জিজ্ঞেস করেছিলেন?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427" y="2861843"/>
            <a:ext cx="662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রাঁজা রানির কয় মেয়ে?তাদের নাম কি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426" y="3595194"/>
            <a:ext cx="797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কোন মেয়ের উত্তর শুনে রাজার মুখে হাসির রেখা ফুটে উঠল?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593</Words>
  <Application>Microsoft Office PowerPoint</Application>
  <PresentationFormat>Widescreen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Nikosban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104</cp:revision>
  <dcterms:created xsi:type="dcterms:W3CDTF">2021-06-20T14:53:46Z</dcterms:created>
  <dcterms:modified xsi:type="dcterms:W3CDTF">2021-07-25T06:08:58Z</dcterms:modified>
</cp:coreProperties>
</file>