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92BC09-252B-4840-A7B9-029CAEA8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8991600" cy="644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B2EB70C-9E2B-4FAC-9B0E-8AB90B2BEC36}"/>
              </a:ext>
            </a:extLst>
          </p:cNvPr>
          <p:cNvSpPr/>
          <p:nvPr/>
        </p:nvSpPr>
        <p:spPr>
          <a:xfrm>
            <a:off x="228600" y="533400"/>
            <a:ext cx="8686800" cy="2286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457200" y="457200"/>
            <a:ext cx="1471037" cy="4245404"/>
            <a:chOff x="439132" y="385101"/>
            <a:chExt cx="1471037" cy="424540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=""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=""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571791" y="3429000"/>
              <a:ext cx="1085851" cy="11856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2667000" y="457200"/>
            <a:ext cx="1471037" cy="4245404"/>
            <a:chOff x="439132" y="385101"/>
            <a:chExt cx="1471037" cy="424540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=""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22">
              <a:extLst>
                <a:ext uri="{FF2B5EF4-FFF2-40B4-BE49-F238E27FC236}">
                  <a16:creationId xmlns=""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638757" y="3429000"/>
              <a:ext cx="1015513" cy="103045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3F8DE02-291D-4ABD-A0CA-3E056D756FC4}"/>
              </a:ext>
            </a:extLst>
          </p:cNvPr>
          <p:cNvGrpSpPr/>
          <p:nvPr/>
        </p:nvGrpSpPr>
        <p:grpSpPr>
          <a:xfrm>
            <a:off x="4724400" y="457200"/>
            <a:ext cx="1471037" cy="4245404"/>
            <a:chOff x="439132" y="385101"/>
            <a:chExt cx="1471037" cy="424540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26">
              <a:extLst>
                <a:ext uri="{FF2B5EF4-FFF2-40B4-BE49-F238E27FC236}">
                  <a16:creationId xmlns="" xmlns:a16="http://schemas.microsoft.com/office/drawing/2014/main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="" xmlns:a16="http://schemas.microsoft.com/office/drawing/2014/main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5D11B2B-263F-48B2-9BEE-AE2ED9129B7B}"/>
                </a:ext>
              </a:extLst>
            </p:cNvPr>
            <p:cNvSpPr txBox="1"/>
            <p:nvPr/>
          </p:nvSpPr>
          <p:spPr>
            <a:xfrm>
              <a:off x="696757" y="3499338"/>
              <a:ext cx="945175" cy="97418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6858000" y="381000"/>
            <a:ext cx="1471037" cy="4245404"/>
            <a:chOff x="439132" y="385101"/>
            <a:chExt cx="1471037" cy="424540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31">
              <a:extLst>
                <a:ext uri="{FF2B5EF4-FFF2-40B4-BE49-F238E27FC236}">
                  <a16:creationId xmlns=""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32">
              <a:extLst>
                <a:ext uri="{FF2B5EF4-FFF2-40B4-BE49-F238E27FC236}">
                  <a16:creationId xmlns=""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32279" y="3457135"/>
              <a:ext cx="855025" cy="100232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D1A0BE0-ABA9-4727-9C92-025A8739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1"/>
            <a:ext cx="3303190" cy="2314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AD209C-1DAA-4C19-ACC3-34A17BC22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066800"/>
            <a:ext cx="3382800" cy="2368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1F2913-9123-460C-9494-D990217D7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171974" cy="2233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E16129-38F3-40DB-947D-D8A268D96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962400"/>
            <a:ext cx="3505200" cy="2290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228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পানির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উতস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200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পুকুর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429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নল্কূপ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পানির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কল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6396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পানির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বাঁধ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E8F719-D805-4A93-8053-9F8D64C3392B}"/>
              </a:ext>
            </a:extLst>
          </p:cNvPr>
          <p:cNvSpPr/>
          <p:nvPr/>
        </p:nvSpPr>
        <p:spPr>
          <a:xfrm>
            <a:off x="1981200" y="228600"/>
            <a:ext cx="4572000" cy="769441"/>
          </a:xfrm>
          <a:custGeom>
            <a:avLst/>
            <a:gdLst>
              <a:gd name="connsiteX0" fmla="*/ 0 w 2572815"/>
              <a:gd name="connsiteY0" fmla="*/ 0 h 769441"/>
              <a:gd name="connsiteX1" fmla="*/ 2572815 w 2572815"/>
              <a:gd name="connsiteY1" fmla="*/ 0 h 769441"/>
              <a:gd name="connsiteX2" fmla="*/ 2572815 w 2572815"/>
              <a:gd name="connsiteY2" fmla="*/ 769441 h 769441"/>
              <a:gd name="connsiteX3" fmla="*/ 0 w 2572815"/>
              <a:gd name="connsiteY3" fmla="*/ 769441 h 769441"/>
              <a:gd name="connsiteX4" fmla="*/ 0 w 2572815"/>
              <a:gd name="connsiteY4" fmla="*/ 0 h 769441"/>
              <a:gd name="connsiteX0" fmla="*/ 0 w 2649015"/>
              <a:gd name="connsiteY0" fmla="*/ 0 h 769441"/>
              <a:gd name="connsiteX1" fmla="*/ 2572815 w 2649015"/>
              <a:gd name="connsiteY1" fmla="*/ 0 h 769441"/>
              <a:gd name="connsiteX2" fmla="*/ 2649015 w 2649015"/>
              <a:gd name="connsiteY2" fmla="*/ 750391 h 769441"/>
              <a:gd name="connsiteX3" fmla="*/ 0 w 2649015"/>
              <a:gd name="connsiteY3" fmla="*/ 769441 h 769441"/>
              <a:gd name="connsiteX4" fmla="*/ 0 w 2649015"/>
              <a:gd name="connsiteY4" fmla="*/ 0 h 769441"/>
              <a:gd name="connsiteX0" fmla="*/ 184685 w 2833700"/>
              <a:gd name="connsiteY0" fmla="*/ 0 h 750391"/>
              <a:gd name="connsiteX1" fmla="*/ 2757500 w 2833700"/>
              <a:gd name="connsiteY1" fmla="*/ 0 h 750391"/>
              <a:gd name="connsiteX2" fmla="*/ 2833700 w 2833700"/>
              <a:gd name="connsiteY2" fmla="*/ 750391 h 750391"/>
              <a:gd name="connsiteX3" fmla="*/ 0 w 2833700"/>
              <a:gd name="connsiteY3" fmla="*/ 731179 h 750391"/>
              <a:gd name="connsiteX4" fmla="*/ 184685 w 2833700"/>
              <a:gd name="connsiteY4" fmla="*/ 0 h 7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00" h="750391">
                <a:moveTo>
                  <a:pt x="184685" y="0"/>
                </a:moveTo>
                <a:lnTo>
                  <a:pt x="2757500" y="0"/>
                </a:lnTo>
                <a:lnTo>
                  <a:pt x="2833700" y="750391"/>
                </a:lnTo>
                <a:lnTo>
                  <a:pt x="0" y="731179"/>
                </a:lnTo>
                <a:lnTo>
                  <a:pt x="18468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A0B179-9275-4801-AF45-83E1A8B4509C}"/>
              </a:ext>
            </a:extLst>
          </p:cNvPr>
          <p:cNvSpPr txBox="1"/>
          <p:nvPr/>
        </p:nvSpPr>
        <p:spPr>
          <a:xfrm>
            <a:off x="152400" y="1447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 </a:t>
            </a:r>
            <a:endParaRPr lang="en-US" sz="54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4188D6-49A5-4E10-8746-54B29EF93BCE}"/>
              </a:ext>
            </a:extLst>
          </p:cNvPr>
          <p:cNvSpPr/>
          <p:nvPr/>
        </p:nvSpPr>
        <p:spPr>
          <a:xfrm>
            <a:off x="533400" y="2438400"/>
            <a:ext cx="3505200" cy="923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spc="-150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spc="-15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b="1" spc="-15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spc="-15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5400" b="1" spc="-15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b="1" spc="-15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b="1" spc="-150" dirty="0">
              <a:ln/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969701D-6DA5-4AF5-B9BA-BE9FD3DB4CE6}"/>
              </a:ext>
            </a:extLst>
          </p:cNvPr>
          <p:cNvSpPr/>
          <p:nvPr/>
        </p:nvSpPr>
        <p:spPr>
          <a:xfrm>
            <a:off x="5029200" y="2438400"/>
            <a:ext cx="2819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spc="-150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5400" b="1" spc="-150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spc="-150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b="1" spc="-150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spc="-150" dirty="0">
              <a:ln/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42DAB7-3CD1-43FC-B0CA-1FDE43FC734B}"/>
              </a:ext>
            </a:extLst>
          </p:cNvPr>
          <p:cNvSpPr/>
          <p:nvPr/>
        </p:nvSpPr>
        <p:spPr>
          <a:xfrm>
            <a:off x="533400" y="3886200"/>
            <a:ext cx="365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উৎস 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EEB28B-ABD4-4643-828D-31ABD00B3B85}"/>
              </a:ext>
            </a:extLst>
          </p:cNvPr>
          <p:cNvSpPr/>
          <p:nvPr/>
        </p:nvSpPr>
        <p:spPr>
          <a:xfrm>
            <a:off x="4800600" y="3581400"/>
            <a:ext cx="3810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en-US" sz="4000" b="1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328B5C-5380-420A-802D-2140F6129BD3}"/>
              </a:ext>
            </a:extLst>
          </p:cNvPr>
          <p:cNvSpPr/>
          <p:nvPr/>
        </p:nvSpPr>
        <p:spPr>
          <a:xfrm>
            <a:off x="533401" y="457200"/>
            <a:ext cx="8001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 স্থাপন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B660F0-120B-4B22-92F6-2F4E224080FB}"/>
              </a:ext>
            </a:extLst>
          </p:cNvPr>
          <p:cNvSpPr txBox="1"/>
          <p:nvPr/>
        </p:nvSpPr>
        <p:spPr>
          <a:xfrm>
            <a:off x="1066800" y="2514600"/>
            <a:ext cx="7239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54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54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২৩-২৮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14D04BA-E273-456F-9527-5370A81DFA1C}"/>
              </a:ext>
            </a:extLst>
          </p:cNvPr>
          <p:cNvSpPr/>
          <p:nvPr/>
        </p:nvSpPr>
        <p:spPr>
          <a:xfrm>
            <a:off x="2286000" y="228600"/>
            <a:ext cx="3676650" cy="131445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ar-SA" sz="44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F30BE-7630-40AF-B6D4-F6A1936DA045}"/>
              </a:ext>
            </a:extLst>
          </p:cNvPr>
          <p:cNvSpPr txBox="1"/>
          <p:nvPr/>
        </p:nvSpPr>
        <p:spPr>
          <a:xfrm>
            <a:off x="381000" y="2041951"/>
            <a:ext cx="8382001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প্রশ্ন গুলোর উত্তর খাতায় লেখ </a:t>
            </a:r>
            <a:endParaRPr lang="ar-SA" sz="36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46D04B-D71E-4FEC-AAE8-912F91B25733}"/>
              </a:ext>
            </a:extLst>
          </p:cNvPr>
          <p:cNvSpPr txBox="1"/>
          <p:nvPr/>
        </p:nvSpPr>
        <p:spPr>
          <a:xfrm>
            <a:off x="533401" y="3181350"/>
            <a:ext cx="8229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ক। পানির উৎসকে কয় ভাগে ভাগ কয় যায়?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AD3479-E451-4D39-BF2F-51E6D3D73D75}"/>
              </a:ext>
            </a:extLst>
          </p:cNvPr>
          <p:cNvSpPr txBox="1"/>
          <p:nvPr/>
        </p:nvSpPr>
        <p:spPr>
          <a:xfrm>
            <a:off x="381001" y="4324350"/>
            <a:ext cx="8153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খ। সমুদ্র,খাল,নদী,বৃষ্টি কোন ধরনের পানির উৎস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BEC477-4C39-4D06-AF67-BA1CACA55C41}"/>
              </a:ext>
            </a:extLst>
          </p:cNvPr>
          <p:cNvSpPr txBox="1"/>
          <p:nvPr/>
        </p:nvSpPr>
        <p:spPr>
          <a:xfrm>
            <a:off x="228601" y="5429250"/>
            <a:ext cx="8610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গ। মানুষের তৈরি ৩টি পানির উৎসের নাম লেখ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F3A222B-43EF-4F0E-B354-3FCA6F389E8B}"/>
              </a:ext>
            </a:extLst>
          </p:cNvPr>
          <p:cNvSpPr/>
          <p:nvPr/>
        </p:nvSpPr>
        <p:spPr>
          <a:xfrm>
            <a:off x="2819400" y="152400"/>
            <a:ext cx="3333750" cy="1104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 </a:t>
            </a:r>
            <a:endParaRPr lang="ar-SA" sz="4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5753F9-1B59-438C-B65C-42A5DB151FDA}"/>
              </a:ext>
            </a:extLst>
          </p:cNvPr>
          <p:cNvSpPr txBox="1"/>
          <p:nvPr/>
        </p:nvSpPr>
        <p:spPr>
          <a:xfrm>
            <a:off x="457200" y="2667000"/>
            <a:ext cx="782955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পানির উৎসকে কয়ভাগে ভাগ করা যায়?   </a:t>
            </a:r>
            <a:endParaRPr lang="ar-SA" sz="32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992819-31A2-4BB4-B7C0-B2C606A0F1E0}"/>
              </a:ext>
            </a:extLst>
          </p:cNvPr>
          <p:cNvSpPr txBox="1"/>
          <p:nvPr/>
        </p:nvSpPr>
        <p:spPr>
          <a:xfrm>
            <a:off x="533400" y="4114800"/>
            <a:ext cx="7829550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২/  ৩টি </a:t>
            </a:r>
            <a:r>
              <a:rPr lang="bn-IN" sz="32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পানির প্রাকৃতিক </a:t>
            </a:r>
            <a:r>
              <a:rPr lang="bn-IN" sz="32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উৎস</a:t>
            </a:r>
            <a:r>
              <a:rPr lang="en-US" sz="3200" b="1" spc="-15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spc="-15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3200" b="1" spc="-15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spc="-15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</a:t>
            </a:r>
            <a:r>
              <a:rPr lang="bn-IN" sz="32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</a:t>
            </a:r>
            <a:endParaRPr lang="ar-SA" sz="32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6B733860-AACF-4CA8-A445-F9A0F8A0D12B}"/>
              </a:ext>
            </a:extLst>
          </p:cNvPr>
          <p:cNvSpPr/>
          <p:nvPr/>
        </p:nvSpPr>
        <p:spPr>
          <a:xfrm>
            <a:off x="2133600" y="228600"/>
            <a:ext cx="3333750" cy="11049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 </a:t>
            </a:r>
            <a:endParaRPr lang="ar-SA" sz="4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6CAFF4-2D21-469C-A160-E4E1DB2ACADC}"/>
              </a:ext>
            </a:extLst>
          </p:cNvPr>
          <p:cNvSpPr txBox="1"/>
          <p:nvPr/>
        </p:nvSpPr>
        <p:spPr>
          <a:xfrm>
            <a:off x="304800" y="1524000"/>
            <a:ext cx="8382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spc="-150" dirty="0"/>
              <a:t>বাম পাশের শব্দের সাথে ডান পাশের শব্দের মিল কর। </a:t>
            </a:r>
            <a:endParaRPr lang="ar-SA" sz="2800" b="1" spc="-15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1A0336B-02E5-45B7-9D18-537C6582E50E}"/>
              </a:ext>
            </a:extLst>
          </p:cNvPr>
          <p:cNvGrpSpPr/>
          <p:nvPr/>
        </p:nvGrpSpPr>
        <p:grpSpPr>
          <a:xfrm>
            <a:off x="762000" y="2057400"/>
            <a:ext cx="8077200" cy="4276724"/>
            <a:chOff x="800100" y="1590674"/>
            <a:chExt cx="10591800" cy="4819650"/>
          </a:xfrm>
        </p:grpSpPr>
        <p:grpSp>
          <p:nvGrpSpPr>
            <p:cNvPr id="6" name="Group 10">
              <a:extLst>
                <a:ext uri="{FF2B5EF4-FFF2-40B4-BE49-F238E27FC236}">
                  <a16:creationId xmlns="" xmlns:a16="http://schemas.microsoft.com/office/drawing/2014/main" id="{4A09E9A7-8CDC-4EB2-ADE4-8D410B308D22}"/>
                </a:ext>
              </a:extLst>
            </p:cNvPr>
            <p:cNvGrpSpPr/>
            <p:nvPr/>
          </p:nvGrpSpPr>
          <p:grpSpPr>
            <a:xfrm>
              <a:off x="800100" y="1590674"/>
              <a:ext cx="10591800" cy="4819650"/>
              <a:chOff x="800100" y="1828800"/>
              <a:chExt cx="10591800" cy="4819650"/>
            </a:xfrm>
          </p:grpSpPr>
          <p:sp>
            <p:nvSpPr>
              <p:cNvPr id="8" name="Rectangle 2">
                <a:extLst>
                  <a:ext uri="{FF2B5EF4-FFF2-40B4-BE49-F238E27FC236}">
                    <a16:creationId xmlns="" xmlns:a16="http://schemas.microsoft.com/office/drawing/2014/main" id="{A2E61DC3-A16A-421B-BDEF-F07CE72DDA9A}"/>
                  </a:ext>
                </a:extLst>
              </p:cNvPr>
              <p:cNvSpPr/>
              <p:nvPr/>
            </p:nvSpPr>
            <p:spPr>
              <a:xfrm>
                <a:off x="800100" y="1828800"/>
                <a:ext cx="10591800" cy="48196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7133FDDF-BAD9-4A07-BF68-3BCFCA4E9750}"/>
                  </a:ext>
                </a:extLst>
              </p:cNvPr>
              <p:cNvCxnSpPr/>
              <p:nvPr/>
            </p:nvCxnSpPr>
            <p:spPr>
              <a:xfrm>
                <a:off x="800100" y="2533650"/>
                <a:ext cx="105537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033D91D-107E-41D3-B91D-2C8573E3C0AF}"/>
                </a:ext>
              </a:extLst>
            </p:cNvPr>
            <p:cNvCxnSpPr/>
            <p:nvPr/>
          </p:nvCxnSpPr>
          <p:spPr>
            <a:xfrm>
              <a:off x="6096000" y="1590674"/>
              <a:ext cx="0" cy="4819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B8C116-471C-4E28-B50E-3122F19369C7}"/>
              </a:ext>
            </a:extLst>
          </p:cNvPr>
          <p:cNvSpPr txBox="1"/>
          <p:nvPr/>
        </p:nvSpPr>
        <p:spPr>
          <a:xfrm>
            <a:off x="1295400" y="2209800"/>
            <a:ext cx="2438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/>
              <a:t>বাম পাশ </a:t>
            </a:r>
            <a:endParaRPr lang="ar-SA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B31A53-578A-40A4-B746-B1B631B7D87C}"/>
              </a:ext>
            </a:extLst>
          </p:cNvPr>
          <p:cNvSpPr txBox="1"/>
          <p:nvPr/>
        </p:nvSpPr>
        <p:spPr>
          <a:xfrm>
            <a:off x="4953000" y="2209800"/>
            <a:ext cx="2457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b="1" dirty="0"/>
              <a:t>ডান পাশ </a:t>
            </a:r>
            <a:endParaRPr lang="ar-SA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A427E5-2F18-4EB9-87AC-BEAB195A6ED8}"/>
              </a:ext>
            </a:extLst>
          </p:cNvPr>
          <p:cNvSpPr txBox="1"/>
          <p:nvPr/>
        </p:nvSpPr>
        <p:spPr>
          <a:xfrm>
            <a:off x="990600" y="2895600"/>
            <a:ext cx="16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spc="-150" dirty="0">
                <a:solidFill>
                  <a:srgbClr val="002060"/>
                </a:solidFill>
              </a:rPr>
              <a:t>ক. নদী 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7A6291-B517-4EB6-A6F6-AACE5C2F06CD}"/>
              </a:ext>
            </a:extLst>
          </p:cNvPr>
          <p:cNvSpPr txBox="1"/>
          <p:nvPr/>
        </p:nvSpPr>
        <p:spPr>
          <a:xfrm>
            <a:off x="990600" y="3657600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spc="-150" dirty="0">
                <a:solidFill>
                  <a:srgbClr val="002060"/>
                </a:solidFill>
              </a:rPr>
              <a:t>খ. পুকুর  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CB8B6C5-0E2E-4C08-9131-BD432AFE7F4B}"/>
              </a:ext>
            </a:extLst>
          </p:cNvPr>
          <p:cNvSpPr txBox="1"/>
          <p:nvPr/>
        </p:nvSpPr>
        <p:spPr>
          <a:xfrm>
            <a:off x="914400" y="4343400"/>
            <a:ext cx="28193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002060"/>
                </a:solidFill>
              </a:rPr>
              <a:t>গ. পানির উৎস  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4B08DCF-7E78-4142-AA68-60DDFE133FC9}"/>
              </a:ext>
            </a:extLst>
          </p:cNvPr>
          <p:cNvSpPr txBox="1"/>
          <p:nvPr/>
        </p:nvSpPr>
        <p:spPr>
          <a:xfrm>
            <a:off x="838200" y="5029200"/>
            <a:ext cx="36575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spc="-150" dirty="0">
                <a:solidFill>
                  <a:srgbClr val="002060"/>
                </a:solidFill>
              </a:rPr>
              <a:t>ঘ. মানুষের তৈরি পানির উৎস  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83F054-223D-4166-95E7-AD5290CCD1B1}"/>
              </a:ext>
            </a:extLst>
          </p:cNvPr>
          <p:cNvSpPr txBox="1"/>
          <p:nvPr/>
        </p:nvSpPr>
        <p:spPr>
          <a:xfrm>
            <a:off x="4743454" y="2971800"/>
            <a:ext cx="38671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spc="-150" dirty="0">
                <a:solidFill>
                  <a:srgbClr val="002060"/>
                </a:solidFill>
              </a:rPr>
              <a:t> মানুষের তৈরি </a:t>
            </a:r>
            <a:r>
              <a:rPr lang="bn-IN" sz="2800" b="1" spc="-150" dirty="0" smtClean="0">
                <a:solidFill>
                  <a:srgbClr val="002060"/>
                </a:solidFill>
              </a:rPr>
              <a:t>পানির</a:t>
            </a:r>
            <a:r>
              <a:rPr lang="en-US" sz="2800" b="1" spc="-150" dirty="0" smtClean="0">
                <a:solidFill>
                  <a:srgbClr val="002060"/>
                </a:solidFill>
              </a:rPr>
              <a:t> </a:t>
            </a:r>
            <a:r>
              <a:rPr lang="bn-IN" sz="2800" b="1" spc="-150" dirty="0" smtClean="0">
                <a:solidFill>
                  <a:srgbClr val="002060"/>
                </a:solidFill>
              </a:rPr>
              <a:t> </a:t>
            </a:r>
            <a:r>
              <a:rPr lang="en-US" sz="2800" b="1" spc="-150" dirty="0" smtClean="0">
                <a:solidFill>
                  <a:srgbClr val="002060"/>
                </a:solidFill>
              </a:rPr>
              <a:t>           </a:t>
            </a:r>
            <a:r>
              <a:rPr lang="bn-IN" sz="2800" b="1" spc="-150" dirty="0" smtClean="0">
                <a:solidFill>
                  <a:srgbClr val="002060"/>
                </a:solidFill>
              </a:rPr>
              <a:t>উৎস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84FE71A-D243-4E57-A566-7FC63AC35976}"/>
              </a:ext>
            </a:extLst>
          </p:cNvPr>
          <p:cNvSpPr txBox="1"/>
          <p:nvPr/>
        </p:nvSpPr>
        <p:spPr>
          <a:xfrm>
            <a:off x="4800600" y="38862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 </a:t>
            </a:r>
            <a:r>
              <a:rPr lang="bn-IN" sz="2800" b="1" spc="-150" dirty="0">
                <a:solidFill>
                  <a:srgbClr val="002060"/>
                </a:solidFill>
              </a:rPr>
              <a:t>দুই প্রকার  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92CB6D-2441-4F87-B1A9-0432CB68972C}"/>
              </a:ext>
            </a:extLst>
          </p:cNvPr>
          <p:cNvSpPr txBox="1"/>
          <p:nvPr/>
        </p:nvSpPr>
        <p:spPr>
          <a:xfrm>
            <a:off x="4743454" y="4572000"/>
            <a:ext cx="1809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 </a:t>
            </a:r>
            <a:r>
              <a:rPr lang="bn-IN" sz="2800" b="1" spc="-150" dirty="0">
                <a:solidFill>
                  <a:srgbClr val="002060"/>
                </a:solidFill>
              </a:rPr>
              <a:t>নলকূপ  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20D712A-B53A-4ABF-A151-78CFD51A5109}"/>
              </a:ext>
            </a:extLst>
          </p:cNvPr>
          <p:cNvSpPr txBox="1"/>
          <p:nvPr/>
        </p:nvSpPr>
        <p:spPr>
          <a:xfrm>
            <a:off x="4876800" y="5257800"/>
            <a:ext cx="3733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spc="-150" dirty="0">
                <a:solidFill>
                  <a:srgbClr val="002060"/>
                </a:solidFill>
              </a:rPr>
              <a:t> </a:t>
            </a:r>
            <a:r>
              <a:rPr lang="bn-IN" sz="2800" b="1" spc="-150" dirty="0">
                <a:solidFill>
                  <a:srgbClr val="002060"/>
                </a:solidFill>
              </a:rPr>
              <a:t>প্রাকৃতিক পানির উৎস </a:t>
            </a:r>
            <a:endParaRPr lang="ar-SA" sz="2800" b="1" spc="-150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D07FB90-D9AC-4056-9A77-0B8CAE1769AF}"/>
              </a:ext>
            </a:extLst>
          </p:cNvPr>
          <p:cNvCxnSpPr>
            <a:cxnSpLocks/>
          </p:cNvCxnSpPr>
          <p:nvPr/>
        </p:nvCxnSpPr>
        <p:spPr>
          <a:xfrm>
            <a:off x="2514600" y="3429000"/>
            <a:ext cx="2819400" cy="2133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D82F364-03D5-48AA-A0DC-F26CF4D3B3F5}"/>
              </a:ext>
            </a:extLst>
          </p:cNvPr>
          <p:cNvCxnSpPr>
            <a:cxnSpLocks/>
          </p:cNvCxnSpPr>
          <p:nvPr/>
        </p:nvCxnSpPr>
        <p:spPr>
          <a:xfrm flipV="1">
            <a:off x="2209800" y="3200400"/>
            <a:ext cx="2819400" cy="68580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860C19B-6339-4F14-85E1-7C7D4BE894CD}"/>
              </a:ext>
            </a:extLst>
          </p:cNvPr>
          <p:cNvCxnSpPr>
            <a:cxnSpLocks/>
          </p:cNvCxnSpPr>
          <p:nvPr/>
        </p:nvCxnSpPr>
        <p:spPr>
          <a:xfrm flipV="1">
            <a:off x="3200400" y="4343400"/>
            <a:ext cx="1905000" cy="228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A9696E1-AE98-4F29-AD3D-0A56519C16EC}"/>
              </a:ext>
            </a:extLst>
          </p:cNvPr>
          <p:cNvCxnSpPr>
            <a:cxnSpLocks/>
          </p:cNvCxnSpPr>
          <p:nvPr/>
        </p:nvCxnSpPr>
        <p:spPr>
          <a:xfrm flipV="1">
            <a:off x="2819400" y="5029200"/>
            <a:ext cx="2133600" cy="6858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8CEC56-02B6-4430-9CE7-EF56BC3C9EA4}"/>
              </a:ext>
            </a:extLst>
          </p:cNvPr>
          <p:cNvSpPr txBox="1"/>
          <p:nvPr/>
        </p:nvSpPr>
        <p:spPr>
          <a:xfrm>
            <a:off x="381000" y="228600"/>
            <a:ext cx="8210550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FF0000"/>
                </a:solidFill>
              </a:rPr>
              <a:t>বাড়ির কাজ </a:t>
            </a:r>
            <a:endParaRPr lang="ar-SA" sz="8800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A174B4-906D-42A6-B6F5-0ADF4E28E45E}"/>
              </a:ext>
            </a:extLst>
          </p:cNvPr>
          <p:cNvSpPr txBox="1"/>
          <p:nvPr/>
        </p:nvSpPr>
        <p:spPr>
          <a:xfrm>
            <a:off x="304800" y="2133600"/>
            <a:ext cx="84582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</a:rPr>
              <a:t>** তোমার বাড়িতে  প্রতিদিন যে পানি ব্যবহার কর তা কোন কোন উৎস থেকে সংগ্রহ করা হয় তা খাতায় লিখে আনবে। </a:t>
            </a:r>
            <a:endParaRPr lang="ar-SA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23A55C-4FBB-4382-A308-316C2193CEE4}"/>
              </a:ext>
            </a:extLst>
          </p:cNvPr>
          <p:cNvSpPr txBox="1"/>
          <p:nvPr/>
        </p:nvSpPr>
        <p:spPr>
          <a:xfrm>
            <a:off x="1371600" y="1295400"/>
            <a:ext cx="69342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</a:rPr>
              <a:t>স</a:t>
            </a:r>
            <a:r>
              <a:rPr lang="bn-BD" sz="8800" b="1" dirty="0">
                <a:solidFill>
                  <a:srgbClr val="002060"/>
                </a:solidFill>
              </a:rPr>
              <a:t>ব</a:t>
            </a:r>
            <a:r>
              <a:rPr lang="en-US" sz="8800" b="1" dirty="0">
                <a:solidFill>
                  <a:srgbClr val="002060"/>
                </a:solidFill>
              </a:rPr>
              <a:t>া</a:t>
            </a:r>
            <a:r>
              <a:rPr lang="bn-BD" sz="8800" b="1" dirty="0">
                <a:solidFill>
                  <a:srgbClr val="002060"/>
                </a:solidFill>
              </a:rPr>
              <a:t>ই</a:t>
            </a:r>
            <a:r>
              <a:rPr lang="en-US" sz="8800" b="1" dirty="0">
                <a:solidFill>
                  <a:srgbClr val="002060"/>
                </a:solidFill>
              </a:rPr>
              <a:t>ক</a:t>
            </a:r>
            <a:r>
              <a:rPr lang="bn-BD" sz="8800" b="1" dirty="0">
                <a:solidFill>
                  <a:srgbClr val="002060"/>
                </a:solidFill>
              </a:rPr>
              <a:t>ে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dirty="0" err="1">
                <a:solidFill>
                  <a:srgbClr val="002060"/>
                </a:solidFill>
              </a:rPr>
              <a:t>ধন্যবাদ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endParaRPr lang="ar-SA" sz="8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438400" y="228600"/>
            <a:ext cx="381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3502231" cy="3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"/>
          <p:cNvSpPr txBox="1"/>
          <p:nvPr/>
        </p:nvSpPr>
        <p:spPr>
          <a:xfrm>
            <a:off x="4038600" y="2362200"/>
            <a:ext cx="464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মালেক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হাঁসমারী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গুরুদাসপুর</a:t>
            </a:r>
            <a:r>
              <a:rPr lang="en-US" sz="4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4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895600" y="3810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/>
              <a:t>পরিচিতিঃ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9CDE8B-3F4D-479C-AA54-C87A4978EA66}"/>
              </a:ext>
            </a:extLst>
          </p:cNvPr>
          <p:cNvSpPr txBox="1"/>
          <p:nvPr/>
        </p:nvSpPr>
        <p:spPr>
          <a:xfrm>
            <a:off x="685800" y="1752600"/>
            <a:ext cx="7848600" cy="39703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bn-IN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lvl="0" algn="ctr"/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alt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(জীবনের জন্য পানি)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 পানির উৎস</a:t>
            </a:r>
          </a:p>
          <a:p>
            <a:pPr lvl="0"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36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1053E0-5E35-4729-8F60-E1BA73B90D7A}"/>
              </a:ext>
            </a:extLst>
          </p:cNvPr>
          <p:cNvSpPr txBox="1"/>
          <p:nvPr/>
        </p:nvSpPr>
        <p:spPr>
          <a:xfrm>
            <a:off x="304800" y="228600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2800" dirty="0"/>
              <a:t>ছবিতে  তোমরা কি দেখতে পাচ্ছ? একটু চিন্তা করো... </a:t>
            </a:r>
            <a:endParaRPr lang="ar-SA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9FB3BC-2F24-4D07-8A9F-F88A3FA1A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607" y="705116"/>
            <a:ext cx="3515193" cy="231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65276F-E2AB-48FB-A3B2-8B68376DDA16}"/>
              </a:ext>
            </a:extLst>
          </p:cNvPr>
          <p:cNvSpPr txBox="1"/>
          <p:nvPr/>
        </p:nvSpPr>
        <p:spPr>
          <a:xfrm>
            <a:off x="914400" y="3200400"/>
            <a:ext cx="23003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28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28F539-B0B1-4503-85D3-7C05E2C1A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762000"/>
            <a:ext cx="4212232" cy="231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6E85C2-3463-40F3-A6E5-C97E424F7BD3}"/>
              </a:ext>
            </a:extLst>
          </p:cNvPr>
          <p:cNvSpPr txBox="1"/>
          <p:nvPr/>
        </p:nvSpPr>
        <p:spPr>
          <a:xfrm>
            <a:off x="5029200" y="3200400"/>
            <a:ext cx="26382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কূপের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99270B-E211-4B13-BC9A-CEBC3FEEA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733800"/>
            <a:ext cx="3438993" cy="2261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C8B6E2-264D-44FB-AE2D-EB80DE80C7BB}"/>
              </a:ext>
            </a:extLst>
          </p:cNvPr>
          <p:cNvSpPr txBox="1"/>
          <p:nvPr/>
        </p:nvSpPr>
        <p:spPr>
          <a:xfrm>
            <a:off x="990600" y="6273225"/>
            <a:ext cx="2293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CE7CB82-9821-4808-8DB4-55E0D06C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038600" cy="2254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3F1428-F373-4146-BC30-FEE3F12F2552}"/>
              </a:ext>
            </a:extLst>
          </p:cNvPr>
          <p:cNvSpPr txBox="1"/>
          <p:nvPr/>
        </p:nvSpPr>
        <p:spPr>
          <a:xfrm>
            <a:off x="5334000" y="6096000"/>
            <a:ext cx="22934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3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F3361B-0E4E-4677-A312-FA1708A95080}"/>
              </a:ext>
            </a:extLst>
          </p:cNvPr>
          <p:cNvSpPr txBox="1"/>
          <p:nvPr/>
        </p:nvSpPr>
        <p:spPr>
          <a:xfrm>
            <a:off x="457200" y="228600"/>
            <a:ext cx="8077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 আমরা পড়ব  </a:t>
            </a:r>
            <a:endParaRPr lang="ar-SA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F50123-AE71-469D-B3DA-5D73D367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808763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3E0EC0-70BF-40B6-9B3C-773F178CC6DD}"/>
              </a:ext>
            </a:extLst>
          </p:cNvPr>
          <p:cNvSpPr txBox="1"/>
          <p:nvPr/>
        </p:nvSpPr>
        <p:spPr>
          <a:xfrm>
            <a:off x="1828800" y="5486400"/>
            <a:ext cx="605245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পানির উৎস   </a:t>
            </a:r>
            <a:endParaRPr lang="ar-SA" sz="60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66AAC0-7481-4D63-BE2A-76A4A5946AD7}"/>
              </a:ext>
            </a:extLst>
          </p:cNvPr>
          <p:cNvSpPr txBox="1"/>
          <p:nvPr/>
        </p:nvSpPr>
        <p:spPr>
          <a:xfrm>
            <a:off x="914400" y="381000"/>
            <a:ext cx="7010400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BF28B1-BF80-471B-B53B-1A47301EEC22}"/>
              </a:ext>
            </a:extLst>
          </p:cNvPr>
          <p:cNvSpPr/>
          <p:nvPr/>
        </p:nvSpPr>
        <p:spPr>
          <a:xfrm>
            <a:off x="609601" y="3022800"/>
            <a:ext cx="80772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৩.১.১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A1D19D-672B-4F21-8180-3A2351D622C9}"/>
              </a:ext>
            </a:extLst>
          </p:cNvPr>
          <p:cNvSpPr txBox="1"/>
          <p:nvPr/>
        </p:nvSpPr>
        <p:spPr>
          <a:xfrm>
            <a:off x="164122" y="367645"/>
            <a:ext cx="859887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spc="-150" dirty="0"/>
              <a:t>আমাদের পৃথিবী মাটি ও পানিতে ঢাকা। পৃথিবীর উপরিভাগের চার ভাগের প্রায় তিন ভাগই পানি।  </a:t>
            </a:r>
            <a:endParaRPr lang="ar-SA" sz="3200" b="1" spc="-1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DF858A-08CC-4893-8652-FA6138B9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447800"/>
            <a:ext cx="4114800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E124D4-4CB1-4294-AEE9-6059108AA5C0}"/>
              </a:ext>
            </a:extLst>
          </p:cNvPr>
          <p:cNvSpPr txBox="1"/>
          <p:nvPr/>
        </p:nvSpPr>
        <p:spPr>
          <a:xfrm>
            <a:off x="381000" y="1905000"/>
            <a:ext cx="256852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</a:rPr>
              <a:t>নীল রঙের অংশ হলো পানি 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011A5E-9F13-4019-9189-C369D267EBC5}"/>
              </a:ext>
            </a:extLst>
          </p:cNvPr>
          <p:cNvSpPr txBox="1"/>
          <p:nvPr/>
        </p:nvSpPr>
        <p:spPr>
          <a:xfrm>
            <a:off x="6324600" y="1676400"/>
            <a:ext cx="2362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</a:rPr>
              <a:t>সবুজ রঙের অংশ হলো মাটি  </a:t>
            </a:r>
            <a:endParaRPr lang="ar-SA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A616E2-1996-4B5B-9653-16006FF2280B}"/>
              </a:ext>
            </a:extLst>
          </p:cNvPr>
          <p:cNvSpPr txBox="1"/>
          <p:nvPr/>
        </p:nvSpPr>
        <p:spPr>
          <a:xfrm>
            <a:off x="228600" y="5105401"/>
            <a:ext cx="8229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4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মাটির চেয়ে পানির অংশ বেশী </a:t>
            </a:r>
          </a:p>
          <a:p>
            <a:pPr algn="ctr"/>
            <a:r>
              <a:rPr lang="bn-IN" sz="24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সুতারাং আমাদের পৃথিবীতে পানি বেশী   </a:t>
            </a:r>
            <a:endParaRPr lang="ar-SA" sz="2400" b="1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C05AE7-01FC-477E-94E1-9F1FE63E7A5F}"/>
              </a:ext>
            </a:extLst>
          </p:cNvPr>
          <p:cNvSpPr txBox="1"/>
          <p:nvPr/>
        </p:nvSpPr>
        <p:spPr>
          <a:xfrm>
            <a:off x="2209800" y="1219201"/>
            <a:ext cx="4495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</a:rPr>
              <a:t>   গ্লোবে দেখা যাচ্ছে...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EA4214-95AC-4B96-BBF9-C6B8AE03414E}"/>
              </a:ext>
            </a:extLst>
          </p:cNvPr>
          <p:cNvSpPr txBox="1"/>
          <p:nvPr/>
        </p:nvSpPr>
        <p:spPr>
          <a:xfrm>
            <a:off x="2667000" y="0"/>
            <a:ext cx="3991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800" dirty="0">
                <a:solidFill>
                  <a:srgbClr val="002060"/>
                </a:solidFill>
              </a:rPr>
              <a:t> </a:t>
            </a:r>
            <a:endParaRPr lang="ar-SA" sz="4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7703D9-6D07-403C-AA5C-B02A483384CB}"/>
              </a:ext>
            </a:extLst>
          </p:cNvPr>
          <p:cNvSpPr txBox="1"/>
          <p:nvPr/>
        </p:nvSpPr>
        <p:spPr>
          <a:xfrm>
            <a:off x="380999" y="839713"/>
            <a:ext cx="838200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আমদের চার পাশে অনেক উৎস থেকে পানি পাওয়া যায়। এই সব উৎস কে দুইভাগে ভাগ করা যায়।  </a:t>
            </a: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="" xmlns:a16="http://schemas.microsoft.com/office/drawing/2014/main" id="{733B6E28-84FA-4355-BA70-7D1DE604FA21}"/>
              </a:ext>
            </a:extLst>
          </p:cNvPr>
          <p:cNvSpPr/>
          <p:nvPr/>
        </p:nvSpPr>
        <p:spPr>
          <a:xfrm>
            <a:off x="533400" y="2209800"/>
            <a:ext cx="3770142" cy="112189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000" spc="-150" dirty="0">
                <a:solidFill>
                  <a:sysClr val="windowText" lastClr="000000"/>
                </a:solidFill>
              </a:rPr>
              <a:t> </a:t>
            </a:r>
            <a:endParaRPr lang="ar-SA" sz="4000" spc="-150" dirty="0">
              <a:solidFill>
                <a:sysClr val="windowText" lastClr="000000"/>
              </a:solidFill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xmlns="" id="{5467E6F8-02F2-4CE8-B487-D2FFE641D642}"/>
              </a:ext>
            </a:extLst>
          </p:cNvPr>
          <p:cNvSpPr/>
          <p:nvPr/>
        </p:nvSpPr>
        <p:spPr>
          <a:xfrm>
            <a:off x="5181600" y="2286000"/>
            <a:ext cx="3770142" cy="112189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spc="-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000" spc="-150" dirty="0">
                <a:solidFill>
                  <a:sysClr val="windowText" lastClr="000000"/>
                </a:solidFill>
              </a:rPr>
              <a:t> </a:t>
            </a:r>
            <a:endParaRPr lang="ar-SA" sz="4000" spc="-15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100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খাল</a:t>
            </a:r>
            <a:r>
              <a:rPr lang="en-US" sz="3200" dirty="0" smtClean="0"/>
              <a:t>, </a:t>
            </a:r>
            <a:r>
              <a:rPr lang="en-US" sz="3200" dirty="0" err="1" smtClean="0"/>
              <a:t>বিল</a:t>
            </a:r>
            <a:r>
              <a:rPr lang="en-US" sz="3200" dirty="0" smtClean="0"/>
              <a:t>, </a:t>
            </a:r>
            <a:r>
              <a:rPr lang="en-US" sz="3200" dirty="0" err="1" smtClean="0"/>
              <a:t>নদী</a:t>
            </a:r>
            <a:r>
              <a:rPr lang="en-US" sz="3200" dirty="0" smtClean="0"/>
              <a:t>, </a:t>
            </a:r>
            <a:r>
              <a:rPr lang="en-US" sz="3200" dirty="0" err="1" smtClean="0"/>
              <a:t>ঝর্ণা</a:t>
            </a:r>
            <a:r>
              <a:rPr lang="en-US" sz="3200" dirty="0" smtClean="0"/>
              <a:t>, </a:t>
            </a:r>
            <a:r>
              <a:rPr lang="en-US" sz="3200" dirty="0" err="1" smtClean="0"/>
              <a:t>বৃষ্টি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733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পুকুর</a:t>
            </a:r>
            <a:r>
              <a:rPr lang="en-US" sz="3600" dirty="0" smtClean="0"/>
              <a:t>, </a:t>
            </a:r>
            <a:r>
              <a:rPr lang="en-US" sz="3600" dirty="0" err="1" smtClean="0"/>
              <a:t>নল্কুপ</a:t>
            </a:r>
            <a:r>
              <a:rPr lang="en-US" sz="3600" dirty="0" smtClean="0"/>
              <a:t>, </a:t>
            </a:r>
            <a:r>
              <a:rPr lang="en-US" sz="3600" dirty="0" err="1" smtClean="0"/>
              <a:t>বাঁধ</a:t>
            </a:r>
            <a:r>
              <a:rPr lang="en-US" sz="3600" dirty="0" smtClean="0"/>
              <a:t>, </a:t>
            </a:r>
            <a:r>
              <a:rPr lang="en-US" sz="3600" dirty="0" err="1" smtClean="0"/>
              <a:t>কল</a:t>
            </a:r>
            <a:r>
              <a:rPr lang="en-US" sz="3600" dirty="0" smtClean="0"/>
              <a:t>,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D92BC09-252B-4840-A7B9-029CAEA8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66800"/>
            <a:ext cx="2628900" cy="2122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271745-CEE1-4ABD-B022-C2A75DCA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1" y="1066800"/>
            <a:ext cx="2819400" cy="2091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9EA47E-F7BD-4BCE-8018-1888A27E7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2895600" cy="217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0DF336-2CCF-447F-85FC-28EA31DB2E5D}"/>
              </a:ext>
            </a:extLst>
          </p:cNvPr>
          <p:cNvSpPr txBox="1"/>
          <p:nvPr/>
        </p:nvSpPr>
        <p:spPr>
          <a:xfrm>
            <a:off x="914400" y="327660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DA9C0C-1FC5-439B-BF55-A1B41299670A}"/>
              </a:ext>
            </a:extLst>
          </p:cNvPr>
          <p:cNvSpPr txBox="1"/>
          <p:nvPr/>
        </p:nvSpPr>
        <p:spPr>
          <a:xfrm>
            <a:off x="3505200" y="327660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A3914B-5A30-4C0A-8474-1DEC806DECE3}"/>
              </a:ext>
            </a:extLst>
          </p:cNvPr>
          <p:cNvSpPr txBox="1"/>
          <p:nvPr/>
        </p:nvSpPr>
        <p:spPr>
          <a:xfrm>
            <a:off x="6400800" y="335280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FE95D6-9B90-491A-9DA4-BC5D5D2793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0"/>
            <a:ext cx="2619814" cy="1614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D7A7FD-C100-4A36-97B1-B12F5C8B5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114800"/>
            <a:ext cx="259080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AF91411E-21A5-4DE7-9948-2DE9BCCE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858252" cy="176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01388A-0C41-4CE6-A8D1-C9BBEFDCDC10}"/>
              </a:ext>
            </a:extLst>
          </p:cNvPr>
          <p:cNvSpPr txBox="1"/>
          <p:nvPr/>
        </p:nvSpPr>
        <p:spPr>
          <a:xfrm>
            <a:off x="762000" y="594360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হ্রদ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A50C26-DC66-4E27-9084-20E03EAB8075}"/>
              </a:ext>
            </a:extLst>
          </p:cNvPr>
          <p:cNvSpPr txBox="1"/>
          <p:nvPr/>
        </p:nvSpPr>
        <p:spPr>
          <a:xfrm>
            <a:off x="3657600" y="586740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4FC044-529A-4112-A9AB-552052198390}"/>
              </a:ext>
            </a:extLst>
          </p:cNvPr>
          <p:cNvSpPr txBox="1"/>
          <p:nvPr/>
        </p:nvSpPr>
        <p:spPr>
          <a:xfrm>
            <a:off x="6400800" y="5943600"/>
            <a:ext cx="1317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C55C14-02B1-4466-A2CC-66689FF0A04E}"/>
              </a:ext>
            </a:extLst>
          </p:cNvPr>
          <p:cNvSpPr txBox="1"/>
          <p:nvPr/>
        </p:nvSpPr>
        <p:spPr>
          <a:xfrm>
            <a:off x="609600" y="-5682"/>
            <a:ext cx="8153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400" b="1" u="sng" spc="1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u="sng" spc="1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4400" b="1" u="sng" spc="1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u="sng" spc="1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b="1" u="sng" spc="1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u="sng" spc="1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spc="1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b="1" u="sng" spc="15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spc="15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IN" sz="4400" u="sng" dirty="0">
                <a:solidFill>
                  <a:srgbClr val="002060"/>
                </a:solidFill>
              </a:rPr>
              <a:t> </a:t>
            </a:r>
            <a:endParaRPr lang="ar-SA"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359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</dc:creator>
  <cp:lastModifiedBy>Windows User</cp:lastModifiedBy>
  <cp:revision>106</cp:revision>
  <dcterms:created xsi:type="dcterms:W3CDTF">2006-08-16T00:00:00Z</dcterms:created>
  <dcterms:modified xsi:type="dcterms:W3CDTF">2021-07-24T20:04:35Z</dcterms:modified>
</cp:coreProperties>
</file>