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0" r:id="rId2"/>
    <p:sldId id="281" r:id="rId3"/>
    <p:sldId id="28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12860-18C2-4B2A-933F-C71687E421D5}" type="datetimeFigureOut">
              <a:rPr lang="en-US" smtClean="0"/>
              <a:pPr/>
              <a:t>25-Jul-21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2751C-C49B-4CDC-99D7-6A92E145F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2751C-C49B-4CDC-99D7-6A92E145F3D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25-Jul-21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25-Jul-21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B2EB70C-9E2B-4FAC-9B0E-8AB90B2BEC36}"/>
              </a:ext>
            </a:extLst>
          </p:cNvPr>
          <p:cNvSpPr/>
          <p:nvPr/>
        </p:nvSpPr>
        <p:spPr>
          <a:xfrm>
            <a:off x="228600" y="533400"/>
            <a:ext cx="8686800" cy="228600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AFC4602-185B-4525-B0E5-EEBFE808EC83}"/>
              </a:ext>
            </a:extLst>
          </p:cNvPr>
          <p:cNvGrpSpPr/>
          <p:nvPr/>
        </p:nvGrpSpPr>
        <p:grpSpPr>
          <a:xfrm>
            <a:off x="457200" y="457200"/>
            <a:ext cx="1471037" cy="4245404"/>
            <a:chOff x="439132" y="385101"/>
            <a:chExt cx="1471037" cy="42454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6842A10A-1E35-4692-87A5-6CBEF32C8EDB}"/>
                </a:ext>
              </a:extLst>
            </p:cNvPr>
            <p:cNvSpPr/>
            <p:nvPr/>
          </p:nvSpPr>
          <p:spPr>
            <a:xfrm>
              <a:off x="1202787" y="866371"/>
              <a:ext cx="70338" cy="22508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16">
              <a:extLst>
                <a:ext uri="{FF2B5EF4-FFF2-40B4-BE49-F238E27FC236}">
                  <a16:creationId xmlns:a16="http://schemas.microsoft.com/office/drawing/2014/main" xmlns="" id="{CE2CBAF0-ADD1-4763-8EFB-AFBBEE57D2E4}"/>
                </a:ext>
              </a:extLst>
            </p:cNvPr>
            <p:cNvSpPr/>
            <p:nvPr/>
          </p:nvSpPr>
          <p:spPr>
            <a:xfrm rot="2962992">
              <a:off x="436102" y="3156438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14">
              <a:extLst>
                <a:ext uri="{FF2B5EF4-FFF2-40B4-BE49-F238E27FC236}">
                  <a16:creationId xmlns:a16="http://schemas.microsoft.com/office/drawing/2014/main" xmlns="" id="{15C8613A-8C15-4247-B84E-1218A9F35F6B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3BE5100-60E1-48C0-B707-F22A28562325}"/>
                </a:ext>
              </a:extLst>
            </p:cNvPr>
            <p:cNvSpPr txBox="1"/>
            <p:nvPr/>
          </p:nvSpPr>
          <p:spPr>
            <a:xfrm>
              <a:off x="571791" y="3429000"/>
              <a:ext cx="1085851" cy="118563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defTabSz="457200"/>
              <a:r>
                <a:rPr lang="en-US" sz="3200" b="1" dirty="0" err="1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স্বা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883623D-A749-4539-9659-987826EF0D0D}"/>
              </a:ext>
            </a:extLst>
          </p:cNvPr>
          <p:cNvGrpSpPr/>
          <p:nvPr/>
        </p:nvGrpSpPr>
        <p:grpSpPr>
          <a:xfrm>
            <a:off x="2667000" y="457200"/>
            <a:ext cx="1471037" cy="4245404"/>
            <a:chOff x="439132" y="385101"/>
            <a:chExt cx="1471037" cy="4245404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F80D2468-F328-48FF-9376-19188ABA6077}"/>
                </a:ext>
              </a:extLst>
            </p:cNvPr>
            <p:cNvSpPr/>
            <p:nvPr/>
          </p:nvSpPr>
          <p:spPr>
            <a:xfrm>
              <a:off x="1202787" y="866371"/>
              <a:ext cx="70338" cy="22508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21">
              <a:extLst>
                <a:ext uri="{FF2B5EF4-FFF2-40B4-BE49-F238E27FC236}">
                  <a16:creationId xmlns="" xmlns:a16="http://schemas.microsoft.com/office/drawing/2014/main" id="{29E88F32-194D-46EE-90E4-CBFFEF16E48D}"/>
                </a:ext>
              </a:extLst>
            </p:cNvPr>
            <p:cNvSpPr/>
            <p:nvPr/>
          </p:nvSpPr>
          <p:spPr>
            <a:xfrm rot="2962992">
              <a:off x="436102" y="3156438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22">
              <a:extLst>
                <a:ext uri="{FF2B5EF4-FFF2-40B4-BE49-F238E27FC236}">
                  <a16:creationId xmlns="" xmlns:a16="http://schemas.microsoft.com/office/drawing/2014/main" id="{09E41EE4-51BE-4BA6-A24B-A21E78723AEB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84E79C6E-38D6-41B6-93A8-75A6DE24E68B}"/>
                </a:ext>
              </a:extLst>
            </p:cNvPr>
            <p:cNvSpPr txBox="1"/>
            <p:nvPr/>
          </p:nvSpPr>
          <p:spPr>
            <a:xfrm>
              <a:off x="638757" y="3429000"/>
              <a:ext cx="1015513" cy="103045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defTabSz="457200"/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গ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3F8DE02-291D-4ABD-A0CA-3E056D756FC4}"/>
              </a:ext>
            </a:extLst>
          </p:cNvPr>
          <p:cNvGrpSpPr/>
          <p:nvPr/>
        </p:nvGrpSpPr>
        <p:grpSpPr>
          <a:xfrm>
            <a:off x="4724400" y="457200"/>
            <a:ext cx="1471037" cy="4245404"/>
            <a:chOff x="439132" y="385101"/>
            <a:chExt cx="1471037" cy="424540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C03A47B-9E0C-4A51-97E2-2F38D4B5AB95}"/>
                </a:ext>
              </a:extLst>
            </p:cNvPr>
            <p:cNvSpPr/>
            <p:nvPr/>
          </p:nvSpPr>
          <p:spPr>
            <a:xfrm>
              <a:off x="1202787" y="866371"/>
              <a:ext cx="70338" cy="22508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26">
              <a:extLst>
                <a:ext uri="{FF2B5EF4-FFF2-40B4-BE49-F238E27FC236}">
                  <a16:creationId xmlns:a16="http://schemas.microsoft.com/office/drawing/2014/main" xmlns="" id="{1D23CEC5-5222-45FC-8EA5-E3FC981EC8AC}"/>
                </a:ext>
              </a:extLst>
            </p:cNvPr>
            <p:cNvSpPr/>
            <p:nvPr/>
          </p:nvSpPr>
          <p:spPr>
            <a:xfrm rot="2962992">
              <a:off x="436102" y="3156438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27">
              <a:extLst>
                <a:ext uri="{FF2B5EF4-FFF2-40B4-BE49-F238E27FC236}">
                  <a16:creationId xmlns:a16="http://schemas.microsoft.com/office/drawing/2014/main" xmlns="" id="{318DA8C1-A01A-4095-9318-B3205BC00154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F5D11B2B-263F-48B2-9BEE-AE2ED9129B7B}"/>
                </a:ext>
              </a:extLst>
            </p:cNvPr>
            <p:cNvSpPr txBox="1"/>
            <p:nvPr/>
          </p:nvSpPr>
          <p:spPr>
            <a:xfrm>
              <a:off x="696757" y="3499338"/>
              <a:ext cx="945175" cy="97418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defTabSz="457200"/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ত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F77B4158-2775-4131-923A-B7889D4C8D12}"/>
              </a:ext>
            </a:extLst>
          </p:cNvPr>
          <p:cNvGrpSpPr/>
          <p:nvPr/>
        </p:nvGrpSpPr>
        <p:grpSpPr>
          <a:xfrm>
            <a:off x="6858000" y="381000"/>
            <a:ext cx="1471037" cy="4245404"/>
            <a:chOff x="439132" y="385101"/>
            <a:chExt cx="1471037" cy="4245404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B2E0AAE1-FF13-4B29-AEF1-4075CF000F22}"/>
                </a:ext>
              </a:extLst>
            </p:cNvPr>
            <p:cNvSpPr/>
            <p:nvPr/>
          </p:nvSpPr>
          <p:spPr>
            <a:xfrm>
              <a:off x="1202787" y="866371"/>
              <a:ext cx="70338" cy="22508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31">
              <a:extLst>
                <a:ext uri="{FF2B5EF4-FFF2-40B4-BE49-F238E27FC236}">
                  <a16:creationId xmlns="" xmlns:a16="http://schemas.microsoft.com/office/drawing/2014/main" id="{59B5EEEB-A304-4EF4-9BD2-B083722310A7}"/>
                </a:ext>
              </a:extLst>
            </p:cNvPr>
            <p:cNvSpPr/>
            <p:nvPr/>
          </p:nvSpPr>
          <p:spPr>
            <a:xfrm rot="2962992">
              <a:off x="436102" y="3156438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32">
              <a:extLst>
                <a:ext uri="{FF2B5EF4-FFF2-40B4-BE49-F238E27FC236}">
                  <a16:creationId xmlns="" xmlns:a16="http://schemas.microsoft.com/office/drawing/2014/main" id="{6140DFFD-5D50-4725-B43E-FD66B3DB30CB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CC90CF4D-8A9B-472B-80C1-9FB6E6C6D852}"/>
                </a:ext>
              </a:extLst>
            </p:cNvPr>
            <p:cNvSpPr txBox="1"/>
            <p:nvPr/>
          </p:nvSpPr>
          <p:spPr>
            <a:xfrm>
              <a:off x="732279" y="3457135"/>
              <a:ext cx="855025" cy="100232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defTabSz="457200"/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ম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25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8">
            <a:extLst>
              <a:ext uri="{FF2B5EF4-FFF2-40B4-BE49-F238E27FC236}">
                <a16:creationId xmlns="" xmlns:a16="http://schemas.microsoft.com/office/drawing/2014/main" id="{8D7E5A22-B6DB-4117-8351-AEB460AD8ACA}"/>
              </a:ext>
            </a:extLst>
          </p:cNvPr>
          <p:cNvSpPr/>
          <p:nvPr/>
        </p:nvSpPr>
        <p:spPr>
          <a:xfrm>
            <a:off x="609600" y="152400"/>
            <a:ext cx="7937087" cy="1284644"/>
          </a:xfrm>
          <a:custGeom>
            <a:avLst/>
            <a:gdLst>
              <a:gd name="connsiteX0" fmla="*/ 0 w 7350124"/>
              <a:gd name="connsiteY0" fmla="*/ 122502 h 1225020"/>
              <a:gd name="connsiteX1" fmla="*/ 122502 w 7350124"/>
              <a:gd name="connsiteY1" fmla="*/ 0 h 1225020"/>
              <a:gd name="connsiteX2" fmla="*/ 7227622 w 7350124"/>
              <a:gd name="connsiteY2" fmla="*/ 0 h 1225020"/>
              <a:gd name="connsiteX3" fmla="*/ 7350124 w 7350124"/>
              <a:gd name="connsiteY3" fmla="*/ 122502 h 1225020"/>
              <a:gd name="connsiteX4" fmla="*/ 7350124 w 7350124"/>
              <a:gd name="connsiteY4" fmla="*/ 1102518 h 1225020"/>
              <a:gd name="connsiteX5" fmla="*/ 7227622 w 7350124"/>
              <a:gd name="connsiteY5" fmla="*/ 1225020 h 1225020"/>
              <a:gd name="connsiteX6" fmla="*/ 122502 w 7350124"/>
              <a:gd name="connsiteY6" fmla="*/ 1225020 h 1225020"/>
              <a:gd name="connsiteX7" fmla="*/ 0 w 7350124"/>
              <a:gd name="connsiteY7" fmla="*/ 1102518 h 1225020"/>
              <a:gd name="connsiteX8" fmla="*/ 0 w 7350124"/>
              <a:gd name="connsiteY8" fmla="*/ 122502 h 122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50124" h="1225020">
                <a:moveTo>
                  <a:pt x="0" y="122502"/>
                </a:moveTo>
                <a:cubicBezTo>
                  <a:pt x="0" y="54846"/>
                  <a:pt x="54846" y="0"/>
                  <a:pt x="122502" y="0"/>
                </a:cubicBezTo>
                <a:lnTo>
                  <a:pt x="7227622" y="0"/>
                </a:lnTo>
                <a:cubicBezTo>
                  <a:pt x="7295278" y="0"/>
                  <a:pt x="7350124" y="54846"/>
                  <a:pt x="7350124" y="122502"/>
                </a:cubicBezTo>
                <a:lnTo>
                  <a:pt x="7350124" y="1102518"/>
                </a:lnTo>
                <a:cubicBezTo>
                  <a:pt x="7350124" y="1170174"/>
                  <a:pt x="7295278" y="1225020"/>
                  <a:pt x="7227622" y="1225020"/>
                </a:cubicBezTo>
                <a:lnTo>
                  <a:pt x="122502" y="1225020"/>
                </a:lnTo>
                <a:cubicBezTo>
                  <a:pt x="54846" y="1225020"/>
                  <a:pt x="0" y="1170174"/>
                  <a:pt x="0" y="1102518"/>
                </a:cubicBezTo>
                <a:lnTo>
                  <a:pt x="0" y="122502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705" tIns="118430" rIns="159705" bIns="11843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 কয় প্রকার? </a:t>
            </a:r>
            <a:endParaRPr lang="en-US" sz="60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eeform: Shape 8">
            <a:extLst>
              <a:ext uri="{FF2B5EF4-FFF2-40B4-BE49-F238E27FC236}">
                <a16:creationId xmlns:a16="http://schemas.microsoft.com/office/drawing/2014/main" xmlns="" id="{58E7C510-0541-44A4-BA7A-C29CC708620C}"/>
              </a:ext>
            </a:extLst>
          </p:cNvPr>
          <p:cNvSpPr/>
          <p:nvPr/>
        </p:nvSpPr>
        <p:spPr>
          <a:xfrm>
            <a:off x="685800" y="1524000"/>
            <a:ext cx="8001000" cy="1284644"/>
          </a:xfrm>
          <a:custGeom>
            <a:avLst/>
            <a:gdLst>
              <a:gd name="connsiteX0" fmla="*/ 0 w 7350124"/>
              <a:gd name="connsiteY0" fmla="*/ 122502 h 1225020"/>
              <a:gd name="connsiteX1" fmla="*/ 122502 w 7350124"/>
              <a:gd name="connsiteY1" fmla="*/ 0 h 1225020"/>
              <a:gd name="connsiteX2" fmla="*/ 7227622 w 7350124"/>
              <a:gd name="connsiteY2" fmla="*/ 0 h 1225020"/>
              <a:gd name="connsiteX3" fmla="*/ 7350124 w 7350124"/>
              <a:gd name="connsiteY3" fmla="*/ 122502 h 1225020"/>
              <a:gd name="connsiteX4" fmla="*/ 7350124 w 7350124"/>
              <a:gd name="connsiteY4" fmla="*/ 1102518 h 1225020"/>
              <a:gd name="connsiteX5" fmla="*/ 7227622 w 7350124"/>
              <a:gd name="connsiteY5" fmla="*/ 1225020 h 1225020"/>
              <a:gd name="connsiteX6" fmla="*/ 122502 w 7350124"/>
              <a:gd name="connsiteY6" fmla="*/ 1225020 h 1225020"/>
              <a:gd name="connsiteX7" fmla="*/ 0 w 7350124"/>
              <a:gd name="connsiteY7" fmla="*/ 1102518 h 1225020"/>
              <a:gd name="connsiteX8" fmla="*/ 0 w 7350124"/>
              <a:gd name="connsiteY8" fmla="*/ 122502 h 122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50124" h="1225020">
                <a:moveTo>
                  <a:pt x="0" y="122502"/>
                </a:moveTo>
                <a:cubicBezTo>
                  <a:pt x="0" y="54846"/>
                  <a:pt x="54846" y="0"/>
                  <a:pt x="122502" y="0"/>
                </a:cubicBezTo>
                <a:lnTo>
                  <a:pt x="7227622" y="0"/>
                </a:lnTo>
                <a:cubicBezTo>
                  <a:pt x="7295278" y="0"/>
                  <a:pt x="7350124" y="54846"/>
                  <a:pt x="7350124" y="122502"/>
                </a:cubicBezTo>
                <a:lnTo>
                  <a:pt x="7350124" y="1102518"/>
                </a:lnTo>
                <a:cubicBezTo>
                  <a:pt x="7350124" y="1170174"/>
                  <a:pt x="7295278" y="1225020"/>
                  <a:pt x="7227622" y="1225020"/>
                </a:cubicBezTo>
                <a:lnTo>
                  <a:pt x="122502" y="1225020"/>
                </a:lnTo>
                <a:cubicBezTo>
                  <a:pt x="54846" y="1225020"/>
                  <a:pt x="0" y="1170174"/>
                  <a:pt x="0" y="1102518"/>
                </a:cubicBezTo>
                <a:lnTo>
                  <a:pt x="0" y="122502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705" tIns="118430" rIns="159705" bIns="11843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 তিন ধরণের </a:t>
            </a:r>
            <a:endParaRPr lang="en-US" sz="60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: Shape 10">
            <a:extLst>
              <a:ext uri="{FF2B5EF4-FFF2-40B4-BE49-F238E27FC236}">
                <a16:creationId xmlns="" xmlns:a16="http://schemas.microsoft.com/office/drawing/2014/main" id="{331B0FF3-C0D0-4AD7-A725-C1073ACAB12F}"/>
              </a:ext>
            </a:extLst>
          </p:cNvPr>
          <p:cNvSpPr/>
          <p:nvPr/>
        </p:nvSpPr>
        <p:spPr>
          <a:xfrm>
            <a:off x="685800" y="2971800"/>
            <a:ext cx="7977844" cy="1284644"/>
          </a:xfrm>
          <a:custGeom>
            <a:avLst/>
            <a:gdLst>
              <a:gd name="connsiteX0" fmla="*/ 0 w 6051602"/>
              <a:gd name="connsiteY0" fmla="*/ 204211 h 1225020"/>
              <a:gd name="connsiteX1" fmla="*/ 204211 w 6051602"/>
              <a:gd name="connsiteY1" fmla="*/ 0 h 1225020"/>
              <a:gd name="connsiteX2" fmla="*/ 5847391 w 6051602"/>
              <a:gd name="connsiteY2" fmla="*/ 0 h 1225020"/>
              <a:gd name="connsiteX3" fmla="*/ 6051602 w 6051602"/>
              <a:gd name="connsiteY3" fmla="*/ 204211 h 1225020"/>
              <a:gd name="connsiteX4" fmla="*/ 6051602 w 6051602"/>
              <a:gd name="connsiteY4" fmla="*/ 1020809 h 1225020"/>
              <a:gd name="connsiteX5" fmla="*/ 5847391 w 6051602"/>
              <a:gd name="connsiteY5" fmla="*/ 1225020 h 1225020"/>
              <a:gd name="connsiteX6" fmla="*/ 204211 w 6051602"/>
              <a:gd name="connsiteY6" fmla="*/ 1225020 h 1225020"/>
              <a:gd name="connsiteX7" fmla="*/ 0 w 6051602"/>
              <a:gd name="connsiteY7" fmla="*/ 1020809 h 1225020"/>
              <a:gd name="connsiteX8" fmla="*/ 0 w 6051602"/>
              <a:gd name="connsiteY8" fmla="*/ 204211 h 122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51602" h="1225020">
                <a:moveTo>
                  <a:pt x="0" y="204211"/>
                </a:moveTo>
                <a:cubicBezTo>
                  <a:pt x="0" y="91428"/>
                  <a:pt x="91428" y="0"/>
                  <a:pt x="204211" y="0"/>
                </a:cubicBezTo>
                <a:lnTo>
                  <a:pt x="5847391" y="0"/>
                </a:lnTo>
                <a:cubicBezTo>
                  <a:pt x="5960174" y="0"/>
                  <a:pt x="6051602" y="91428"/>
                  <a:pt x="6051602" y="204211"/>
                </a:cubicBezTo>
                <a:lnTo>
                  <a:pt x="6051602" y="1020809"/>
                </a:lnTo>
                <a:cubicBezTo>
                  <a:pt x="6051602" y="1133592"/>
                  <a:pt x="5960174" y="1225020"/>
                  <a:pt x="5847391" y="1225020"/>
                </a:cubicBezTo>
                <a:lnTo>
                  <a:pt x="204211" y="1225020"/>
                </a:lnTo>
                <a:cubicBezTo>
                  <a:pt x="91428" y="1225020"/>
                  <a:pt x="0" y="1133592"/>
                  <a:pt x="0" y="1020809"/>
                </a:cubicBezTo>
                <a:lnTo>
                  <a:pt x="0" y="20421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7179" tIns="337179" rIns="337179" bIns="337179" numCol="1" spcCol="1270" anchor="ctr" anchorCtr="0">
            <a:noAutofit/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60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এঁটেল মাটি </a:t>
            </a:r>
            <a:endParaRPr lang="en-US" sz="60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: Shape 12">
            <a:extLst>
              <a:ext uri="{FF2B5EF4-FFF2-40B4-BE49-F238E27FC236}">
                <a16:creationId xmlns:a16="http://schemas.microsoft.com/office/drawing/2014/main" xmlns="" id="{1A835AE4-EDAD-4B1C-B315-FBD9DCE99164}"/>
              </a:ext>
            </a:extLst>
          </p:cNvPr>
          <p:cNvSpPr/>
          <p:nvPr/>
        </p:nvSpPr>
        <p:spPr>
          <a:xfrm>
            <a:off x="685800" y="4343400"/>
            <a:ext cx="7977844" cy="1284644"/>
          </a:xfrm>
          <a:custGeom>
            <a:avLst/>
            <a:gdLst>
              <a:gd name="connsiteX0" fmla="*/ 0 w 6051602"/>
              <a:gd name="connsiteY0" fmla="*/ 204211 h 1225020"/>
              <a:gd name="connsiteX1" fmla="*/ 204211 w 6051602"/>
              <a:gd name="connsiteY1" fmla="*/ 0 h 1225020"/>
              <a:gd name="connsiteX2" fmla="*/ 5847391 w 6051602"/>
              <a:gd name="connsiteY2" fmla="*/ 0 h 1225020"/>
              <a:gd name="connsiteX3" fmla="*/ 6051602 w 6051602"/>
              <a:gd name="connsiteY3" fmla="*/ 204211 h 1225020"/>
              <a:gd name="connsiteX4" fmla="*/ 6051602 w 6051602"/>
              <a:gd name="connsiteY4" fmla="*/ 1020809 h 1225020"/>
              <a:gd name="connsiteX5" fmla="*/ 5847391 w 6051602"/>
              <a:gd name="connsiteY5" fmla="*/ 1225020 h 1225020"/>
              <a:gd name="connsiteX6" fmla="*/ 204211 w 6051602"/>
              <a:gd name="connsiteY6" fmla="*/ 1225020 h 1225020"/>
              <a:gd name="connsiteX7" fmla="*/ 0 w 6051602"/>
              <a:gd name="connsiteY7" fmla="*/ 1020809 h 1225020"/>
              <a:gd name="connsiteX8" fmla="*/ 0 w 6051602"/>
              <a:gd name="connsiteY8" fmla="*/ 204211 h 122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51602" h="1225020">
                <a:moveTo>
                  <a:pt x="0" y="204211"/>
                </a:moveTo>
                <a:cubicBezTo>
                  <a:pt x="0" y="91428"/>
                  <a:pt x="91428" y="0"/>
                  <a:pt x="204211" y="0"/>
                </a:cubicBezTo>
                <a:lnTo>
                  <a:pt x="5847391" y="0"/>
                </a:lnTo>
                <a:cubicBezTo>
                  <a:pt x="5960174" y="0"/>
                  <a:pt x="6051602" y="91428"/>
                  <a:pt x="6051602" y="204211"/>
                </a:cubicBezTo>
                <a:lnTo>
                  <a:pt x="6051602" y="1020809"/>
                </a:lnTo>
                <a:cubicBezTo>
                  <a:pt x="6051602" y="1133592"/>
                  <a:pt x="5960174" y="1225020"/>
                  <a:pt x="5847391" y="1225020"/>
                </a:cubicBezTo>
                <a:lnTo>
                  <a:pt x="204211" y="1225020"/>
                </a:lnTo>
                <a:cubicBezTo>
                  <a:pt x="91428" y="1225020"/>
                  <a:pt x="0" y="1133592"/>
                  <a:pt x="0" y="1020809"/>
                </a:cubicBezTo>
                <a:lnTo>
                  <a:pt x="0" y="20421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7179" tIns="337179" rIns="337179" bIns="337179" numCol="1" spcCol="1270" anchor="ctr" anchorCtr="0">
            <a:noAutofit/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60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বেলে মাটি </a:t>
            </a:r>
            <a:endParaRPr lang="en-US" sz="60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: Shape 14">
            <a:extLst>
              <a:ext uri="{FF2B5EF4-FFF2-40B4-BE49-F238E27FC236}">
                <a16:creationId xmlns="" xmlns:a16="http://schemas.microsoft.com/office/drawing/2014/main" id="{F1BD7BF4-5273-45F1-8763-0BAA5CBFA2B8}"/>
              </a:ext>
            </a:extLst>
          </p:cNvPr>
          <p:cNvSpPr/>
          <p:nvPr/>
        </p:nvSpPr>
        <p:spPr>
          <a:xfrm>
            <a:off x="685800" y="5791200"/>
            <a:ext cx="7977844" cy="903644"/>
          </a:xfrm>
          <a:custGeom>
            <a:avLst/>
            <a:gdLst>
              <a:gd name="connsiteX0" fmla="*/ 0 w 6051602"/>
              <a:gd name="connsiteY0" fmla="*/ 204211 h 1225020"/>
              <a:gd name="connsiteX1" fmla="*/ 204211 w 6051602"/>
              <a:gd name="connsiteY1" fmla="*/ 0 h 1225020"/>
              <a:gd name="connsiteX2" fmla="*/ 5847391 w 6051602"/>
              <a:gd name="connsiteY2" fmla="*/ 0 h 1225020"/>
              <a:gd name="connsiteX3" fmla="*/ 6051602 w 6051602"/>
              <a:gd name="connsiteY3" fmla="*/ 204211 h 1225020"/>
              <a:gd name="connsiteX4" fmla="*/ 6051602 w 6051602"/>
              <a:gd name="connsiteY4" fmla="*/ 1020809 h 1225020"/>
              <a:gd name="connsiteX5" fmla="*/ 5847391 w 6051602"/>
              <a:gd name="connsiteY5" fmla="*/ 1225020 h 1225020"/>
              <a:gd name="connsiteX6" fmla="*/ 204211 w 6051602"/>
              <a:gd name="connsiteY6" fmla="*/ 1225020 h 1225020"/>
              <a:gd name="connsiteX7" fmla="*/ 0 w 6051602"/>
              <a:gd name="connsiteY7" fmla="*/ 1020809 h 1225020"/>
              <a:gd name="connsiteX8" fmla="*/ 0 w 6051602"/>
              <a:gd name="connsiteY8" fmla="*/ 204211 h 122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51602" h="1225020">
                <a:moveTo>
                  <a:pt x="0" y="204211"/>
                </a:moveTo>
                <a:cubicBezTo>
                  <a:pt x="0" y="91428"/>
                  <a:pt x="91428" y="0"/>
                  <a:pt x="204211" y="0"/>
                </a:cubicBezTo>
                <a:lnTo>
                  <a:pt x="5847391" y="0"/>
                </a:lnTo>
                <a:cubicBezTo>
                  <a:pt x="5960174" y="0"/>
                  <a:pt x="6051602" y="91428"/>
                  <a:pt x="6051602" y="204211"/>
                </a:cubicBezTo>
                <a:lnTo>
                  <a:pt x="6051602" y="1020809"/>
                </a:lnTo>
                <a:cubicBezTo>
                  <a:pt x="6051602" y="1133592"/>
                  <a:pt x="5960174" y="1225020"/>
                  <a:pt x="5847391" y="1225020"/>
                </a:cubicBezTo>
                <a:lnTo>
                  <a:pt x="204211" y="1225020"/>
                </a:lnTo>
                <a:cubicBezTo>
                  <a:pt x="91428" y="1225020"/>
                  <a:pt x="0" y="1133592"/>
                  <a:pt x="0" y="1020809"/>
                </a:cubicBezTo>
                <a:lnTo>
                  <a:pt x="0" y="20421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7179" tIns="337179" rIns="337179" bIns="337179" numCol="1" spcCol="1270" anchor="ctr" anchorCtr="0">
            <a:noAutofit/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দোআঁশ মাটি </a:t>
            </a:r>
            <a:endParaRPr lang="en-US" sz="60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2FA2706-9339-496A-ACE8-A64AEECA72D1}"/>
              </a:ext>
            </a:extLst>
          </p:cNvPr>
          <p:cNvSpPr txBox="1"/>
          <p:nvPr/>
        </p:nvSpPr>
        <p:spPr>
          <a:xfrm>
            <a:off x="202802" y="134539"/>
            <a:ext cx="2464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AC64B66-1357-440B-BE9B-45CF589F364B}"/>
              </a:ext>
            </a:extLst>
          </p:cNvPr>
          <p:cNvSpPr txBox="1"/>
          <p:nvPr/>
        </p:nvSpPr>
        <p:spPr>
          <a:xfrm>
            <a:off x="202802" y="809265"/>
            <a:ext cx="5816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নিচের দেখানো ছকের মতো তোমার খাতায় একটি ছক আঁক।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86C4B8C-3652-449B-8036-F4E2AD31091F}"/>
              </a:ext>
            </a:extLst>
          </p:cNvPr>
          <p:cNvSpPr txBox="1"/>
          <p:nvPr/>
        </p:nvSpPr>
        <p:spPr>
          <a:xfrm>
            <a:off x="153031" y="1919898"/>
            <a:ext cx="54857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একটি খবরের কাগজ বিছিয়ে তাঁর উপর তিন ধরণের মাটি রাখ।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D8F771B-D2C2-46F5-BD77-E55248D20299}"/>
              </a:ext>
            </a:extLst>
          </p:cNvPr>
          <p:cNvSpPr txBox="1"/>
          <p:nvPr/>
        </p:nvSpPr>
        <p:spPr>
          <a:xfrm>
            <a:off x="228600" y="3276600"/>
            <a:ext cx="63503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তিন ধরণের মাটি পর্যবেক্ষণ করে বৈশিষ্টগুলো ছকে লেখ।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EFBB4A-70B8-4127-B441-10D5BC780AD7}"/>
              </a:ext>
            </a:extLst>
          </p:cNvPr>
          <p:cNvSpPr txBox="1"/>
          <p:nvPr/>
        </p:nvSpPr>
        <p:spPr>
          <a:xfrm>
            <a:off x="152400" y="4343400"/>
            <a:ext cx="6481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তোমার কাজ সহপাঠীদের দাথে আলোচনা কর।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195CC26-99D7-4A46-821B-A760BCE7C3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81000"/>
            <a:ext cx="2079895" cy="20717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7BC9542-068D-423D-8B45-EDDAF98674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78659" y="304800"/>
            <a:ext cx="2141983" cy="2133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2B25D60-C2C9-4566-B60E-52AC95836C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381000"/>
            <a:ext cx="2306619" cy="22975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E009E02-EE95-492A-9A80-918D6CACDC01}"/>
              </a:ext>
            </a:extLst>
          </p:cNvPr>
          <p:cNvSpPr txBox="1"/>
          <p:nvPr/>
        </p:nvSpPr>
        <p:spPr>
          <a:xfrm>
            <a:off x="381000" y="2438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নমুনা 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5AEE223-A5A6-46F1-AB0C-FB595624F250}"/>
              </a:ext>
            </a:extLst>
          </p:cNvPr>
          <p:cNvSpPr txBox="1"/>
          <p:nvPr/>
        </p:nvSpPr>
        <p:spPr>
          <a:xfrm>
            <a:off x="4114800" y="2667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নমুনা 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1BA174B-C4F3-42AC-9D8B-393C0034BBFC}"/>
              </a:ext>
            </a:extLst>
          </p:cNvPr>
          <p:cNvSpPr txBox="1"/>
          <p:nvPr/>
        </p:nvSpPr>
        <p:spPr>
          <a:xfrm>
            <a:off x="6705600" y="2743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নমুনা ৩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2F37785D-0A94-4241-84A8-1C638911B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23434572"/>
              </p:ext>
            </p:extLst>
          </p:nvPr>
        </p:nvGraphicFramePr>
        <p:xfrm>
          <a:off x="457200" y="3505200"/>
          <a:ext cx="8408291" cy="293682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70305">
                  <a:extLst>
                    <a:ext uri="{9D8B030D-6E8A-4147-A177-3AD203B41FA5}">
                      <a16:colId xmlns="" xmlns:a16="http://schemas.microsoft.com/office/drawing/2014/main" val="3654941535"/>
                    </a:ext>
                  </a:extLst>
                </a:gridCol>
                <a:gridCol w="2412662">
                  <a:extLst>
                    <a:ext uri="{9D8B030D-6E8A-4147-A177-3AD203B41FA5}">
                      <a16:colId xmlns="" xmlns:a16="http://schemas.microsoft.com/office/drawing/2014/main" val="3240583078"/>
                    </a:ext>
                  </a:extLst>
                </a:gridCol>
                <a:gridCol w="2412662">
                  <a:extLst>
                    <a:ext uri="{9D8B030D-6E8A-4147-A177-3AD203B41FA5}">
                      <a16:colId xmlns="" xmlns:a16="http://schemas.microsoft.com/office/drawing/2014/main" val="4117395530"/>
                    </a:ext>
                  </a:extLst>
                </a:gridCol>
                <a:gridCol w="2412662">
                  <a:extLst>
                    <a:ext uri="{9D8B030D-6E8A-4147-A177-3AD203B41FA5}">
                      <a16:colId xmlns="" xmlns:a16="http://schemas.microsoft.com/office/drawing/2014/main" val="844496721"/>
                    </a:ext>
                  </a:extLst>
                </a:gridCol>
              </a:tblGrid>
              <a:tr h="467506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বৈশিষ্ট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নমুনা ১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নমুনা ২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নমুনা ৩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6085294"/>
                  </a:ext>
                </a:extLst>
              </a:tr>
              <a:tr h="467506">
                <a:tc>
                  <a:txBody>
                    <a:bodyPr/>
                    <a:lstStyle/>
                    <a:p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2353121"/>
                  </a:ext>
                </a:extLst>
              </a:tr>
              <a:tr h="467506">
                <a:tc>
                  <a:txBody>
                    <a:bodyPr/>
                    <a:lstStyle/>
                    <a:p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75222352"/>
                  </a:ext>
                </a:extLst>
              </a:tr>
              <a:tr h="467506">
                <a:tc>
                  <a:txBody>
                    <a:bodyPr/>
                    <a:lstStyle/>
                    <a:p>
                      <a:endParaRPr lang="en-US" sz="1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3251555"/>
                  </a:ext>
                </a:extLst>
              </a:tr>
              <a:tr h="467506">
                <a:tc>
                  <a:txBody>
                    <a:bodyPr/>
                    <a:lstStyle/>
                    <a:p>
                      <a:endParaRPr lang="en-US" sz="1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804883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8C27732-3635-46AF-8AE2-EFF7C8F6D5C6}"/>
              </a:ext>
            </a:extLst>
          </p:cNvPr>
          <p:cNvSpPr txBox="1"/>
          <p:nvPr/>
        </p:nvSpPr>
        <p:spPr>
          <a:xfrm>
            <a:off x="3124200" y="29498"/>
            <a:ext cx="4426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মাটির নাম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531E351-95FB-4BC4-B561-BA76D5505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1066800"/>
            <a:ext cx="6186941" cy="41447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46C552-4E91-448C-9428-F4D96B3B34D0}"/>
              </a:ext>
            </a:extLst>
          </p:cNvPr>
          <p:cNvSpPr txBox="1"/>
          <p:nvPr/>
        </p:nvSpPr>
        <p:spPr>
          <a:xfrm>
            <a:off x="3048000" y="5715000"/>
            <a:ext cx="2979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এঁটেল মাটি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3FB9B99-836A-4BED-B3FC-2FE44660E039}"/>
              </a:ext>
            </a:extLst>
          </p:cNvPr>
          <p:cNvSpPr txBox="1"/>
          <p:nvPr/>
        </p:nvSpPr>
        <p:spPr>
          <a:xfrm>
            <a:off x="2362200" y="237824"/>
            <a:ext cx="5345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এঁটেল মাটির বৈশিষ্ট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82FB5D-0423-4E02-9139-4228B80F2B6B}"/>
              </a:ext>
            </a:extLst>
          </p:cNvPr>
          <p:cNvSpPr txBox="1"/>
          <p:nvPr/>
        </p:nvSpPr>
        <p:spPr>
          <a:xfrm>
            <a:off x="381000" y="1676400"/>
            <a:ext cx="6452419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এঁটেল মাটির কণা সবচেয়ে ছোট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DEC85CF-EFC3-41CC-9AFB-8EC48A2A28A7}"/>
              </a:ext>
            </a:extLst>
          </p:cNvPr>
          <p:cNvSpPr txBox="1"/>
          <p:nvPr/>
        </p:nvSpPr>
        <p:spPr>
          <a:xfrm>
            <a:off x="381000" y="2819400"/>
            <a:ext cx="614925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শুকনো মাটি মসৃণ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00541E-9C4C-4E25-8ECB-E5399BEBC6F4}"/>
              </a:ext>
            </a:extLst>
          </p:cNvPr>
          <p:cNvSpPr txBox="1"/>
          <p:nvPr/>
        </p:nvSpPr>
        <p:spPr>
          <a:xfrm>
            <a:off x="381000" y="3962400"/>
            <a:ext cx="8077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এঁটেল মাটি সাধারণত লালচে রঙের হয়।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EC5F9FA-4DB3-4A7B-9CB8-48C8E52EF3B8}"/>
              </a:ext>
            </a:extLst>
          </p:cNvPr>
          <p:cNvSpPr txBox="1"/>
          <p:nvPr/>
        </p:nvSpPr>
        <p:spPr>
          <a:xfrm>
            <a:off x="457200" y="5105400"/>
            <a:ext cx="79248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ভেজা মাটি হাতে ধরলে আঠালো মনে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8C27732-3635-46AF-8AE2-EFF7C8F6D5C6}"/>
              </a:ext>
            </a:extLst>
          </p:cNvPr>
          <p:cNvSpPr txBox="1"/>
          <p:nvPr/>
        </p:nvSpPr>
        <p:spPr>
          <a:xfrm>
            <a:off x="2819400" y="29498"/>
            <a:ext cx="4731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মাটির নাম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531E351-95FB-4BC4-B561-BA76D55052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990600"/>
            <a:ext cx="5925328" cy="41447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46C552-4E91-448C-9428-F4D96B3B34D0}"/>
              </a:ext>
            </a:extLst>
          </p:cNvPr>
          <p:cNvSpPr txBox="1"/>
          <p:nvPr/>
        </p:nvSpPr>
        <p:spPr>
          <a:xfrm>
            <a:off x="2743200" y="5715000"/>
            <a:ext cx="381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বেলে মাটি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3FB9B99-836A-4BED-B3FC-2FE44660E039}"/>
              </a:ext>
            </a:extLst>
          </p:cNvPr>
          <p:cNvSpPr txBox="1"/>
          <p:nvPr/>
        </p:nvSpPr>
        <p:spPr>
          <a:xfrm>
            <a:off x="1752600" y="237824"/>
            <a:ext cx="595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বেলে মাটির বৈশিষ্ট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82FB5D-0423-4E02-9139-4228B80F2B6B}"/>
              </a:ext>
            </a:extLst>
          </p:cNvPr>
          <p:cNvSpPr txBox="1"/>
          <p:nvPr/>
        </p:nvSpPr>
        <p:spPr>
          <a:xfrm>
            <a:off x="457200" y="1295400"/>
            <a:ext cx="57912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 ধরলে দানাময় লাগে।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DEC85CF-EFC3-41CC-9AFB-8EC48A2A28A7}"/>
              </a:ext>
            </a:extLst>
          </p:cNvPr>
          <p:cNvSpPr txBox="1"/>
          <p:nvPr/>
        </p:nvSpPr>
        <p:spPr>
          <a:xfrm>
            <a:off x="381000" y="2286000"/>
            <a:ext cx="57912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মাটি শুকনো।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00541E-9C4C-4E25-8ECB-E5399BEBC6F4}"/>
              </a:ext>
            </a:extLst>
          </p:cNvPr>
          <p:cNvSpPr txBox="1"/>
          <p:nvPr/>
        </p:nvSpPr>
        <p:spPr>
          <a:xfrm>
            <a:off x="457200" y="3276600"/>
            <a:ext cx="58674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বেলে মাটি সাধারণত ধূসর রঙের হয়।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EC5F9FA-4DB3-4A7B-9CB8-48C8E52EF3B8}"/>
              </a:ext>
            </a:extLst>
          </p:cNvPr>
          <p:cNvSpPr txBox="1"/>
          <p:nvPr/>
        </p:nvSpPr>
        <p:spPr>
          <a:xfrm>
            <a:off x="457200" y="4800600"/>
            <a:ext cx="59436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বেলে মাটির কণাগুলো এঁটেল ও দোআঁশ মাটির কণার চেয়ে বড়।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8C27732-3635-46AF-8AE2-EFF7C8F6D5C6}"/>
              </a:ext>
            </a:extLst>
          </p:cNvPr>
          <p:cNvSpPr txBox="1"/>
          <p:nvPr/>
        </p:nvSpPr>
        <p:spPr>
          <a:xfrm>
            <a:off x="2209800" y="381000"/>
            <a:ext cx="5112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মাটির নাম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531E351-95FB-4BC4-B561-BA76D55052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1447800"/>
            <a:ext cx="5921095" cy="41447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46C552-4E91-448C-9428-F4D96B3B34D0}"/>
              </a:ext>
            </a:extLst>
          </p:cNvPr>
          <p:cNvSpPr txBox="1"/>
          <p:nvPr/>
        </p:nvSpPr>
        <p:spPr>
          <a:xfrm>
            <a:off x="2590800" y="5943600"/>
            <a:ext cx="426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দোআঁশ মাটি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3FB9B99-836A-4BED-B3FC-2FE44660E039}"/>
              </a:ext>
            </a:extLst>
          </p:cNvPr>
          <p:cNvSpPr txBox="1"/>
          <p:nvPr/>
        </p:nvSpPr>
        <p:spPr>
          <a:xfrm>
            <a:off x="2133600" y="237824"/>
            <a:ext cx="5574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দোআঁশ মাটির বৈশিষ্ট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82FB5D-0423-4E02-9139-4228B80F2B6B}"/>
              </a:ext>
            </a:extLst>
          </p:cNvPr>
          <p:cNvSpPr txBox="1"/>
          <p:nvPr/>
        </p:nvSpPr>
        <p:spPr>
          <a:xfrm>
            <a:off x="533400" y="990600"/>
            <a:ext cx="7848599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মাটিতে বালি, কাদা এবং হিউমাস থাকে।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DEC85CF-EFC3-41CC-9AFB-8EC48A2A28A7}"/>
              </a:ext>
            </a:extLst>
          </p:cNvPr>
          <p:cNvSpPr txBox="1"/>
          <p:nvPr/>
        </p:nvSpPr>
        <p:spPr>
          <a:xfrm>
            <a:off x="533400" y="2667000"/>
            <a:ext cx="771586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মাটির কণা বিভিন্ন আকারের।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00541E-9C4C-4E25-8ECB-E5399BEBC6F4}"/>
              </a:ext>
            </a:extLst>
          </p:cNvPr>
          <p:cNvSpPr txBox="1"/>
          <p:nvPr/>
        </p:nvSpPr>
        <p:spPr>
          <a:xfrm>
            <a:off x="533400" y="3581400"/>
            <a:ext cx="7696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দোআঁশ মাটির রঙ কালো।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EC5F9FA-4DB3-4A7B-9CB8-48C8E52EF3B8}"/>
              </a:ext>
            </a:extLst>
          </p:cNvPr>
          <p:cNvSpPr txBox="1"/>
          <p:nvPr/>
        </p:nvSpPr>
        <p:spPr>
          <a:xfrm>
            <a:off x="533400" y="4419600"/>
            <a:ext cx="76962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হাতে ধরলে নরম ও শুকনো অনুভব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8486F51-239E-4C59-AC6F-BBDD88BAB52E}"/>
              </a:ext>
            </a:extLst>
          </p:cNvPr>
          <p:cNvSpPr txBox="1"/>
          <p:nvPr/>
        </p:nvSpPr>
        <p:spPr>
          <a:xfrm>
            <a:off x="609600" y="5867400"/>
            <a:ext cx="7771483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এবং প্রানীর মৃতদেহ পচে এই হিউমাস তৈরি হয়।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5DCDB48-4B09-43EB-A2F1-D41EFBC502A8}"/>
              </a:ext>
            </a:extLst>
          </p:cNvPr>
          <p:cNvSpPr txBox="1"/>
          <p:nvPr/>
        </p:nvSpPr>
        <p:spPr>
          <a:xfrm>
            <a:off x="1447800" y="228600"/>
            <a:ext cx="5538642" cy="67790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পাঠ্য বইয়ের সাথে সংযোগ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A4AB16-DF8B-48D1-B520-84ADD211F126}"/>
              </a:ext>
            </a:extLst>
          </p:cNvPr>
          <p:cNvSpPr txBox="1"/>
          <p:nvPr/>
        </p:nvSpPr>
        <p:spPr>
          <a:xfrm>
            <a:off x="457200" y="1219200"/>
            <a:ext cx="8441627" cy="67790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৩০, ৩১ ও ৩২ পৃষ্ঠা মনোযোগ সহকারে পড়।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2FF60BB-7D45-4F70-AD91-2D810DAF26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971800"/>
            <a:ext cx="2904653" cy="31489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84A184D-E3E8-469B-866E-9FA184F42F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76600" y="3200400"/>
            <a:ext cx="2649114" cy="30204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5F42E65-EC44-4CBD-9ED1-CDFE5CF635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048000"/>
            <a:ext cx="2814608" cy="3111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438400" y="228600"/>
            <a:ext cx="3810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/>
              <a:t>শিক্ষক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পরিচিতিঃ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0"/>
            <a:ext cx="3502231" cy="3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1"/>
          <p:cNvSpPr txBox="1"/>
          <p:nvPr/>
        </p:nvSpPr>
        <p:spPr>
          <a:xfrm>
            <a:off x="4038600" y="2362200"/>
            <a:ext cx="46482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4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মালেক</a:t>
            </a:r>
            <a:endParaRPr lang="en-US" sz="4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হাঁসমারী</a:t>
            </a:r>
            <a:r>
              <a:rPr lang="en-US" sz="4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গুরুদাসপুর</a:t>
            </a:r>
            <a:r>
              <a:rPr lang="en-US" sz="4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নাটোর</a:t>
            </a:r>
            <a:r>
              <a:rPr lang="en-US" sz="40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79B8C6-9F7F-4C6E-8D6E-8CF9B5C8869A}"/>
              </a:ext>
            </a:extLst>
          </p:cNvPr>
          <p:cNvSpPr txBox="1"/>
          <p:nvPr/>
        </p:nvSpPr>
        <p:spPr>
          <a:xfrm>
            <a:off x="1828800" y="228600"/>
            <a:ext cx="4902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22616F3-45EB-493B-B8D0-F6D92C7AA44B}"/>
              </a:ext>
            </a:extLst>
          </p:cNvPr>
          <p:cNvSpPr txBox="1"/>
          <p:nvPr/>
        </p:nvSpPr>
        <p:spPr>
          <a:xfrm>
            <a:off x="457200" y="2209800"/>
            <a:ext cx="8351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মাটি কত প্রকার ও কি কি? প্রত্যেক প্রকারের ২ টি করে বৈশিষ্ট লেখ।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6B733860-AACF-4CA8-A445-F9A0F8A0D12B}"/>
              </a:ext>
            </a:extLst>
          </p:cNvPr>
          <p:cNvSpPr/>
          <p:nvPr/>
        </p:nvSpPr>
        <p:spPr>
          <a:xfrm>
            <a:off x="2133600" y="228600"/>
            <a:ext cx="3333750" cy="11049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মূল্যায়ন </a:t>
            </a:r>
            <a:endParaRPr lang="ar-SA" sz="4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2209800"/>
            <a:ext cx="46634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কাকে বলে? 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1524000" y="3962400"/>
            <a:ext cx="5681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 উপাদানের নাম লেখ।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6C6068E-E6D3-4BFF-9940-D5B1E3BBD5A0}"/>
              </a:ext>
            </a:extLst>
          </p:cNvPr>
          <p:cNvSpPr txBox="1"/>
          <p:nvPr/>
        </p:nvSpPr>
        <p:spPr>
          <a:xfrm>
            <a:off x="2133600" y="304800"/>
            <a:ext cx="4140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ED17771-5E39-4986-A6D8-537D1FF75B68}"/>
              </a:ext>
            </a:extLst>
          </p:cNvPr>
          <p:cNvSpPr txBox="1"/>
          <p:nvPr/>
        </p:nvSpPr>
        <p:spPr>
          <a:xfrm>
            <a:off x="152401" y="1524000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মাটি কাকে বলে? মাটি কত প্রকার ও কি কি? তিনটি করে বৈশিষ্ট লেখ।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হিউমাস কাকে বলে? মাটির উপাদান সমুহের নাম লেখ।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D23A55C-4FBB-4382-A308-316C2193CEE4}"/>
              </a:ext>
            </a:extLst>
          </p:cNvPr>
          <p:cNvSpPr txBox="1"/>
          <p:nvPr/>
        </p:nvSpPr>
        <p:spPr>
          <a:xfrm>
            <a:off x="457200" y="1295400"/>
            <a:ext cx="7848600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b="1" dirty="0">
                <a:solidFill>
                  <a:srgbClr val="002060"/>
                </a:solidFill>
              </a:rPr>
              <a:t>স</a:t>
            </a:r>
            <a:r>
              <a:rPr lang="bn-BD" sz="8800" b="1" dirty="0">
                <a:solidFill>
                  <a:srgbClr val="002060"/>
                </a:solidFill>
              </a:rPr>
              <a:t>ব</a:t>
            </a:r>
            <a:r>
              <a:rPr lang="en-US" sz="8800" b="1" dirty="0">
                <a:solidFill>
                  <a:srgbClr val="002060"/>
                </a:solidFill>
              </a:rPr>
              <a:t>া</a:t>
            </a:r>
            <a:r>
              <a:rPr lang="bn-BD" sz="8800" b="1" dirty="0">
                <a:solidFill>
                  <a:srgbClr val="002060"/>
                </a:solidFill>
              </a:rPr>
              <a:t>ই</a:t>
            </a:r>
            <a:r>
              <a:rPr lang="en-US" sz="8800" b="1" dirty="0">
                <a:solidFill>
                  <a:srgbClr val="002060"/>
                </a:solidFill>
              </a:rPr>
              <a:t>ক</a:t>
            </a:r>
            <a:r>
              <a:rPr lang="bn-BD" sz="8800" b="1" dirty="0">
                <a:solidFill>
                  <a:srgbClr val="002060"/>
                </a:solidFill>
              </a:rPr>
              <a:t>ে</a:t>
            </a:r>
            <a:r>
              <a:rPr lang="en-US" sz="8800" b="1" dirty="0">
                <a:solidFill>
                  <a:srgbClr val="002060"/>
                </a:solidFill>
              </a:rPr>
              <a:t> </a:t>
            </a:r>
            <a:r>
              <a:rPr lang="en-US" sz="8800" b="1" dirty="0" err="1">
                <a:solidFill>
                  <a:srgbClr val="002060"/>
                </a:solidFill>
              </a:rPr>
              <a:t>ধন্যবাদ</a:t>
            </a:r>
            <a:r>
              <a:rPr lang="en-US" sz="8800" b="1" dirty="0">
                <a:solidFill>
                  <a:srgbClr val="002060"/>
                </a:solidFill>
              </a:rPr>
              <a:t> </a:t>
            </a:r>
            <a:endParaRPr lang="ar-SA" sz="8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49D9730-F8A8-4051-A679-674F6633D6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533401"/>
            <a:ext cx="3274203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0" y="609600"/>
            <a:ext cx="3429000" cy="409342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শ্রেণিঃ</a:t>
            </a:r>
            <a:r>
              <a:rPr lang="en-US" sz="4400" dirty="0" smtClean="0"/>
              <a:t> </a:t>
            </a:r>
            <a:r>
              <a:rPr lang="en-US" sz="4400" dirty="0" err="1" smtClean="0"/>
              <a:t>তৃতীয়</a:t>
            </a:r>
            <a:endParaRPr lang="en-US" sz="4400" dirty="0" smtClean="0"/>
          </a:p>
          <a:p>
            <a:endParaRPr lang="en-US" sz="4400" dirty="0" smtClean="0"/>
          </a:p>
          <a:p>
            <a:r>
              <a:rPr lang="en-US" sz="4400" dirty="0" err="1" smtClean="0"/>
              <a:t>বিষয়ঃ</a:t>
            </a:r>
            <a:r>
              <a:rPr lang="en-US" sz="4400" dirty="0" smtClean="0"/>
              <a:t> </a:t>
            </a:r>
            <a:r>
              <a:rPr lang="en-US" sz="4400" dirty="0" err="1" smtClean="0"/>
              <a:t>বিজ্ঞান</a:t>
            </a:r>
            <a:endParaRPr lang="en-US" sz="4400" dirty="0" smtClean="0"/>
          </a:p>
          <a:p>
            <a:endParaRPr lang="en-US" sz="4400" dirty="0" smtClean="0"/>
          </a:p>
          <a:p>
            <a:r>
              <a:rPr lang="en-US" sz="4400" dirty="0" err="1" smtClean="0"/>
              <a:t>আধ্যায়ঃ</a:t>
            </a:r>
            <a:r>
              <a:rPr lang="en-US" sz="4400" dirty="0" smtClean="0"/>
              <a:t> ৫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AF1FA8C-D358-4BD0-9DB5-C5CE670044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762000"/>
            <a:ext cx="6791701" cy="38203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27AD95D-A8D0-4DC7-BBD6-FE0289C931EB}"/>
              </a:ext>
            </a:extLst>
          </p:cNvPr>
          <p:cNvSpPr txBox="1"/>
          <p:nvPr/>
        </p:nvSpPr>
        <p:spPr>
          <a:xfrm>
            <a:off x="762000" y="54246"/>
            <a:ext cx="7421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ভালোভাবে লক্ষ করঃ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FC827B9-C7C2-4B8A-8E8C-FB53C80F7846}"/>
              </a:ext>
            </a:extLst>
          </p:cNvPr>
          <p:cNvSpPr txBox="1"/>
          <p:nvPr/>
        </p:nvSpPr>
        <p:spPr>
          <a:xfrm>
            <a:off x="152400" y="54864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উপরিভাগের নরম আবরণকে কী বলে?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E69004-E3DB-46C8-BB5A-B37F8BFFC1E0}"/>
              </a:ext>
            </a:extLst>
          </p:cNvPr>
          <p:cNvSpPr txBox="1"/>
          <p:nvPr/>
        </p:nvSpPr>
        <p:spPr>
          <a:xfrm>
            <a:off x="1371600" y="4800600"/>
            <a:ext cx="6781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মাটির উপর বসবাস করে।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AE85C8D-4B76-453F-82D5-FCECBADEDEC2}"/>
              </a:ext>
            </a:extLst>
          </p:cNvPr>
          <p:cNvSpPr txBox="1"/>
          <p:nvPr/>
        </p:nvSpPr>
        <p:spPr>
          <a:xfrm>
            <a:off x="3048000" y="62116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xmlns="" id="{137709F6-F203-495E-9345-B816E6A5DE16}"/>
              </a:ext>
            </a:extLst>
          </p:cNvPr>
          <p:cNvSpPr/>
          <p:nvPr/>
        </p:nvSpPr>
        <p:spPr>
          <a:xfrm>
            <a:off x="762000" y="685800"/>
            <a:ext cx="8007459" cy="1875295"/>
          </a:xfrm>
          <a:prstGeom prst="ribbon">
            <a:avLst>
              <a:gd name="adj1" fmla="val 1570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croll: Horizontal 2">
            <a:extLst>
              <a:ext uri="{FF2B5EF4-FFF2-40B4-BE49-F238E27FC236}">
                <a16:creationId xmlns="" xmlns:a16="http://schemas.microsoft.com/office/drawing/2014/main" id="{51D287D1-679B-455C-8B66-EA68808440C8}"/>
              </a:ext>
            </a:extLst>
          </p:cNvPr>
          <p:cNvSpPr/>
          <p:nvPr/>
        </p:nvSpPr>
        <p:spPr>
          <a:xfrm>
            <a:off x="457200" y="2394487"/>
            <a:ext cx="8394915" cy="4463513"/>
          </a:xfrm>
          <a:prstGeom prst="horizontalScroll">
            <a:avLst>
              <a:gd name="adj" fmla="val 15972"/>
            </a:avLst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 </a:t>
            </a:r>
          </a:p>
          <a:p>
            <a:pPr algn="ctr"/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(উপাদান ও প্রকারভেদ)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4519987-760F-4F20-889B-844442369571}"/>
              </a:ext>
            </a:extLst>
          </p:cNvPr>
          <p:cNvSpPr txBox="1"/>
          <p:nvPr/>
        </p:nvSpPr>
        <p:spPr>
          <a:xfrm>
            <a:off x="2057400" y="228600"/>
            <a:ext cx="5003779" cy="140109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>
                <a:ln w="9525">
                  <a:solidFill>
                    <a:sysClr val="windowText" lastClr="00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3600" b="1" dirty="0">
              <a:ln w="9525">
                <a:solidFill>
                  <a:sysClr val="windowText" lastClr="00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14E2245-099B-4C78-9CC0-CE510761FDEE}"/>
              </a:ext>
            </a:extLst>
          </p:cNvPr>
          <p:cNvSpPr txBox="1"/>
          <p:nvPr/>
        </p:nvSpPr>
        <p:spPr>
          <a:xfrm>
            <a:off x="381001" y="3080332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 –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৪.১.১ মাটি কয় প্রকার তা বলতে পারবে।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৪.১.২ গঠন অনুযায়ী মাটি শনাক্ত করতে পারবে পারবে।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19D1808-AC92-4595-B162-5043167A1A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86" b="90000" l="2900" r="90000">
                        <a14:foregroundMark x1="30100" y1="32857" x2="40900" y2="50286"/>
                        <a14:foregroundMark x1="40900" y1="50286" x2="54900" y2="61286"/>
                        <a14:foregroundMark x1="54900" y1="61286" x2="59600" y2="71000"/>
                        <a14:foregroundMark x1="17200" y1="28857" x2="5600" y2="9286"/>
                        <a14:foregroundMark x1="5600" y1="9286" x2="2900" y2="286"/>
                        <a14:foregroundMark x1="7700" y1="3000" x2="12900" y2="6429"/>
                        <a14:backgroundMark x1="3558" y1="2814" x2="1000" y2="1429"/>
                        <a14:backgroundMark x1="6751" y1="4543" x2="3798" y2="2944"/>
                        <a14:backgroundMark x1="16300" y1="9714" x2="12234" y2="7512"/>
                        <a14:backgroundMark x1="1000" y1="1429" x2="1000" y2="1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4800" y="533400"/>
            <a:ext cx="3048000" cy="2133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4EFBE7D-6CE6-4330-8FF8-48E1DBE4D4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80297" y="2438400"/>
            <a:ext cx="3658849" cy="4319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47E42C-9EE5-4B01-8329-EDB8BACC881B}"/>
              </a:ext>
            </a:extLst>
          </p:cNvPr>
          <p:cNvSpPr txBox="1"/>
          <p:nvPr/>
        </p:nvSpPr>
        <p:spPr>
          <a:xfrm>
            <a:off x="5105400" y="228600"/>
            <a:ext cx="3581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১। নিচে দেখানো গ্লাসের মতো তোমার খাতায় একটি গ্লাসের চিত্র আঁক।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750E59D-7E03-44DB-B83A-7CB64157CEDF}"/>
              </a:ext>
            </a:extLst>
          </p:cNvPr>
          <p:cNvSpPr txBox="1"/>
          <p:nvPr/>
        </p:nvSpPr>
        <p:spPr>
          <a:xfrm>
            <a:off x="4038600" y="1676400"/>
            <a:ext cx="4276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শ্রেণিকক্ষের বাইরে গিয়ে কিছু মাটি সংগ্রহ কর।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879AF61-304F-4757-8ABD-F957647AAD9B}"/>
              </a:ext>
            </a:extLst>
          </p:cNvPr>
          <p:cNvSpPr txBox="1"/>
          <p:nvPr/>
        </p:nvSpPr>
        <p:spPr>
          <a:xfrm>
            <a:off x="4191000" y="2895600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একটি কাচের গ্লাসে কিছু মাটি নিয়ে তাতে পানি ঢাল।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DDA9591-C9BE-4DD3-BDE6-5B9DEBFC349D}"/>
              </a:ext>
            </a:extLst>
          </p:cNvPr>
          <p:cNvSpPr txBox="1"/>
          <p:nvPr/>
        </p:nvSpPr>
        <p:spPr>
          <a:xfrm>
            <a:off x="4038600" y="38100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৪। গ্লাসে কী ঘটছে তা লক্ষ কর এবং খাতায় লিপিবদ্ধ কর।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869BB2-B445-4686-AAF4-EEF571A98ED9}"/>
              </a:ext>
            </a:extLst>
          </p:cNvPr>
          <p:cNvSpPr txBox="1"/>
          <p:nvPr/>
        </p:nvSpPr>
        <p:spPr>
          <a:xfrm>
            <a:off x="3810000" y="48006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৫। ভালো করে কাঠি দিয়ে নেড়ে কিছুক্ষণ অপেক্ষা কর।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9C7D905-07A3-43FF-9F08-412C0767F5BE}"/>
              </a:ext>
            </a:extLst>
          </p:cNvPr>
          <p:cNvSpPr txBox="1"/>
          <p:nvPr/>
        </p:nvSpPr>
        <p:spPr>
          <a:xfrm>
            <a:off x="3657601" y="56388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৬। গ্লাসের ভিতর কী হচ্ছে তা লক্ষ কর এবং তুমি যা দেখতে পেলে তা গ্লাসের চিত্রে চিহ্নিত কর।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C722858-7BD2-477A-9D26-7B7AD9661C9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2895600" y="228600"/>
            <a:ext cx="1161871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55DEE66-2516-43EE-8463-581878EA9D7F}"/>
              </a:ext>
            </a:extLst>
          </p:cNvPr>
          <p:cNvSpPr txBox="1"/>
          <p:nvPr/>
        </p:nvSpPr>
        <p:spPr>
          <a:xfrm>
            <a:off x="2133600" y="-27693"/>
            <a:ext cx="2734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47E42C-9EE5-4B01-8329-EDB8BACC881B}"/>
              </a:ext>
            </a:extLst>
          </p:cNvPr>
          <p:cNvSpPr txBox="1"/>
          <p:nvPr/>
        </p:nvSpPr>
        <p:spPr>
          <a:xfrm>
            <a:off x="304801" y="606975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নিচে দেখানো গ্লাসের মতো তোমার খাতায় একটি গ্লাসের চিত্র আঁক।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4EFBE7D-6CE6-4330-8FF8-48E1DBE4D4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57200" y="2209800"/>
            <a:ext cx="3617553" cy="42706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C7D905-07A3-43FF-9F08-412C0767F5BE}"/>
              </a:ext>
            </a:extLst>
          </p:cNvPr>
          <p:cNvSpPr txBox="1"/>
          <p:nvPr/>
        </p:nvSpPr>
        <p:spPr>
          <a:xfrm>
            <a:off x="4572001" y="119175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গ্লাসের ভিতর কী হচ্ছে তা লক্ষ কর এবং তুমি যা দেখতে পেলে তা গ্লাসের চিত্রে চিহ্নিত কর।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D48906-238B-469B-829B-F76A95197760}"/>
              </a:ext>
            </a:extLst>
          </p:cNvPr>
          <p:cNvSpPr txBox="1"/>
          <p:nvPr/>
        </p:nvSpPr>
        <p:spPr>
          <a:xfrm>
            <a:off x="6400800" y="3200400"/>
            <a:ext cx="2138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ভাসমান বস্তু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D1E9FB33-3209-4111-AC84-64E40CC6F2CF}"/>
              </a:ext>
            </a:extLst>
          </p:cNvPr>
          <p:cNvCxnSpPr/>
          <p:nvPr/>
        </p:nvCxnSpPr>
        <p:spPr>
          <a:xfrm flipH="1">
            <a:off x="3886200" y="4572000"/>
            <a:ext cx="220004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BF5EC35D-67AC-4D7E-90CB-1BA0201503F5}"/>
              </a:ext>
            </a:extLst>
          </p:cNvPr>
          <p:cNvCxnSpPr/>
          <p:nvPr/>
        </p:nvCxnSpPr>
        <p:spPr>
          <a:xfrm flipH="1">
            <a:off x="3886200" y="3962400"/>
            <a:ext cx="220004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D1E9FB33-3209-4111-AC84-64E40CC6F2CF}"/>
              </a:ext>
            </a:extLst>
          </p:cNvPr>
          <p:cNvCxnSpPr/>
          <p:nvPr/>
        </p:nvCxnSpPr>
        <p:spPr>
          <a:xfrm flipH="1">
            <a:off x="3733800" y="5181600"/>
            <a:ext cx="220004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D1E9FB33-3209-4111-AC84-64E40CC6F2CF}"/>
              </a:ext>
            </a:extLst>
          </p:cNvPr>
          <p:cNvCxnSpPr/>
          <p:nvPr/>
        </p:nvCxnSpPr>
        <p:spPr>
          <a:xfrm flipH="1">
            <a:off x="3733800" y="5867400"/>
            <a:ext cx="220004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D1E9FB33-3209-4111-AC84-64E40CC6F2CF}"/>
              </a:ext>
            </a:extLst>
          </p:cNvPr>
          <p:cNvCxnSpPr/>
          <p:nvPr/>
        </p:nvCxnSpPr>
        <p:spPr>
          <a:xfrm flipH="1">
            <a:off x="3962400" y="3352800"/>
            <a:ext cx="220004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0EF348B-471C-4A84-9AA0-3FCFC73E01A6}"/>
              </a:ext>
            </a:extLst>
          </p:cNvPr>
          <p:cNvSpPr txBox="1"/>
          <p:nvPr/>
        </p:nvSpPr>
        <p:spPr>
          <a:xfrm>
            <a:off x="6324600" y="3733800"/>
            <a:ext cx="106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A7C234-743C-4F0C-80F3-AE2C74DA900B}"/>
              </a:ext>
            </a:extLst>
          </p:cNvPr>
          <p:cNvSpPr txBox="1"/>
          <p:nvPr/>
        </p:nvSpPr>
        <p:spPr>
          <a:xfrm>
            <a:off x="6324600" y="5600522"/>
            <a:ext cx="1997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কাদামাটি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94A1534-E8B0-46C8-9F3F-97DE2B74696D}"/>
              </a:ext>
            </a:extLst>
          </p:cNvPr>
          <p:cNvSpPr txBox="1"/>
          <p:nvPr/>
        </p:nvSpPr>
        <p:spPr>
          <a:xfrm>
            <a:off x="6248400" y="4876800"/>
            <a:ext cx="106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পলি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8AC87A9-EC7D-4B4C-A11A-2BD276E80EA7}"/>
              </a:ext>
            </a:extLst>
          </p:cNvPr>
          <p:cNvSpPr txBox="1"/>
          <p:nvPr/>
        </p:nvSpPr>
        <p:spPr>
          <a:xfrm>
            <a:off x="6400800" y="4343400"/>
            <a:ext cx="106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বালি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12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19456A1-DAF8-443F-836F-1C3CE2134041}"/>
              </a:ext>
            </a:extLst>
          </p:cNvPr>
          <p:cNvSpPr txBox="1"/>
          <p:nvPr/>
        </p:nvSpPr>
        <p:spPr>
          <a:xfrm>
            <a:off x="2743200" y="152400"/>
            <a:ext cx="3073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7F0A531-6EB8-4061-9C49-F608B77D1D1D}"/>
              </a:ext>
            </a:extLst>
          </p:cNvPr>
          <p:cNvSpPr txBox="1"/>
          <p:nvPr/>
        </p:nvSpPr>
        <p:spPr>
          <a:xfrm>
            <a:off x="457200" y="2438400"/>
            <a:ext cx="7495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কাকে বলে? মাটির উপাদানের নাম লেখ।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</TotalTime>
  <Words>475</Words>
  <Application>Microsoft Office PowerPoint</Application>
  <PresentationFormat>On-screen Show (4:3)</PresentationFormat>
  <Paragraphs>92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Windows User</cp:lastModifiedBy>
  <cp:revision>105</cp:revision>
  <dcterms:created xsi:type="dcterms:W3CDTF">2006-08-16T00:00:00Z</dcterms:created>
  <dcterms:modified xsi:type="dcterms:W3CDTF">2021-07-25T10:28:58Z</dcterms:modified>
</cp:coreProperties>
</file>