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74" r:id="rId5"/>
    <p:sldId id="257" r:id="rId6"/>
    <p:sldId id="273" r:id="rId7"/>
    <p:sldId id="268" r:id="rId8"/>
    <p:sldId id="269" r:id="rId9"/>
    <p:sldId id="270" r:id="rId10"/>
    <p:sldId id="271" r:id="rId11"/>
    <p:sldId id="272" r:id="rId12"/>
    <p:sldId id="258" r:id="rId13"/>
    <p:sldId id="259" r:id="rId14"/>
    <p:sldId id="262" r:id="rId15"/>
    <p:sldId id="263" r:id="rId16"/>
    <p:sldId id="264" r:id="rId17"/>
    <p:sldId id="265" r:id="rId18"/>
    <p:sldId id="275" r:id="rId19"/>
    <p:sldId id="277" r:id="rId20"/>
    <p:sldId id="279" r:id="rId21"/>
    <p:sldId id="276" r:id="rId22"/>
    <p:sldId id="278" r:id="rId23"/>
    <p:sldId id="267" r:id="rId24"/>
    <p:sldId id="2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5:16:33.597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 0,'201'0,"-125"0,-51 0,109 0,-75 0,50 0,-8 0,-88 0,74 0,-5 0,-63 0,15 0,-1 0,1 0,-1 0,-27 0,55 0,-31 0,-26 0,63 0,-48 0,-4 0,52 0,-51 0,1 0,51 0,-48 0,-7 0,54 0,-48 0,-4 0,49 0,-61 0,31 0,8 0,-17 0,8 0,-22 0,45 0,-22 0,-34 0,67 0,3 0,-39 0,2 0,-20 0,41 0,-20 0,-32 0,97 0,-49 0,-33 0,16 0,-18 0,38 0,47 0,-89 0,12 0,57 0,-59 0,46 0,-36 0,38 0,-35 0,-29 0,57 0,-34 0,-22 0,61 0,-50 0,-1 0,51 0,-53 0,6 0,40 0,-53 0,27 0,4 0,-9 0,4 0,-24 0,50 0,-28 0,-29 0,53 0,-43 0,22 0,-24 0,47 0,-24 0,-32 0,66 0,-45 0,-11 0,90 0,-66 0,-3 0,2 0,-34 0,67 0,-43 0,-15 0,58 0,-41 0,49 0,-41 0,-32 0,63 0,-40 0,-17 0,60 0,-37 0,-29 0,65 0,-58 0,16 0,25 0,-33 0,17 0,33 0,-34 0,34 0,-40 0,-20 0,60 0,-33 0,33 0,-34 0,-33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5:18:48.396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 1,'134'0,"-75"0,-17 0,159 0,-146 0,58 0,16 0,-124 0,96 0,6 0,-46 0,39 0,-67 0,-32 0,66 0,-67 0,34 0,12 0,-25 0,12 0,-20 0,42 0,-22 0,-31 0,63 0,10 0,-49 0,8 0,-20 0,39 0,-20 0,-30 0,61 0,14 0,-55 0,11 0,-19 0,70 0,-18 0,-57 0,14 0,58 0,-63 0,48 0,-34 0,35 0,-35 0,-28 0,91 0,-38 0,-49 0,25 0,21 0,-10 0,22 0,-51 0,2 0,74 0,-83 0,58 0,-7 0,-20 0,-6 0,-24 0,47 0,-24 0,-32 0,66 0,-45 0,-11 0,57 0,-46 0,-11 0,56 0,-43 0,-14 0,57 0,-41 0,-18 0,59 0,-63 0,25 0,21 0,-33 0,17 0,-20 0,39 0,-19 0,-31 0,61 0,-38 0,-19 0,60 0,-51 0,2 0,-1 0,33 0,-22 0,-22 0,45 0,-35 0,17 0,-26 0,87 0,-37 0,-47 0,24 0,-17 0,33 0,-16 0,27 0,-55 0,27 0,8 0,-15 0,8 0,-25 0,49 0,-30 0,-22 0,61 0,-34 0,34 0,-33 0,33 0,-33 0,12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5:18:48.403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0 0,'135'0,"-35"0,-89 0,45 0,25 0,-61 0,81 0,-51 0,1 0,49 0,-82 0,65 0,-54 0,-24 0,62 0,-49 0,-3 0,52 0,-51 0,2 0,43 0,-55 0,28 0,5 0,-11 0,5 0,-24 0,49 0,-26 0,-30 0,65 0,-45 0,-10 0,55 0,-45 0,-11 0,56 0,-66 0,32 0,13 0,-25 0,13 0,-22 0,43 0,-21 0,-33 0,65 0,-42 0,-15 0,8 0,33 0,-16 0,-31 0,61 0,-38 0,-18 0,59 0,-36 0,-29 0,65 0,-57 0,14 0,32 0,-45 0,23 0,0 0,-1 0,0 0,-26 0,54 0,-32 0,-25 0,63 0,-48 0,-4 0,86 0,-77 0,19 0,-12 0,-29 0,99 0,-61 0,-13 0,74 0,-72 0,-25 0,61 0,-63 0,32 0,10 0,-21 0,11 0,-34 0,67 0,-66 0,31 0,15 0,-26 0,12 0,-20 0,41 0,-20 0,-32 0,63 0,-31 0,33 0,-40 0,-21 0,11 0,33 0,-16 0,22 0,-45 0,15 0,-18 0,59 0,-53 0,5 0,48 0,-33 0,-34 0,67 0,-40 0,-20 0,60 0,-34 0,35 0,-35 0,34 0,-33 0,33 0,-33 0,33 0,-34 0,34 0,-33 0,12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5:18:48.410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 0,'167'0,"-66"0,33 0,-131 0,162 0,-94 0,-41 0,4 0,-21 0,74 0,-20 0,-62 0,91 0,-70 0,-18 0,59 0,-38 0,42 0,-37 0,-30 0,93 0,-43 0,-41 0,20 0,-16 0,34 0,49 0,-82 0,-2 0,42 0,-49 0,92 0,-83 0,-3 0,86 0,-78 0,21 0,-14 0,-26 0,63 0,-47 0,-7 0,54 0,-48 0,63 0,-50 0,-30 0,65 0,-46 0,-9 0,56 0,-47 0,-9 0,89 0,-101 0,67 0,-44 0,-12 0,56 0,-43 0,-15 0,58 0,-64 0,28 0,-14 0,67 0,-17 0,-34 0,-33 0,52 0,-37 0,19 0,-34 0,67 0,-58 0,16 0,30 0,-43 0,21 0,-16 0,34 0,-18 0,25 0,-49 0,17 0,-18 0,59 0,-33 0,6 0,-13 0,6 0,-23 0,47 0,-24 0,-32 0,66 0,-33 0,-34 0,67 0,-34 0,-32 0,65 0,-32 0,-22 0,43 0,-21 0,15 0,-31 0,15 0,-18 0,38 0,-20 0,34 0,-35 0,-30 0,65 0,-33 0,-18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5:18:55.050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48 1,'120'0,"-19"0,9 0,-86 0,77 0,-48 0,-6 0,20 0,-54 0,8 0,40 0,-55 0,28 0,5 0,-11 0,5 0,-23 0,48 0,-27 0,-29 0,65 0,-33 0,-34 0,67 0,-33 0,-34 0,67 0,-34 0,34 0,-42 0,-16 0,58 0,-39 0,-22 0,61 0,-61 0,21 0,25 0,-37 0,19 0,-18 0,35 0,-17 0,33 0,-34 0,-27 0,56 0,-34 0,-23 0,47 0,-37 0,19 0,-27 0,53 0,-30 0,-26 0,63 0,-48 0,-5 0,53 0,-50 0,0 0,47 0,-61 0,31 0,9 0,-19 0,9 0,-22 0,45 0,-22 0,-34 0,67 0,-44 0,-12 0,56 0,-41 0,49 0,-42 0,-31 0,63 0,-40 0,-16 0,58 0,-39 0,-22 0,94 0,-89 0,45 0,-29 0,-20 0,60 0,-35 0,37 0,-36 0,-28 0,57 0,-33 0,-24 0,62 0,-50 0,0 0,50 0,-55 0,77 0,-60 0,-25 0,63 0,-33 0,-34 0,67 0,-33 0,-34 0,40 0,-13 0,6 0,-33 0,67 0,-45 0,-10 0,5 0,33 0,-16 0,-34 0,67 0,-34 0,-33 0,67 0,-33 0,-32 0,63 0,-31 0,33 0,-34 0,35 0,-35 0,18 0,-35 0,18 0,33 0,-33 0,19 0,-39 0,19 0,34 0,-33 0,33 0,-33 0,33 0,-34 0,34 0,-33 0,20 0,-41 0,-13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9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6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81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2070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89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9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26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67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5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6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8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8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6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3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0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5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95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 /><Relationship Id="rId3" Type="http://schemas.openxmlformats.org/officeDocument/2006/relationships/image" Target="../media/image27.png" /><Relationship Id="rId7" Type="http://schemas.openxmlformats.org/officeDocument/2006/relationships/image" Target="../media/image29.png" /><Relationship Id="rId2" Type="http://schemas.openxmlformats.org/officeDocument/2006/relationships/customXml" Target="../ink/ink1.xml" /><Relationship Id="rId1" Type="http://schemas.openxmlformats.org/officeDocument/2006/relationships/slideLayout" Target="../slideLayouts/slideLayout2.xml" /><Relationship Id="rId6" Type="http://schemas.openxmlformats.org/officeDocument/2006/relationships/customXml" Target="../ink/ink3.xml" /><Relationship Id="rId11" Type="http://schemas.openxmlformats.org/officeDocument/2006/relationships/image" Target="../media/image31.png" /><Relationship Id="rId5" Type="http://schemas.openxmlformats.org/officeDocument/2006/relationships/image" Target="../media/image28.png" /><Relationship Id="rId10" Type="http://schemas.openxmlformats.org/officeDocument/2006/relationships/customXml" Target="../ink/ink5.xml" /><Relationship Id="rId4" Type="http://schemas.openxmlformats.org/officeDocument/2006/relationships/customXml" Target="../ink/ink2.xml" /><Relationship Id="rId9" Type="http://schemas.openxmlformats.org/officeDocument/2006/relationships/image" Target="../media/image30.png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8E92EF-67F6-354F-B3A8-1E76160F7F94}"/>
              </a:ext>
            </a:extLst>
          </p:cNvPr>
          <p:cNvSpPr txBox="1"/>
          <p:nvPr/>
        </p:nvSpPr>
        <p:spPr>
          <a:xfrm>
            <a:off x="8447314" y="232552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1B07-7CC6-9B4C-A649-9EDF41C71214}"/>
              </a:ext>
            </a:extLst>
          </p:cNvPr>
          <p:cNvSpPr txBox="1"/>
          <p:nvPr/>
        </p:nvSpPr>
        <p:spPr>
          <a:xfrm>
            <a:off x="4409131" y="60476"/>
            <a:ext cx="2714964" cy="1107996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txBody>
          <a:bodyPr vert="horz" wrap="square" rtlCol="0">
            <a:spAutoFit/>
          </a:bodyPr>
          <a:lstStyle/>
          <a:p>
            <a:pPr algn="l"/>
            <a:r>
              <a:rPr lang="en-GB" sz="6600"/>
              <a:t>স্বাগতম</a:t>
            </a:r>
            <a:endParaRPr 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80822BC8-9451-4249-AC02-FAD304D56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79" y="1270001"/>
            <a:ext cx="8027035" cy="40471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72E780-805E-7441-A1A3-39D720EFED70}"/>
              </a:ext>
            </a:extLst>
          </p:cNvPr>
          <p:cNvSpPr txBox="1"/>
          <p:nvPr/>
        </p:nvSpPr>
        <p:spPr>
          <a:xfrm>
            <a:off x="4513149" y="5655673"/>
            <a:ext cx="2973804" cy="1107996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txBody>
          <a:bodyPr vert="horz" wrap="square" rtlCol="0">
            <a:spAutoFit/>
          </a:bodyPr>
          <a:lstStyle/>
          <a:p>
            <a:pPr algn="l"/>
            <a:r>
              <a:rPr lang="en-GB" sz="6600"/>
              <a:t>সবাইকে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4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1412302-6DA0-484D-B97B-720CA60C9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3" y="1706184"/>
            <a:ext cx="5066393" cy="404510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519EB76-31BA-2C4A-B6F7-BAC74BC23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41" y="1706184"/>
            <a:ext cx="5146736" cy="4045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4C8FD6-47F2-BF45-AFDF-6BF85B363FC9}"/>
              </a:ext>
            </a:extLst>
          </p:cNvPr>
          <p:cNvSpPr txBox="1"/>
          <p:nvPr/>
        </p:nvSpPr>
        <p:spPr>
          <a:xfrm>
            <a:off x="1305076" y="157239"/>
            <a:ext cx="3265622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8000">
                <a:solidFill>
                  <a:schemeClr val="bg1"/>
                </a:solidFill>
              </a:rPr>
              <a:t>দোয়েল </a:t>
            </a:r>
            <a:endParaRPr lang="en-US" sz="80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D684B-8DB1-124B-88D7-9FBA1E6939C3}"/>
              </a:ext>
            </a:extLst>
          </p:cNvPr>
          <p:cNvSpPr txBox="1"/>
          <p:nvPr/>
        </p:nvSpPr>
        <p:spPr>
          <a:xfrm flipH="1" flipV="1">
            <a:off x="3465286" y="1409095"/>
            <a:ext cx="2958800" cy="919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23CA8-4723-0A4E-B11F-CEC6F264A561}"/>
              </a:ext>
            </a:extLst>
          </p:cNvPr>
          <p:cNvSpPr txBox="1"/>
          <p:nvPr/>
        </p:nvSpPr>
        <p:spPr>
          <a:xfrm rot="10800000" flipV="1">
            <a:off x="7324470" y="157239"/>
            <a:ext cx="2958799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8000">
                <a:solidFill>
                  <a:schemeClr val="bg1"/>
                </a:solidFill>
              </a:rPr>
              <a:t>টুনটুনি </a:t>
            </a:r>
            <a:endParaRPr lang="en-US" sz="8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52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20533F-2522-E24B-B632-4026918AD43C}"/>
              </a:ext>
            </a:extLst>
          </p:cNvPr>
          <p:cNvSpPr txBox="1"/>
          <p:nvPr/>
        </p:nvSpPr>
        <p:spPr>
          <a:xfrm>
            <a:off x="5175552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EE7584-9403-6A42-AE5C-C48FE1B2AB33}"/>
              </a:ext>
            </a:extLst>
          </p:cNvPr>
          <p:cNvSpPr txBox="1"/>
          <p:nvPr/>
        </p:nvSpPr>
        <p:spPr>
          <a:xfrm>
            <a:off x="1789490" y="300228"/>
            <a:ext cx="67866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600">
                <a:solidFill>
                  <a:schemeClr val="bg1"/>
                </a:solidFill>
              </a:rPr>
              <a:t>আমাদের আজকের                   পাঠের বিষয়বস্ত</a:t>
            </a:r>
            <a:endParaRPr lang="en-US" sz="66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2A732-C5E3-8C4B-B060-5DEEA9AB58C5}"/>
              </a:ext>
            </a:extLst>
          </p:cNvPr>
          <p:cNvSpPr txBox="1"/>
          <p:nvPr/>
        </p:nvSpPr>
        <p:spPr>
          <a:xfrm>
            <a:off x="3779762" y="3022600"/>
            <a:ext cx="4240590" cy="1919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C020A-3AC0-3340-9E4F-6E8ACB5C9770}"/>
              </a:ext>
            </a:extLst>
          </p:cNvPr>
          <p:cNvSpPr txBox="1"/>
          <p:nvPr/>
        </p:nvSpPr>
        <p:spPr>
          <a:xfrm rot="10800000" flipV="1">
            <a:off x="3444116" y="3603200"/>
            <a:ext cx="6425597" cy="28623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6000"/>
              <a:t>পাঠঃপাখিদের কথা</a:t>
            </a:r>
          </a:p>
          <a:p>
            <a:pPr algn="l"/>
            <a:r>
              <a:rPr lang="en-GB" sz="6000"/>
              <a:t>পাঠ্যাংশঃছোট পাখি ---নেচে বেড়ায়।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229775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28E05394-719D-BE45-9A37-B969251D0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42" y="1190685"/>
            <a:ext cx="4980956" cy="5473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B71FB4-29A2-314C-9ABA-AFC4E1A5830C}"/>
              </a:ext>
            </a:extLst>
          </p:cNvPr>
          <p:cNvSpPr txBox="1"/>
          <p:nvPr/>
        </p:nvSpPr>
        <p:spPr>
          <a:xfrm>
            <a:off x="1120415" y="2142401"/>
            <a:ext cx="4856974" cy="38472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400">
                <a:solidFill>
                  <a:schemeClr val="accent1">
                    <a:lumMod val="75000"/>
                  </a:schemeClr>
                </a:solidFill>
              </a:rPr>
              <a:t>শিক্ষার্থীরা </a:t>
            </a:r>
            <a:endParaRPr lang="en-GB" sz="400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GB" sz="4000">
                <a:solidFill>
                  <a:schemeClr val="accent1">
                    <a:lumMod val="75000"/>
                  </a:schemeClr>
                </a:solidFill>
              </a:rPr>
              <a:t>তোমাদের পাঠ্য বইয়ের ৫৩ পৃষ্ঠা বের করো এবং মনোযোগ সহকারে আমাকে অনুসরণ করো।</a:t>
            </a:r>
            <a:endParaRPr lang="en-US" sz="4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9B9EDB-EB47-CE45-86EB-628F181BDC9E}"/>
              </a:ext>
            </a:extLst>
          </p:cNvPr>
          <p:cNvSpPr txBox="1"/>
          <p:nvPr/>
        </p:nvSpPr>
        <p:spPr>
          <a:xfrm rot="10800000" flipV="1">
            <a:off x="2420376" y="188106"/>
            <a:ext cx="5889053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5400">
                <a:solidFill>
                  <a:srgbClr val="FF0000"/>
                </a:solidFill>
              </a:rPr>
              <a:t>শিক্ষকের আদর্শ পাঠ</a:t>
            </a:r>
          </a:p>
        </p:txBody>
      </p:sp>
    </p:spTree>
    <p:extLst>
      <p:ext uri="{BB962C8B-B14F-4D97-AF65-F5344CB8AC3E}">
        <p14:creationId xmlns:p14="http://schemas.microsoft.com/office/powerpoint/2010/main" val="341170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6C6AABC-29C6-1D44-94DE-C085505EC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8" y="830539"/>
            <a:ext cx="11152084" cy="60274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BD723A-610E-C745-881D-25493C20357D}"/>
              </a:ext>
            </a:extLst>
          </p:cNvPr>
          <p:cNvSpPr txBox="1"/>
          <p:nvPr/>
        </p:nvSpPr>
        <p:spPr>
          <a:xfrm flipH="1">
            <a:off x="4671784" y="90716"/>
            <a:ext cx="2848431" cy="110671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6600">
                <a:solidFill>
                  <a:srgbClr val="002060"/>
                </a:solidFill>
              </a:rPr>
              <a:t>বুলবুলি </a:t>
            </a:r>
            <a:endParaRPr lang="en-US" sz="66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EB353F3-F6C9-E642-B3D9-F325D8060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53" y="1874763"/>
            <a:ext cx="7353904" cy="429380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F820F04-FAF0-C440-A554-F591B7574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26572" y="2040467"/>
            <a:ext cx="4238625" cy="3962400"/>
          </a:xfrm>
          <a:prstGeom prst="rect">
            <a:avLst/>
          </a:prstGeom>
          <a:effectLst>
            <a:innerShdw blurRad="63500" dist="101600" dir="10800000">
              <a:prstClr val="black">
                <a:alpha val="50000"/>
              </a:prstClr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EBC08D-FF66-044B-A2E2-2FC599F10833}"/>
              </a:ext>
            </a:extLst>
          </p:cNvPr>
          <p:cNvSpPr txBox="1"/>
          <p:nvPr/>
        </p:nvSpPr>
        <p:spPr>
          <a:xfrm>
            <a:off x="4069443" y="301135"/>
            <a:ext cx="3550557" cy="110799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6600">
                <a:solidFill>
                  <a:srgbClr val="00B050"/>
                </a:solidFill>
              </a:rPr>
              <a:t>টিয়া পাখি </a:t>
            </a:r>
            <a:endParaRPr lang="en-US" sz="66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93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48E935B-9169-3C49-B1E6-6DAAFE5D3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8" y="1553376"/>
            <a:ext cx="10305143" cy="5086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A8EE19-FB18-6A4C-88ED-42D34D0B73E5}"/>
              </a:ext>
            </a:extLst>
          </p:cNvPr>
          <p:cNvSpPr txBox="1"/>
          <p:nvPr/>
        </p:nvSpPr>
        <p:spPr>
          <a:xfrm>
            <a:off x="3749522" y="0"/>
            <a:ext cx="498324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7200">
                <a:solidFill>
                  <a:schemeClr val="bg1"/>
                </a:solidFill>
              </a:rPr>
              <a:t>দোয়েল পাখি</a:t>
            </a:r>
            <a:endParaRPr lang="en-US" sz="7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03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A6EB537-FE56-3948-BA8F-533827656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8" y="2597244"/>
            <a:ext cx="7254675" cy="307542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C748350-AE8D-F24D-8FAE-C3E481ABA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4" y="2089244"/>
            <a:ext cx="3540201" cy="41277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F904CD-A438-524E-9E9C-B3726262537C}"/>
              </a:ext>
            </a:extLst>
          </p:cNvPr>
          <p:cNvSpPr txBox="1"/>
          <p:nvPr/>
        </p:nvSpPr>
        <p:spPr>
          <a:xfrm>
            <a:off x="6095999" y="585170"/>
            <a:ext cx="2648858" cy="1200329"/>
          </a:xfrm>
          <a:prstGeom prst="rect">
            <a:avLst/>
          </a:prstGeom>
          <a:solidFill>
            <a:srgbClr val="C00000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7200"/>
              <a:t>টুনটুনি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14748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2F80A9D-E562-564A-97C1-92BD8CF78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7" y="1378858"/>
            <a:ext cx="5596965" cy="476552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E5DBE29-3C19-6344-82EA-7C31F09C6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90" y="1378858"/>
            <a:ext cx="4447915" cy="4926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45A037-D84F-794F-B7F5-0D1F77C37763}"/>
              </a:ext>
            </a:extLst>
          </p:cNvPr>
          <p:cNvSpPr txBox="1"/>
          <p:nvPr/>
        </p:nvSpPr>
        <p:spPr>
          <a:xfrm>
            <a:off x="1607457" y="274502"/>
            <a:ext cx="5596965" cy="92292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5400"/>
              <a:t>শিক্ষার্থীর নিরব পাঠ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5135044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F71DF1-4577-1345-AB30-C09C9A8958AF}"/>
              </a:ext>
            </a:extLst>
          </p:cNvPr>
          <p:cNvSpPr txBox="1"/>
          <p:nvPr/>
        </p:nvSpPr>
        <p:spPr>
          <a:xfrm rot="10800000" flipV="1">
            <a:off x="2260600" y="266094"/>
            <a:ext cx="7367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DAF5E-5491-8745-AA87-D1EA9247C9B3}"/>
              </a:ext>
            </a:extLst>
          </p:cNvPr>
          <p:cNvSpPr txBox="1"/>
          <p:nvPr/>
        </p:nvSpPr>
        <p:spPr>
          <a:xfrm>
            <a:off x="2454122" y="119743"/>
            <a:ext cx="6907592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5400">
                <a:solidFill>
                  <a:schemeClr val="bg1"/>
                </a:solidFill>
              </a:rPr>
              <a:t>পাঠ থেকে নতুন শব্দ ও শব্দের অর্থ জেনে নেই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7BFD7-C5C8-9349-B44E-AAA1569C9A7F}"/>
              </a:ext>
            </a:extLst>
          </p:cNvPr>
          <p:cNvSpPr txBox="1"/>
          <p:nvPr/>
        </p:nvSpPr>
        <p:spPr>
          <a:xfrm rot="10800000" flipV="1">
            <a:off x="1413932" y="2398890"/>
            <a:ext cx="8213878" cy="378565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800"/>
              <a:t>চমৎকার                 অতুলনীয় </a:t>
            </a:r>
          </a:p>
          <a:p>
            <a:pPr algn="l"/>
            <a:r>
              <a:rPr lang="en-GB" sz="4800"/>
              <a:t> কোটর                     গর্ত</a:t>
            </a:r>
          </a:p>
          <a:p>
            <a:pPr algn="l"/>
            <a:r>
              <a:rPr lang="en-GB" sz="4800"/>
              <a:t>  চঞ্চল                     ছটফটে </a:t>
            </a:r>
          </a:p>
          <a:p>
            <a:pPr algn="l"/>
            <a:r>
              <a:rPr lang="en-GB" sz="4800"/>
              <a:t>   ঝাঁক                       দল</a:t>
            </a:r>
          </a:p>
          <a:p>
            <a:pPr algn="l"/>
            <a:r>
              <a:rPr lang="en-GB" sz="4800"/>
              <a:t>    ছোপ                      দাগ     </a:t>
            </a:r>
            <a:endParaRPr lang="en-US" sz="4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07ACE6-EA74-354C-BCF4-E73302F5D3E6}"/>
                  </a:ext>
                </a:extLst>
              </p14:cNvPr>
              <p14:cNvContentPartPr/>
              <p14:nvPr/>
            </p14:nvContentPartPr>
            <p14:xfrm>
              <a:off x="3950811" y="5570775"/>
              <a:ext cx="182520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07ACE6-EA74-354C-BCF4-E73302F5D3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4171" y="5543775"/>
                <a:ext cx="18788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53693E5-83A0-1C4E-9001-300D9FEEB1E2}"/>
                  </a:ext>
                </a:extLst>
              </p14:cNvPr>
              <p14:cNvContentPartPr/>
              <p14:nvPr/>
            </p14:nvContentPartPr>
            <p14:xfrm>
              <a:off x="3950811" y="4869495"/>
              <a:ext cx="191412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53693E5-83A0-1C4E-9001-300D9FEEB1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4171" y="4842855"/>
                <a:ext cx="1967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462E7A-6EE2-9142-AED9-8E427D3E1D35}"/>
                  </a:ext>
                </a:extLst>
              </p14:cNvPr>
              <p14:cNvContentPartPr/>
              <p14:nvPr/>
            </p14:nvContentPartPr>
            <p14:xfrm>
              <a:off x="3878451" y="3382695"/>
              <a:ext cx="18417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462E7A-6EE2-9142-AED9-8E427D3E1D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51451" y="3355695"/>
                <a:ext cx="18954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C8B19B0-1578-7A49-BA60-D700BC4279BA}"/>
                  </a:ext>
                </a:extLst>
              </p14:cNvPr>
              <p14:cNvContentPartPr/>
              <p14:nvPr/>
            </p14:nvContentPartPr>
            <p14:xfrm>
              <a:off x="3926691" y="2669535"/>
              <a:ext cx="17157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C8B19B0-1578-7A49-BA60-D700BC4279B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00051" y="2642535"/>
                <a:ext cx="17694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133B28B-1994-8E4A-A22C-BDC16763C5E9}"/>
                  </a:ext>
                </a:extLst>
              </p14:cNvPr>
              <p14:cNvContentPartPr/>
              <p14:nvPr/>
            </p14:nvContentPartPr>
            <p14:xfrm>
              <a:off x="3762891" y="4083615"/>
              <a:ext cx="207360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133B28B-1994-8E4A-A22C-BDC16763C5E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35891" y="4056975"/>
                <a:ext cx="2127240" cy="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4628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674877-9451-784B-9E47-24D9E96E6E12}"/>
              </a:ext>
            </a:extLst>
          </p:cNvPr>
          <p:cNvSpPr txBox="1"/>
          <p:nvPr/>
        </p:nvSpPr>
        <p:spPr>
          <a:xfrm>
            <a:off x="2587171" y="192315"/>
            <a:ext cx="6701972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5400">
                <a:solidFill>
                  <a:schemeClr val="bg1"/>
                </a:solidFill>
              </a:rPr>
              <a:t>যুক্তবর্ণ ভেঙে লিখি এবং শব্দ তৈরি করি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55020-D7B6-C94E-B4D0-F982C441E105}"/>
              </a:ext>
            </a:extLst>
          </p:cNvPr>
          <p:cNvSpPr txBox="1"/>
          <p:nvPr/>
        </p:nvSpPr>
        <p:spPr>
          <a:xfrm>
            <a:off x="5175552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885BE-AA57-0D4B-9DA8-4DB433FDEC63}"/>
              </a:ext>
            </a:extLst>
          </p:cNvPr>
          <p:cNvSpPr txBox="1"/>
          <p:nvPr/>
        </p:nvSpPr>
        <p:spPr>
          <a:xfrm rot="10800000" flipV="1">
            <a:off x="2173884" y="2648587"/>
            <a:ext cx="90357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>
                <a:solidFill>
                  <a:schemeClr val="bg1"/>
                </a:solidFill>
              </a:rPr>
              <a:t>মি</a:t>
            </a:r>
            <a:r>
              <a:rPr lang="en-GB" sz="4800">
                <a:solidFill>
                  <a:srgbClr val="C00000"/>
                </a:solidFill>
              </a:rPr>
              <a:t>ষ্টি    ষ্ট     </a:t>
            </a:r>
            <a:r>
              <a:rPr lang="en-GB" sz="4800">
                <a:solidFill>
                  <a:schemeClr val="bg1"/>
                </a:solidFill>
              </a:rPr>
              <a:t>ষ     ট       সৃ</a:t>
            </a:r>
            <a:r>
              <a:rPr lang="en-GB" sz="4800">
                <a:solidFill>
                  <a:srgbClr val="C00000"/>
                </a:solidFill>
              </a:rPr>
              <a:t>ষ্টি, বৃষ্টি </a:t>
            </a:r>
          </a:p>
          <a:p>
            <a:pPr algn="l"/>
            <a:r>
              <a:rPr lang="en-GB" sz="4800">
                <a:solidFill>
                  <a:schemeClr val="bg1"/>
                </a:solidFill>
              </a:rPr>
              <a:t>ক</a:t>
            </a:r>
            <a:r>
              <a:rPr lang="en-GB" sz="4800">
                <a:solidFill>
                  <a:srgbClr val="C00000"/>
                </a:solidFill>
              </a:rPr>
              <a:t>ন্ঠ     ন্ঠ   </a:t>
            </a:r>
            <a:r>
              <a:rPr lang="en-GB" sz="4800">
                <a:solidFill>
                  <a:schemeClr val="bg1"/>
                </a:solidFill>
              </a:rPr>
              <a:t> ন     ঠ      ল</a:t>
            </a:r>
            <a:r>
              <a:rPr lang="en-GB" sz="4800">
                <a:solidFill>
                  <a:srgbClr val="C00000"/>
                </a:solidFill>
              </a:rPr>
              <a:t>ন্ঠ</a:t>
            </a:r>
            <a:r>
              <a:rPr lang="en-GB" sz="4800">
                <a:solidFill>
                  <a:schemeClr val="bg1"/>
                </a:solidFill>
              </a:rPr>
              <a:t>ন, লু</a:t>
            </a:r>
            <a:r>
              <a:rPr lang="en-GB" sz="4800">
                <a:solidFill>
                  <a:srgbClr val="C00000"/>
                </a:solidFill>
              </a:rPr>
              <a:t>ন্ঠি</a:t>
            </a:r>
            <a:r>
              <a:rPr lang="en-GB" sz="4800">
                <a:solidFill>
                  <a:schemeClr val="bg1"/>
                </a:solidFill>
              </a:rPr>
              <a:t>ত</a:t>
            </a:r>
          </a:p>
          <a:p>
            <a:pPr algn="l"/>
            <a:r>
              <a:rPr lang="en-GB" sz="4800">
                <a:solidFill>
                  <a:schemeClr val="bg1"/>
                </a:solidFill>
              </a:rPr>
              <a:t>ল</a:t>
            </a:r>
            <a:r>
              <a:rPr lang="en-GB" sz="4800">
                <a:solidFill>
                  <a:srgbClr val="C00000"/>
                </a:solidFill>
              </a:rPr>
              <a:t>ম্বা     ম্ব    </a:t>
            </a:r>
            <a:r>
              <a:rPr lang="en-GB" sz="4800">
                <a:solidFill>
                  <a:schemeClr val="bg1"/>
                </a:solidFill>
              </a:rPr>
              <a:t>ম     ব     ক</a:t>
            </a:r>
            <a:r>
              <a:rPr lang="en-GB" sz="4800">
                <a:solidFill>
                  <a:srgbClr val="C00000"/>
                </a:solidFill>
              </a:rPr>
              <a:t>ম্ব</a:t>
            </a:r>
            <a:r>
              <a:rPr lang="en-GB" sz="4800">
                <a:solidFill>
                  <a:schemeClr val="bg1"/>
                </a:solidFill>
              </a:rPr>
              <a:t>ল,স</a:t>
            </a:r>
            <a:r>
              <a:rPr lang="en-GB" sz="4800">
                <a:solidFill>
                  <a:srgbClr val="C00000"/>
                </a:solidFill>
              </a:rPr>
              <a:t>ম্ব</a:t>
            </a:r>
            <a:r>
              <a:rPr lang="en-GB" sz="4800">
                <a:solidFill>
                  <a:schemeClr val="bg1"/>
                </a:solidFill>
              </a:rPr>
              <a:t>ল</a:t>
            </a:r>
          </a:p>
          <a:p>
            <a:pPr algn="l"/>
            <a:r>
              <a:rPr lang="en-GB" sz="4800">
                <a:solidFill>
                  <a:srgbClr val="C00000"/>
                </a:solidFill>
              </a:rPr>
              <a:t>স্থি</a:t>
            </a:r>
            <a:r>
              <a:rPr lang="en-GB" sz="4800">
                <a:solidFill>
                  <a:schemeClr val="bg1"/>
                </a:solidFill>
              </a:rPr>
              <a:t>র     </a:t>
            </a:r>
            <a:r>
              <a:rPr lang="en-GB" sz="4800">
                <a:solidFill>
                  <a:srgbClr val="C00000"/>
                </a:solidFill>
              </a:rPr>
              <a:t>স্থ   </a:t>
            </a:r>
            <a:r>
              <a:rPr lang="en-GB" sz="4800">
                <a:solidFill>
                  <a:schemeClr val="bg1"/>
                </a:solidFill>
              </a:rPr>
              <a:t>স     থ     </a:t>
            </a:r>
            <a:r>
              <a:rPr lang="en-GB" sz="4800">
                <a:solidFill>
                  <a:srgbClr val="C00000"/>
                </a:solidFill>
              </a:rPr>
              <a:t>স্থা</a:t>
            </a:r>
            <a:r>
              <a:rPr lang="en-GB" sz="4800">
                <a:solidFill>
                  <a:schemeClr val="bg1"/>
                </a:solidFill>
              </a:rPr>
              <a:t>ন,মুখ</a:t>
            </a:r>
            <a:r>
              <a:rPr lang="en-GB" sz="4800">
                <a:solidFill>
                  <a:srgbClr val="C00000"/>
                </a:solidFill>
              </a:rPr>
              <a:t>স্থ</a:t>
            </a:r>
          </a:p>
          <a:p>
            <a:pPr algn="l"/>
            <a:r>
              <a:rPr lang="en-GB" sz="4800">
                <a:solidFill>
                  <a:schemeClr val="tx1">
                    <a:lumMod val="10000"/>
                  </a:schemeClr>
                </a:solidFill>
              </a:rPr>
              <a:t>চ</a:t>
            </a:r>
            <a:r>
              <a:rPr lang="en-GB" sz="4800">
                <a:solidFill>
                  <a:srgbClr val="C00000"/>
                </a:solidFill>
              </a:rPr>
              <a:t>ঞ্চ</a:t>
            </a:r>
            <a:r>
              <a:rPr lang="en-GB" sz="4800">
                <a:solidFill>
                  <a:schemeClr val="bg1"/>
                </a:solidFill>
              </a:rPr>
              <a:t>ল   </a:t>
            </a:r>
            <a:r>
              <a:rPr lang="en-GB" sz="4800">
                <a:solidFill>
                  <a:srgbClr val="C00000"/>
                </a:solidFill>
              </a:rPr>
              <a:t>ঞ্চ  </a:t>
            </a:r>
            <a:r>
              <a:rPr lang="en-GB" sz="4800">
                <a:solidFill>
                  <a:schemeClr val="bg1"/>
                </a:solidFill>
              </a:rPr>
              <a:t>ঞ     চ    অ</a:t>
            </a:r>
            <a:r>
              <a:rPr lang="en-GB" sz="4800">
                <a:solidFill>
                  <a:srgbClr val="C00000"/>
                </a:solidFill>
              </a:rPr>
              <a:t>ঞ্চ</a:t>
            </a:r>
            <a:r>
              <a:rPr lang="en-GB" sz="4800">
                <a:solidFill>
                  <a:schemeClr val="bg1"/>
                </a:solidFill>
              </a:rPr>
              <a:t>ল,স</a:t>
            </a:r>
            <a:r>
              <a:rPr lang="en-GB" sz="4800">
                <a:solidFill>
                  <a:srgbClr val="C00000"/>
                </a:solidFill>
              </a:rPr>
              <a:t>ঞ্চ</a:t>
            </a:r>
            <a:r>
              <a:rPr lang="en-GB" sz="4800">
                <a:solidFill>
                  <a:schemeClr val="bg1"/>
                </a:solidFill>
              </a:rPr>
              <a:t>য়</a:t>
            </a:r>
            <a:endParaRPr 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9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F69CC0-3D30-FE48-9CB0-CBA55BCF04CC}"/>
              </a:ext>
            </a:extLst>
          </p:cNvPr>
          <p:cNvSpPr txBox="1"/>
          <p:nvPr/>
        </p:nvSpPr>
        <p:spPr>
          <a:xfrm rot="10800000" flipV="1">
            <a:off x="3253620" y="140967"/>
            <a:ext cx="5164666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6000"/>
              <a:t>শিক্ষক পরিচিতি </a:t>
            </a:r>
            <a:endParaRPr lang="en-US" sz="6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F891D7-BAFA-1F4E-BFF7-650C241BDF58}"/>
              </a:ext>
            </a:extLst>
          </p:cNvPr>
          <p:cNvSpPr txBox="1"/>
          <p:nvPr/>
        </p:nvSpPr>
        <p:spPr>
          <a:xfrm>
            <a:off x="4808307" y="1553028"/>
            <a:ext cx="6212624" cy="452431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4800"/>
              <a:t>নুরজমিলা খাতুন </a:t>
            </a:r>
          </a:p>
          <a:p>
            <a:pPr algn="l"/>
            <a:r>
              <a:rPr lang="en-GB" sz="4800"/>
              <a:t>সহকারি শিক্ষক</a:t>
            </a:r>
          </a:p>
          <a:p>
            <a:pPr algn="l"/>
            <a:r>
              <a:rPr lang="en-GB" sz="4800"/>
              <a:t>নোনাহার আব্দুল গণি শাহ্ সরঃ প্রাথমিক বিদ্যালয়               পোরশা,নওগাঁ। </a:t>
            </a:r>
            <a:endParaRPr lang="en-US" sz="480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780B22A-72AC-C94E-8C4F-0EC80DCA7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1" y="1553028"/>
            <a:ext cx="4319871" cy="4319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0382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7FA10CC-7331-C74D-BF5D-7FF9CC748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20522"/>
            <a:ext cx="7620000" cy="4600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76FCB3-4AA3-C14E-AFB6-627C38EF7667}"/>
              </a:ext>
            </a:extLst>
          </p:cNvPr>
          <p:cNvSpPr txBox="1"/>
          <p:nvPr/>
        </p:nvSpPr>
        <p:spPr>
          <a:xfrm rot="10800000" flipH="1" flipV="1">
            <a:off x="2403146" y="136903"/>
            <a:ext cx="4962854" cy="137500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8000">
                <a:solidFill>
                  <a:schemeClr val="bg1"/>
                </a:solidFill>
              </a:rPr>
              <a:t>একক কাজ</a:t>
            </a:r>
            <a:endParaRPr lang="en-US" sz="80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D841BB-B0A2-6148-8C61-0BDBB50665CC}"/>
              </a:ext>
            </a:extLst>
          </p:cNvPr>
          <p:cNvSpPr txBox="1"/>
          <p:nvPr/>
        </p:nvSpPr>
        <p:spPr>
          <a:xfrm flipV="1">
            <a:off x="5175552" y="1693333"/>
            <a:ext cx="164496" cy="74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F927FF-1EEF-354F-97C7-5F01255CF865}"/>
              </a:ext>
            </a:extLst>
          </p:cNvPr>
          <p:cNvSpPr txBox="1"/>
          <p:nvPr/>
        </p:nvSpPr>
        <p:spPr>
          <a:xfrm rot="10800000" flipV="1">
            <a:off x="8378976" y="1642784"/>
            <a:ext cx="304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400">
                <a:solidFill>
                  <a:schemeClr val="bg1"/>
                </a:solidFill>
              </a:rPr>
              <a:t>ছবি দেখে পাখি সম্পর্কে ৩ টি বাক্য বলো</a:t>
            </a:r>
            <a:endParaRPr lang="en-US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311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A62207-972F-3243-9077-5D5C90FA442C}"/>
              </a:ext>
            </a:extLst>
          </p:cNvPr>
          <p:cNvSpPr txBox="1"/>
          <p:nvPr/>
        </p:nvSpPr>
        <p:spPr>
          <a:xfrm>
            <a:off x="3760409" y="119743"/>
            <a:ext cx="3339495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8000"/>
              <a:t>মূল্যায়ন</a:t>
            </a:r>
            <a:endParaRPr lang="en-US" sz="8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DA166-6D79-F147-A0E9-16DCBF965002}"/>
              </a:ext>
            </a:extLst>
          </p:cNvPr>
          <p:cNvSpPr txBox="1"/>
          <p:nvPr/>
        </p:nvSpPr>
        <p:spPr>
          <a:xfrm>
            <a:off x="1003905" y="1600200"/>
            <a:ext cx="9978572" cy="11079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6600">
                <a:solidFill>
                  <a:schemeClr val="bg1"/>
                </a:solidFill>
              </a:rPr>
              <a:t>নিচের প্রশ্নগুলোর উত্তর লিখঃ</a:t>
            </a:r>
            <a:endParaRPr lang="en-US" sz="66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7D4043-8C67-AB4B-BC15-65C8900B8EDC}"/>
              </a:ext>
            </a:extLst>
          </p:cNvPr>
          <p:cNvSpPr txBox="1"/>
          <p:nvPr/>
        </p:nvSpPr>
        <p:spPr>
          <a:xfrm rot="10800000" flipV="1">
            <a:off x="1088571" y="2808979"/>
            <a:ext cx="99785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>
                <a:solidFill>
                  <a:schemeClr val="bg1"/>
                </a:solidFill>
              </a:rPr>
              <a:t>১.কোন কোন পাখিকে ছোট পাখি বলা হয়?</a:t>
            </a:r>
          </a:p>
          <a:p>
            <a:pPr algn="l"/>
            <a:r>
              <a:rPr lang="en-GB" sz="4800">
                <a:solidFill>
                  <a:schemeClr val="bg1"/>
                </a:solidFill>
              </a:rPr>
              <a:t>২. আমাদের জাতীয় পাখির নাম কি?</a:t>
            </a:r>
          </a:p>
          <a:p>
            <a:pPr algn="l"/>
            <a:r>
              <a:rPr lang="en-GB" sz="4800">
                <a:solidFill>
                  <a:schemeClr val="bg1"/>
                </a:solidFill>
              </a:rPr>
              <a:t>৩. টুনটুনি পাখিকে চঞ্চল পাখি বলা হয় কেন ?</a:t>
            </a:r>
          </a:p>
        </p:txBody>
      </p:sp>
    </p:spTree>
    <p:extLst>
      <p:ext uri="{BB962C8B-B14F-4D97-AF65-F5344CB8AC3E}">
        <p14:creationId xmlns:p14="http://schemas.microsoft.com/office/powerpoint/2010/main" val="281104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194788-86C3-EB48-91BE-76508BFD81A2}"/>
              </a:ext>
            </a:extLst>
          </p:cNvPr>
          <p:cNvSpPr txBox="1"/>
          <p:nvPr/>
        </p:nvSpPr>
        <p:spPr>
          <a:xfrm>
            <a:off x="2708124" y="180219"/>
            <a:ext cx="5952066" cy="15696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9600"/>
              <a:t>বাড়ির কাজ</a:t>
            </a:r>
            <a:endParaRPr lang="en-US" sz="9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343E5A-2448-1F47-8F0D-85D6F2BCFC2D}"/>
              </a:ext>
            </a:extLst>
          </p:cNvPr>
          <p:cNvSpPr txBox="1"/>
          <p:nvPr/>
        </p:nvSpPr>
        <p:spPr>
          <a:xfrm>
            <a:off x="2073729" y="2552093"/>
            <a:ext cx="7753046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8000">
                <a:solidFill>
                  <a:schemeClr val="bg1"/>
                </a:solidFill>
              </a:rPr>
              <a:t>  দোয়েল পাখি   </a:t>
            </a:r>
          </a:p>
          <a:p>
            <a:pPr algn="l"/>
            <a:r>
              <a:rPr lang="en-GB" sz="8000">
                <a:solidFill>
                  <a:schemeClr val="bg1"/>
                </a:solidFill>
              </a:rPr>
              <a:t>  সম্পর্কে ৪টি</a:t>
            </a:r>
          </a:p>
          <a:p>
            <a:pPr algn="l"/>
            <a:r>
              <a:rPr lang="en-GB" sz="8000">
                <a:solidFill>
                  <a:schemeClr val="bg1"/>
                </a:solidFill>
              </a:rPr>
              <a:t>  বাক্য লিখবে।</a:t>
            </a:r>
            <a:endParaRPr lang="en-US" sz="8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A6A7838-4E3F-104B-A4FE-1F833B7BC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39" y="294746"/>
            <a:ext cx="5600094" cy="3521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CDD205-D4C8-DD49-B17C-7C863C1269F8}"/>
              </a:ext>
            </a:extLst>
          </p:cNvPr>
          <p:cNvSpPr txBox="1"/>
          <p:nvPr/>
        </p:nvSpPr>
        <p:spPr>
          <a:xfrm>
            <a:off x="1403048" y="3726717"/>
            <a:ext cx="98455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>
                <a:solidFill>
                  <a:srgbClr val="FFFF00"/>
                </a:solidFill>
              </a:rPr>
              <a:t>ঘরে থাকুন সুস্থ থাকুন </a:t>
            </a:r>
          </a:p>
          <a:p>
            <a:pPr algn="l"/>
            <a:r>
              <a:rPr lang="en-GB" sz="8000">
                <a:solidFill>
                  <a:srgbClr val="FFFF00"/>
                </a:solidFill>
              </a:rPr>
              <a:t>স্বাস্থ্যবিধি নেমে চলুন।</a:t>
            </a:r>
            <a:endParaRPr lang="en-US" sz="8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4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B5D2AC2-9BAF-1540-8626-B4FACDE2F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12" y="495904"/>
            <a:ext cx="9935376" cy="58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661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7A64A8-2C51-0B4C-9108-E6B282841654}"/>
              </a:ext>
            </a:extLst>
          </p:cNvPr>
          <p:cNvSpPr txBox="1"/>
          <p:nvPr/>
        </p:nvSpPr>
        <p:spPr>
          <a:xfrm>
            <a:off x="3663647" y="301172"/>
            <a:ext cx="4270829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6000">
                <a:solidFill>
                  <a:schemeClr val="bg1"/>
                </a:solidFill>
              </a:rPr>
              <a:t>পাঠ পরিচিতি </a:t>
            </a:r>
            <a:endParaRPr lang="en-US" sz="6000">
              <a:solidFill>
                <a:schemeClr val="bg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9CE8C32-043D-044B-AC3E-0EB2223B0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72" y="1658256"/>
            <a:ext cx="1658371" cy="4898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595C9A-7A70-4E42-813E-D7D88F17AF66}"/>
              </a:ext>
            </a:extLst>
          </p:cNvPr>
          <p:cNvSpPr txBox="1"/>
          <p:nvPr/>
        </p:nvSpPr>
        <p:spPr>
          <a:xfrm flipH="1">
            <a:off x="6755610" y="1595361"/>
            <a:ext cx="5170295" cy="5078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5400">
                <a:solidFill>
                  <a:schemeClr val="bg1"/>
                </a:solidFill>
              </a:rPr>
              <a:t>বিষয়ঃবাংলা</a:t>
            </a:r>
          </a:p>
          <a:p>
            <a:pPr algn="l"/>
            <a:r>
              <a:rPr lang="en-GB" sz="5400">
                <a:solidFill>
                  <a:schemeClr val="bg1"/>
                </a:solidFill>
              </a:rPr>
              <a:t>শ্রেণিঃতৃতীয়</a:t>
            </a:r>
          </a:p>
          <a:p>
            <a:pPr algn="l"/>
            <a:r>
              <a:rPr lang="en-GB" sz="5400">
                <a:solidFill>
                  <a:schemeClr val="bg1"/>
                </a:solidFill>
              </a:rPr>
              <a:t>পাঠঃপাখির কথা</a:t>
            </a:r>
          </a:p>
          <a:p>
            <a:pPr algn="l"/>
            <a:r>
              <a:rPr lang="en-GB" sz="5400">
                <a:solidFill>
                  <a:schemeClr val="bg1"/>
                </a:solidFill>
              </a:rPr>
              <a:t>পাঠ্যাংশঃছোট পাখি ---নেচে বেড়ায়।</a:t>
            </a:r>
            <a:endParaRPr lang="en-US" sz="5400">
              <a:solidFill>
                <a:schemeClr val="bg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F5F1004-2658-8543-BF1F-8C1521DAE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4" y="1506393"/>
            <a:ext cx="4013201" cy="52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5E1E40-620D-214A-9B0F-986834DC590B}"/>
              </a:ext>
            </a:extLst>
          </p:cNvPr>
          <p:cNvSpPr txBox="1"/>
          <p:nvPr/>
        </p:nvSpPr>
        <p:spPr>
          <a:xfrm>
            <a:off x="1161143" y="1680633"/>
            <a:ext cx="101841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>
                <a:solidFill>
                  <a:schemeClr val="bg1"/>
                </a:solidFill>
              </a:rPr>
              <a:t>শোনাঃ১.৩.৪ প্রশ্ন শুনে বুঝতে পারবে। </a:t>
            </a:r>
          </a:p>
          <a:p>
            <a:pPr algn="l"/>
            <a:r>
              <a:rPr lang="en-GB" sz="3200">
                <a:solidFill>
                  <a:schemeClr val="bg1"/>
                </a:solidFill>
              </a:rPr>
              <a:t>৩.৩.১ পাখির বর্ণনা শুনে বুঝতে পারবে। </a:t>
            </a:r>
          </a:p>
          <a:p>
            <a:pPr algn="l"/>
            <a:r>
              <a:rPr lang="en-GB" sz="3200">
                <a:solidFill>
                  <a:schemeClr val="bg1"/>
                </a:solidFill>
              </a:rPr>
              <a:t>বলাঃ১.১.১ যুক্তবর্ণ দিয়ে গঠিত শব্দ স্পষ্ট ও শুদ্ধভাবে বলতে পারবে। </a:t>
            </a:r>
          </a:p>
          <a:p>
            <a:pPr algn="l"/>
            <a:r>
              <a:rPr lang="en-GB" sz="3200">
                <a:solidFill>
                  <a:schemeClr val="bg1"/>
                </a:solidFill>
              </a:rPr>
              <a:t>২.৩.১ ছবি দেখে গল্প বলতে পারবে। </a:t>
            </a:r>
          </a:p>
          <a:p>
            <a:pPr algn="l"/>
            <a:r>
              <a:rPr lang="en-GB" sz="3200">
                <a:solidFill>
                  <a:schemeClr val="bg1"/>
                </a:solidFill>
              </a:rPr>
              <a:t>পড়াঃ২.৪.১ প্রমিত উচ্চারণে গল্প পড়তে পারবে।</a:t>
            </a:r>
          </a:p>
          <a:p>
            <a:pPr algn="l"/>
            <a:r>
              <a:rPr lang="en-GB" sz="3200">
                <a:solidFill>
                  <a:schemeClr val="bg1"/>
                </a:solidFill>
              </a:rPr>
              <a:t>২.৪.২ গল্প পড়ে বুঝতে পারবে। </a:t>
            </a:r>
          </a:p>
          <a:p>
            <a:pPr algn="l"/>
            <a:r>
              <a:rPr lang="en-GB" sz="3200">
                <a:solidFill>
                  <a:schemeClr val="bg1"/>
                </a:solidFill>
              </a:rPr>
              <a:t>লেখাঃ১.৪.১ যুক্তব্যঞ্জন ভেঙে লিখতে পারবে।</a:t>
            </a:r>
          </a:p>
          <a:p>
            <a:pPr algn="l"/>
            <a:r>
              <a:rPr lang="en-GB" sz="3200">
                <a:solidFill>
                  <a:schemeClr val="bg1"/>
                </a:solidFill>
              </a:rPr>
              <a:t>২.৩.৪ গল্প সংশ্লিষ্ট প্রশ্নের উত্তর লিখতে পারবে।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BDB4E-F95D-AC48-A047-94B52B0C11BA}"/>
              </a:ext>
            </a:extLst>
          </p:cNvPr>
          <p:cNvSpPr txBox="1"/>
          <p:nvPr/>
        </p:nvSpPr>
        <p:spPr>
          <a:xfrm rot="10800000" flipV="1">
            <a:off x="3518504" y="105723"/>
            <a:ext cx="4803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>
                <a:solidFill>
                  <a:schemeClr val="bg1"/>
                </a:solidFill>
              </a:rPr>
              <a:t>শিখনফল</a:t>
            </a:r>
            <a:endParaRPr lang="en-US" sz="8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089F4F4-B187-5446-9F99-95B682462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10" y="411237"/>
            <a:ext cx="10178531" cy="6035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51D82-983D-5740-AAA1-F01DBF16AD44}"/>
              </a:ext>
            </a:extLst>
          </p:cNvPr>
          <p:cNvSpPr txBox="1"/>
          <p:nvPr/>
        </p:nvSpPr>
        <p:spPr>
          <a:xfrm>
            <a:off x="7558313" y="1341361"/>
            <a:ext cx="3097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>
                <a:solidFill>
                  <a:schemeClr val="accent2"/>
                </a:solidFill>
              </a:rPr>
              <a:t>শুভ সকাল </a:t>
            </a:r>
            <a:endParaRPr lang="en-US" sz="480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F65E74-1AEC-A543-A658-2F30747EDD5A}"/>
              </a:ext>
            </a:extLst>
          </p:cNvPr>
          <p:cNvSpPr txBox="1"/>
          <p:nvPr/>
        </p:nvSpPr>
        <p:spPr>
          <a:xfrm>
            <a:off x="7740951" y="3060094"/>
            <a:ext cx="3097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>
                <a:solidFill>
                  <a:schemeClr val="accent2"/>
                </a:solidFill>
              </a:rPr>
              <a:t>শিক্ষার্থীরা</a:t>
            </a:r>
            <a:endParaRPr lang="en-US" sz="4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524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8F96FD-2F98-5D42-B757-B974F58D460C}"/>
              </a:ext>
            </a:extLst>
          </p:cNvPr>
          <p:cNvSpPr txBox="1"/>
          <p:nvPr/>
        </p:nvSpPr>
        <p:spPr>
          <a:xfrm rot="10800000" flipV="1">
            <a:off x="2284790" y="2351347"/>
            <a:ext cx="73672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>
                <a:solidFill>
                  <a:schemeClr val="bg1"/>
                </a:solidFill>
              </a:rPr>
              <a:t>১.কিসের ডাকে আমাদের ঘুম ভাঙে?</a:t>
            </a:r>
          </a:p>
          <a:p>
            <a:pPr algn="l"/>
            <a:r>
              <a:rPr lang="en-GB" sz="4000">
                <a:solidFill>
                  <a:schemeClr val="bg1"/>
                </a:solidFill>
              </a:rPr>
              <a:t>২.কাকের রং কেমন?</a:t>
            </a:r>
          </a:p>
          <a:p>
            <a:pPr algn="l"/>
            <a:r>
              <a:rPr lang="en-GB" sz="4000">
                <a:solidFill>
                  <a:schemeClr val="bg1"/>
                </a:solidFill>
              </a:rPr>
              <a:t>৩.কোকিল কিভাবে ডাকে?</a:t>
            </a:r>
          </a:p>
          <a:p>
            <a:pPr algn="l"/>
            <a:r>
              <a:rPr lang="en-GB" sz="4000">
                <a:solidFill>
                  <a:schemeClr val="bg1"/>
                </a:solidFill>
              </a:rPr>
              <a:t>৪. কোন পাখি মানুষের ডাক নকল করতে পারে?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9D9FA0-AD73-4149-99BF-9C8785E79AB4}"/>
              </a:ext>
            </a:extLst>
          </p:cNvPr>
          <p:cNvSpPr txBox="1"/>
          <p:nvPr/>
        </p:nvSpPr>
        <p:spPr>
          <a:xfrm rot="10800000" flipH="1" flipV="1">
            <a:off x="2732311" y="240708"/>
            <a:ext cx="5540831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9600"/>
              <a:t>পূর্বালোচনা</a:t>
            </a:r>
            <a:endParaRPr lang="en-US" sz="9600"/>
          </a:p>
        </p:txBody>
      </p:sp>
    </p:spTree>
    <p:extLst>
      <p:ext uri="{BB962C8B-B14F-4D97-AF65-F5344CB8AC3E}">
        <p14:creationId xmlns:p14="http://schemas.microsoft.com/office/powerpoint/2010/main" val="3334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687E9D8-ADE8-6B4B-8383-565705A40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22" y="1839231"/>
            <a:ext cx="4459857" cy="485548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DA39689-E374-5A47-BFBC-87CF251D5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321" y="1839230"/>
            <a:ext cx="4762500" cy="48554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B1C6E8-8E5A-A044-BA36-239606E926CD}"/>
              </a:ext>
            </a:extLst>
          </p:cNvPr>
          <p:cNvSpPr txBox="1"/>
          <p:nvPr/>
        </p:nvSpPr>
        <p:spPr>
          <a:xfrm>
            <a:off x="2681515" y="471714"/>
            <a:ext cx="6486675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6000">
                <a:solidFill>
                  <a:schemeClr val="bg1"/>
                </a:solidFill>
              </a:rPr>
              <a:t>এসো কিছু ছবি দেখি</a:t>
            </a:r>
            <a:endParaRPr lang="en-US" sz="6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4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782F8CA-F1DE-004D-AB6E-4393AC30C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6" y="1874762"/>
            <a:ext cx="5558667" cy="397933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CC4E5A3-5F18-AE41-BA1F-1F0B7E5E9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95" y="1874762"/>
            <a:ext cx="4976975" cy="3979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391571-F8A3-7544-B309-0607D586F4B7}"/>
              </a:ext>
            </a:extLst>
          </p:cNvPr>
          <p:cNvSpPr txBox="1"/>
          <p:nvPr/>
        </p:nvSpPr>
        <p:spPr>
          <a:xfrm>
            <a:off x="5175552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C1173-2B09-064A-8289-86DE7FBBDB73}"/>
              </a:ext>
            </a:extLst>
          </p:cNvPr>
          <p:cNvSpPr txBox="1"/>
          <p:nvPr/>
        </p:nvSpPr>
        <p:spPr>
          <a:xfrm>
            <a:off x="2674959" y="220756"/>
            <a:ext cx="7509232" cy="104924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6000"/>
              <a:t>ছবিতে কি দেখতে পাচ্ছ?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2176289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57D4053-D8CA-134A-B42F-E069D5500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541046"/>
            <a:ext cx="5547618" cy="419209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170C434-37D2-164C-8282-F549B6C84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42" y="1541046"/>
            <a:ext cx="4911382" cy="4192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596F1F-6249-E543-A28B-A69486F9887B}"/>
              </a:ext>
            </a:extLst>
          </p:cNvPr>
          <p:cNvSpPr txBox="1"/>
          <p:nvPr/>
        </p:nvSpPr>
        <p:spPr>
          <a:xfrm flipH="1">
            <a:off x="4578048" y="882952"/>
            <a:ext cx="597504" cy="3460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742514-FDB6-3241-A7C3-9F4CA2F61BF8}"/>
              </a:ext>
            </a:extLst>
          </p:cNvPr>
          <p:cNvSpPr txBox="1"/>
          <p:nvPr/>
        </p:nvSpPr>
        <p:spPr>
          <a:xfrm>
            <a:off x="1690054" y="151305"/>
            <a:ext cx="2999856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7200"/>
              <a:t>বুলবুলি </a:t>
            </a:r>
            <a:endParaRPr lang="en-US" sz="7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2E35E4-9671-EA44-8233-259CF9375F17}"/>
              </a:ext>
            </a:extLst>
          </p:cNvPr>
          <p:cNvSpPr txBox="1"/>
          <p:nvPr/>
        </p:nvSpPr>
        <p:spPr>
          <a:xfrm rot="10800000" flipV="1">
            <a:off x="8332654" y="105542"/>
            <a:ext cx="2323250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8000"/>
              <a:t>টিয়া</a:t>
            </a:r>
            <a:endParaRPr lang="en-US" sz="8000"/>
          </a:p>
        </p:txBody>
      </p:sp>
    </p:spTree>
    <p:extLst>
      <p:ext uri="{BB962C8B-B14F-4D97-AF65-F5344CB8AC3E}">
        <p14:creationId xmlns:p14="http://schemas.microsoft.com/office/powerpoint/2010/main" val="92958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8801775323595</cp:lastModifiedBy>
  <cp:revision>43</cp:revision>
  <dcterms:created xsi:type="dcterms:W3CDTF">2021-07-11T12:56:23Z</dcterms:created>
  <dcterms:modified xsi:type="dcterms:W3CDTF">2021-07-25T14:15:56Z</dcterms:modified>
</cp:coreProperties>
</file>