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64" r:id="rId5"/>
    <p:sldId id="260" r:id="rId6"/>
    <p:sldId id="278" r:id="rId7"/>
    <p:sldId id="283" r:id="rId8"/>
    <p:sldId id="284" r:id="rId9"/>
    <p:sldId id="273" r:id="rId10"/>
    <p:sldId id="275" r:id="rId11"/>
    <p:sldId id="274" r:id="rId12"/>
    <p:sldId id="276" r:id="rId13"/>
    <p:sldId id="280" r:id="rId14"/>
    <p:sldId id="281" r:id="rId15"/>
    <p:sldId id="279" r:id="rId16"/>
    <p:sldId id="266" r:id="rId17"/>
    <p:sldId id="267" r:id="rId18"/>
    <p:sldId id="268" r:id="rId19"/>
    <p:sldId id="269" r:id="rId20"/>
    <p:sldId id="282" r:id="rId21"/>
    <p:sldId id="285" r:id="rId22"/>
    <p:sldId id="286" r:id="rId23"/>
    <p:sldId id="287" r:id="rId24"/>
    <p:sldId id="288" r:id="rId25"/>
    <p:sldId id="289" r:id="rId26"/>
    <p:sldId id="290" r:id="rId27"/>
    <p:sldId id="26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B9E214-1BC5-4D37-A3C2-2B66B963AEFA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BF162F4-B553-4C30-9C4E-48D43A96F4D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0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E214-1BC5-4D37-A3C2-2B66B963AEFA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62F4-B553-4C30-9C4E-48D43A96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7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E214-1BC5-4D37-A3C2-2B66B963AEFA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62F4-B553-4C30-9C4E-48D43A96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6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E214-1BC5-4D37-A3C2-2B66B963AEFA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62F4-B553-4C30-9C4E-48D43A96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3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E214-1BC5-4D37-A3C2-2B66B963AEFA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62F4-B553-4C30-9C4E-48D43A96F4D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87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E214-1BC5-4D37-A3C2-2B66B963AEFA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62F4-B553-4C30-9C4E-48D43A96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E214-1BC5-4D37-A3C2-2B66B963AEFA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62F4-B553-4C30-9C4E-48D43A96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7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E214-1BC5-4D37-A3C2-2B66B963AEFA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62F4-B553-4C30-9C4E-48D43A96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E214-1BC5-4D37-A3C2-2B66B963AEFA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62F4-B553-4C30-9C4E-48D43A96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7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E214-1BC5-4D37-A3C2-2B66B963AEFA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62F4-B553-4C30-9C4E-48D43A96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E214-1BC5-4D37-A3C2-2B66B963AEFA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162F4-B553-4C30-9C4E-48D43A96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1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2B9E214-1BC5-4D37-A3C2-2B66B963AEFA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BF162F4-B553-4C30-9C4E-48D43A96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6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7" Type="http://schemas.openxmlformats.org/officeDocument/2006/relationships/image" Target="../media/image3.png"/><Relationship Id="rId2" Type="http://schemas.microsoft.com/office/2007/relationships/media" Target="../media/media11.m4a"/><Relationship Id="rId1" Type="http://schemas.openxmlformats.org/officeDocument/2006/relationships/tags" Target="../tags/tag9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2.m4a"/><Relationship Id="rId7" Type="http://schemas.openxmlformats.org/officeDocument/2006/relationships/image" Target="../media/image14.jpg"/><Relationship Id="rId2" Type="http://schemas.microsoft.com/office/2007/relationships/media" Target="../media/media12.m4a"/><Relationship Id="rId1" Type="http://schemas.openxmlformats.org/officeDocument/2006/relationships/tags" Target="../tags/tag10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image" Target="../media/image20.jp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m4a"/><Relationship Id="rId7" Type="http://schemas.openxmlformats.org/officeDocument/2006/relationships/image" Target="../media/image6.jp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7" Type="http://schemas.openxmlformats.org/officeDocument/2006/relationships/image" Target="../media/image3.png"/><Relationship Id="rId2" Type="http://schemas.microsoft.com/office/2007/relationships/media" Target="../media/media21.m4a"/><Relationship Id="rId1" Type="http://schemas.openxmlformats.org/officeDocument/2006/relationships/tags" Target="../tags/tag12.xml"/><Relationship Id="rId6" Type="http://schemas.openxmlformats.org/officeDocument/2006/relationships/image" Target="../media/image10.jpeg"/><Relationship Id="rId5" Type="http://schemas.openxmlformats.org/officeDocument/2006/relationships/image" Target="../media/image25.jpg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m4a"/><Relationship Id="rId2" Type="http://schemas.microsoft.com/office/2007/relationships/media" Target="../media/media22.m4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m4a"/><Relationship Id="rId2" Type="http://schemas.microsoft.com/office/2007/relationships/media" Target="../media/media23.m4a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4.m4a"/><Relationship Id="rId2" Type="http://schemas.microsoft.com/office/2007/relationships/media" Target="../media/media24.m4a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m4a"/><Relationship Id="rId2" Type="http://schemas.microsoft.com/office/2007/relationships/media" Target="../media/media25.m4a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6.m4a"/><Relationship Id="rId2" Type="http://schemas.microsoft.com/office/2007/relationships/media" Target="../media/media26.m4a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4340180" y="811370"/>
            <a:ext cx="3374265" cy="824246"/>
          </a:xfrm>
          <a:prstGeom prst="ellipse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পরিচিতি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47764" y="3652977"/>
            <a:ext cx="4649273" cy="209925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</a:rPr>
              <a:t>মাহমুদুল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হক</a:t>
            </a:r>
            <a:r>
              <a:rPr lang="en-US" sz="3200" dirty="0">
                <a:solidFill>
                  <a:srgbClr val="FFFF00"/>
                </a:solidFill>
              </a:rPr>
              <a:t/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2400" dirty="0" err="1">
                <a:solidFill>
                  <a:srgbClr val="FFFF00"/>
                </a:solidFill>
              </a:rPr>
              <a:t>সহকারি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মৌলভী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1600" dirty="0" err="1" smtClean="0">
                <a:solidFill>
                  <a:srgbClr val="FFFF00"/>
                </a:solidFill>
              </a:rPr>
              <a:t>পদুয়া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আ</a:t>
            </a:r>
            <a:r>
              <a:rPr lang="en-US" sz="1600" dirty="0" err="1" smtClean="0">
                <a:solidFill>
                  <a:srgbClr val="FFFF00"/>
                </a:solidFill>
              </a:rPr>
              <a:t>ইনুল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উলুম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দারুচ্ছুন্নাহ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কামিল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err="1">
                <a:solidFill>
                  <a:srgbClr val="FFFF00"/>
                </a:solidFill>
              </a:rPr>
              <a:t>মাদ্রাসা</a:t>
            </a:r>
            <a:r>
              <a:rPr lang="en-US" sz="1600" dirty="0">
                <a:solidFill>
                  <a:srgbClr val="FFFF00"/>
                </a:solidFill>
              </a:rPr>
              <a:t/>
            </a:r>
            <a:br>
              <a:rPr lang="en-US" sz="1600" dirty="0">
                <a:solidFill>
                  <a:srgbClr val="FFFF00"/>
                </a:solidFill>
              </a:rPr>
            </a:br>
            <a:r>
              <a:rPr lang="en-US" dirty="0" err="1">
                <a:solidFill>
                  <a:srgbClr val="FFFF00"/>
                </a:solidFill>
              </a:rPr>
              <a:t>উপজেলা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>
                <a:solidFill>
                  <a:srgbClr val="FFFF00"/>
                </a:solidFill>
              </a:rPr>
              <a:t>লোহাগাড়া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জেলা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>
                <a:solidFill>
                  <a:srgbClr val="FFFF00"/>
                </a:solidFill>
              </a:rPr>
              <a:t>চট্টগ্রাম</a:t>
            </a:r>
            <a:r>
              <a:rPr lang="en-US" dirty="0">
                <a:solidFill>
                  <a:srgbClr val="FFFF00"/>
                </a:solidFill>
              </a:rPr>
              <a:t>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err="1">
                <a:solidFill>
                  <a:srgbClr val="FFFF00"/>
                </a:solidFill>
              </a:rPr>
              <a:t>মোবাইল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নং</a:t>
            </a:r>
            <a:r>
              <a:rPr lang="en-US" dirty="0">
                <a:solidFill>
                  <a:srgbClr val="FFFF00"/>
                </a:solidFill>
              </a:rPr>
              <a:t> ০১৮১৭৭৩৭৮৩২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01" y="3661642"/>
            <a:ext cx="3055030" cy="2114040"/>
          </a:xfrm>
          <a:prstGeom prst="rect">
            <a:avLst/>
          </a:prstGeom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3" y="2120949"/>
            <a:ext cx="7753084" cy="1469436"/>
          </a:xfrm>
          <a:prstGeom prst="rect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33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2922">
        <p:split orient="vert"/>
      </p:transition>
    </mc:Choice>
    <mc:Fallback>
      <p:transition spd="slow" advTm="1292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538" y="1094537"/>
            <a:ext cx="9788770" cy="4401205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7030A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অনুবাদঃ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r>
              <a:rPr lang="en-US" sz="2800" dirty="0" err="1" smtClean="0"/>
              <a:t>হযরত</a:t>
            </a:r>
            <a:r>
              <a:rPr lang="en-US" sz="2800" dirty="0" smtClean="0"/>
              <a:t> </a:t>
            </a:r>
            <a:r>
              <a:rPr lang="en-US" sz="2800" dirty="0" err="1"/>
              <a:t>উমর</a:t>
            </a:r>
            <a:r>
              <a:rPr lang="en-US" sz="2800" dirty="0"/>
              <a:t> </a:t>
            </a:r>
            <a:r>
              <a:rPr lang="en-US" sz="2800" dirty="0" err="1"/>
              <a:t>ইবনু</a:t>
            </a:r>
            <a:r>
              <a:rPr lang="en-US" sz="2800" dirty="0"/>
              <a:t> </a:t>
            </a:r>
            <a:r>
              <a:rPr lang="en-US" sz="2800" dirty="0" err="1"/>
              <a:t>আবু</a:t>
            </a:r>
            <a:r>
              <a:rPr lang="en-US" sz="2800" dirty="0"/>
              <a:t> </a:t>
            </a:r>
            <a:r>
              <a:rPr lang="en-US" sz="2800" dirty="0" err="1"/>
              <a:t>সালমা</a:t>
            </a:r>
            <a:r>
              <a:rPr lang="en-US" sz="2800" dirty="0"/>
              <a:t> </a:t>
            </a:r>
            <a:r>
              <a:rPr lang="en-US" sz="2800" dirty="0" err="1"/>
              <a:t>রাঃ</a:t>
            </a:r>
            <a:r>
              <a:rPr lang="en-US" sz="2800" dirty="0"/>
              <a:t> </a:t>
            </a:r>
            <a:r>
              <a:rPr lang="en-US" sz="2800" dirty="0" err="1"/>
              <a:t>থেকে</a:t>
            </a:r>
            <a:r>
              <a:rPr lang="en-US" sz="2800" dirty="0"/>
              <a:t> </a:t>
            </a:r>
            <a:r>
              <a:rPr lang="en-US" sz="2800" dirty="0" err="1"/>
              <a:t>বর্নিত</a:t>
            </a:r>
            <a:r>
              <a:rPr lang="en-US" sz="2800" dirty="0"/>
              <a:t>, </a:t>
            </a:r>
            <a:r>
              <a:rPr lang="en-US" sz="2800" dirty="0" err="1"/>
              <a:t>তিনি</a:t>
            </a:r>
            <a:r>
              <a:rPr lang="en-US" sz="2800" dirty="0"/>
              <a:t> </a:t>
            </a:r>
            <a:r>
              <a:rPr lang="en-US" sz="2800" dirty="0" err="1"/>
              <a:t>বলেন</a:t>
            </a:r>
            <a:r>
              <a:rPr lang="en-US" sz="2800" dirty="0"/>
              <a:t>, </a:t>
            </a:r>
            <a:r>
              <a:rPr lang="en-US" sz="2800" dirty="0" err="1"/>
              <a:t>আমি</a:t>
            </a:r>
            <a:r>
              <a:rPr lang="en-US" sz="2800" dirty="0"/>
              <a:t> </a:t>
            </a:r>
            <a:r>
              <a:rPr lang="en-US" sz="2800" dirty="0" err="1"/>
              <a:t>বাল্যাবস্থায়</a:t>
            </a:r>
            <a:r>
              <a:rPr lang="en-US" sz="2800" dirty="0"/>
              <a:t> </a:t>
            </a:r>
            <a:r>
              <a:rPr lang="en-US" sz="2800" dirty="0" err="1"/>
              <a:t>রাসুল</a:t>
            </a:r>
            <a:r>
              <a:rPr lang="en-US" sz="2800" dirty="0"/>
              <a:t> </a:t>
            </a:r>
            <a:r>
              <a:rPr lang="en-US" sz="2800" dirty="0" err="1"/>
              <a:t>সাঃ</a:t>
            </a:r>
            <a:r>
              <a:rPr lang="en-US" sz="2800" dirty="0"/>
              <a:t>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ক্রোড়ে</a:t>
            </a:r>
            <a:r>
              <a:rPr lang="en-US" sz="2800" dirty="0"/>
              <a:t> </a:t>
            </a:r>
            <a:r>
              <a:rPr lang="en-US" sz="2800" dirty="0" err="1"/>
              <a:t>পালিত</a:t>
            </a:r>
            <a:r>
              <a:rPr lang="en-US" sz="2800" dirty="0"/>
              <a:t> </a:t>
            </a:r>
            <a:r>
              <a:rPr lang="en-US" sz="2800" dirty="0" err="1"/>
              <a:t>ছিলাম</a:t>
            </a:r>
            <a:r>
              <a:rPr lang="en-US" sz="2800" dirty="0"/>
              <a:t>।  </a:t>
            </a:r>
            <a:r>
              <a:rPr lang="en-US" sz="2800" dirty="0" err="1"/>
              <a:t>আমার</a:t>
            </a:r>
            <a:r>
              <a:rPr lang="en-US" sz="2800" dirty="0"/>
              <a:t> </a:t>
            </a:r>
            <a:r>
              <a:rPr lang="en-US" sz="2800" dirty="0" err="1"/>
              <a:t>হাত</a:t>
            </a:r>
            <a:r>
              <a:rPr lang="en-US" sz="2800" dirty="0"/>
              <a:t> </a:t>
            </a:r>
            <a:r>
              <a:rPr lang="en-US" sz="2800" dirty="0" err="1"/>
              <a:t>খাদ্য</a:t>
            </a:r>
            <a:r>
              <a:rPr lang="en-US" sz="2800" dirty="0"/>
              <a:t> </a:t>
            </a:r>
            <a:r>
              <a:rPr lang="en-US" sz="2800" dirty="0" err="1"/>
              <a:t>গ্রহণের</a:t>
            </a:r>
            <a:r>
              <a:rPr lang="en-US" sz="2800" dirty="0"/>
              <a:t> </a:t>
            </a:r>
            <a:r>
              <a:rPr lang="en-US" sz="2800" dirty="0" err="1"/>
              <a:t>সময়</a:t>
            </a:r>
            <a:r>
              <a:rPr lang="en-US" sz="2800" dirty="0"/>
              <a:t> </a:t>
            </a:r>
            <a:r>
              <a:rPr lang="en-US" sz="2800" dirty="0" err="1"/>
              <a:t>পাত্রের</a:t>
            </a:r>
            <a:r>
              <a:rPr lang="en-US" sz="2800" dirty="0"/>
              <a:t> </a:t>
            </a:r>
            <a:r>
              <a:rPr lang="en-US" sz="2800" dirty="0" err="1"/>
              <a:t>সবখানে</a:t>
            </a:r>
            <a:r>
              <a:rPr lang="en-US" sz="2800" dirty="0"/>
              <a:t> </a:t>
            </a:r>
            <a:r>
              <a:rPr lang="en-US" sz="2800" dirty="0" err="1"/>
              <a:t>ঘুরত</a:t>
            </a:r>
            <a:r>
              <a:rPr lang="en-US" sz="2800" dirty="0"/>
              <a:t>। </a:t>
            </a:r>
            <a:r>
              <a:rPr lang="en-US" sz="2800" dirty="0" err="1"/>
              <a:t>অতঃপর</a:t>
            </a:r>
            <a:r>
              <a:rPr lang="en-US" sz="2800" dirty="0"/>
              <a:t> </a:t>
            </a:r>
            <a:r>
              <a:rPr lang="en-US" sz="2800" dirty="0" err="1"/>
              <a:t>রাসুল</a:t>
            </a:r>
            <a:r>
              <a:rPr lang="en-US" sz="2800" dirty="0"/>
              <a:t> </a:t>
            </a:r>
            <a:r>
              <a:rPr lang="en-US" sz="2800" dirty="0" err="1"/>
              <a:t>সাঃ</a:t>
            </a:r>
            <a:r>
              <a:rPr lang="en-US" sz="2800" dirty="0"/>
              <a:t> </a:t>
            </a:r>
            <a:r>
              <a:rPr lang="en-US" sz="2800" dirty="0" err="1"/>
              <a:t>আমাকে</a:t>
            </a:r>
            <a:r>
              <a:rPr lang="en-US" sz="2800" dirty="0"/>
              <a:t> </a:t>
            </a:r>
            <a:r>
              <a:rPr lang="en-US" sz="2800" dirty="0" err="1"/>
              <a:t>বললেন</a:t>
            </a:r>
            <a:r>
              <a:rPr lang="en-US" sz="2800" dirty="0"/>
              <a:t>, </a:t>
            </a:r>
            <a:r>
              <a:rPr lang="en-US" sz="2800" dirty="0" err="1"/>
              <a:t>তুমি</a:t>
            </a:r>
            <a:r>
              <a:rPr lang="en-US" sz="2800" dirty="0"/>
              <a:t> </a:t>
            </a:r>
            <a:r>
              <a:rPr lang="en-US" sz="2800" dirty="0" err="1"/>
              <a:t>বিসমিল্লাহ</a:t>
            </a:r>
            <a:r>
              <a:rPr lang="en-US" sz="2800" dirty="0"/>
              <a:t> </a:t>
            </a:r>
            <a:r>
              <a:rPr lang="en-US" sz="2800" dirty="0" err="1"/>
              <a:t>বল</a:t>
            </a:r>
            <a:r>
              <a:rPr lang="en-US" sz="2800" dirty="0"/>
              <a:t>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ডান</a:t>
            </a:r>
            <a:r>
              <a:rPr lang="en-US" sz="2800" dirty="0"/>
              <a:t> </a:t>
            </a:r>
            <a:r>
              <a:rPr lang="en-US" sz="2800" dirty="0" err="1"/>
              <a:t>হাত</a:t>
            </a:r>
            <a:r>
              <a:rPr lang="en-US" sz="2800" dirty="0"/>
              <a:t> </a:t>
            </a:r>
            <a:r>
              <a:rPr lang="en-US" sz="2800" dirty="0" err="1"/>
              <a:t>দিয়ে</a:t>
            </a:r>
            <a:r>
              <a:rPr lang="en-US" sz="2800" dirty="0"/>
              <a:t>  </a:t>
            </a:r>
            <a:r>
              <a:rPr lang="en-US" sz="2800" dirty="0" err="1"/>
              <a:t>খানা</a:t>
            </a:r>
            <a:r>
              <a:rPr lang="en-US" sz="2800" dirty="0"/>
              <a:t> </a:t>
            </a:r>
            <a:r>
              <a:rPr lang="en-US" sz="2800" dirty="0" err="1"/>
              <a:t>খাও</a:t>
            </a:r>
            <a:r>
              <a:rPr lang="en-US" sz="2800" dirty="0"/>
              <a:t>।  </a:t>
            </a:r>
            <a:r>
              <a:rPr lang="en-US" sz="2800" dirty="0" err="1"/>
              <a:t>এবং</a:t>
            </a:r>
            <a:r>
              <a:rPr lang="en-US" sz="2800" dirty="0"/>
              <a:t> </a:t>
            </a:r>
            <a:r>
              <a:rPr lang="en-US" sz="2800" dirty="0" err="1"/>
              <a:t>তোমার</a:t>
            </a:r>
            <a:r>
              <a:rPr lang="en-US" sz="2800" dirty="0"/>
              <a:t> </a:t>
            </a:r>
            <a:r>
              <a:rPr lang="en-US" sz="2800" dirty="0" err="1"/>
              <a:t>নিকতবর্তী</a:t>
            </a:r>
            <a:r>
              <a:rPr lang="en-US" sz="2800" dirty="0"/>
              <a:t> </a:t>
            </a:r>
            <a:r>
              <a:rPr lang="en-US" sz="2800" dirty="0" err="1"/>
              <a:t>প্রান্ত</a:t>
            </a:r>
            <a:r>
              <a:rPr lang="en-US" sz="2800" dirty="0"/>
              <a:t> </a:t>
            </a:r>
            <a:r>
              <a:rPr lang="en-US" sz="2800" dirty="0" err="1"/>
              <a:t>হতে</a:t>
            </a:r>
            <a:r>
              <a:rPr lang="en-US" sz="2800" dirty="0"/>
              <a:t> </a:t>
            </a:r>
            <a:r>
              <a:rPr lang="en-US" sz="2800" dirty="0" err="1"/>
              <a:t>খাদ্য</a:t>
            </a:r>
            <a:r>
              <a:rPr lang="en-US" sz="2800" dirty="0"/>
              <a:t> </a:t>
            </a:r>
            <a:r>
              <a:rPr lang="en-US" sz="2800" dirty="0" err="1"/>
              <a:t>গ্রহণ</a:t>
            </a:r>
            <a:r>
              <a:rPr lang="en-US" sz="2800" dirty="0"/>
              <a:t> </a:t>
            </a:r>
            <a:r>
              <a:rPr lang="en-US" sz="2800" dirty="0" err="1"/>
              <a:t>কর</a:t>
            </a:r>
            <a:r>
              <a:rPr lang="en-US" sz="2800" dirty="0"/>
              <a:t> । </a:t>
            </a:r>
          </a:p>
          <a:p>
            <a:endParaRPr lang="en-US" sz="2800" dirty="0"/>
          </a:p>
          <a:p>
            <a:r>
              <a:rPr lang="en-US" sz="2800" dirty="0" err="1"/>
              <a:t>হাদিসটি</a:t>
            </a:r>
            <a:r>
              <a:rPr lang="en-US" sz="2800" dirty="0"/>
              <a:t> </a:t>
            </a:r>
            <a:r>
              <a:rPr lang="en-US" sz="2800" dirty="0" err="1"/>
              <a:t>ইমাম</a:t>
            </a:r>
            <a:r>
              <a:rPr lang="en-US" sz="2800" dirty="0"/>
              <a:t> </a:t>
            </a:r>
            <a:r>
              <a:rPr lang="en-US" sz="2800" dirty="0" err="1"/>
              <a:t>বুখারি</a:t>
            </a:r>
            <a:r>
              <a:rPr lang="en-US" sz="2800" dirty="0"/>
              <a:t> ও </a:t>
            </a:r>
            <a:r>
              <a:rPr lang="en-US" sz="2800" dirty="0" err="1"/>
              <a:t>মুসলিম</a:t>
            </a:r>
            <a:r>
              <a:rPr lang="en-US" sz="2800" dirty="0"/>
              <a:t> </a:t>
            </a:r>
            <a:r>
              <a:rPr lang="en-US" sz="2800" dirty="0" err="1"/>
              <a:t>রহঃ</a:t>
            </a:r>
            <a:r>
              <a:rPr lang="en-US" sz="2800" dirty="0"/>
              <a:t> </a:t>
            </a:r>
            <a:r>
              <a:rPr lang="en-US" sz="2800" dirty="0" err="1"/>
              <a:t>বর্ণ্না</a:t>
            </a:r>
            <a:r>
              <a:rPr lang="en-US" sz="2800" dirty="0"/>
              <a:t> </a:t>
            </a:r>
            <a:r>
              <a:rPr lang="en-US" sz="2800" dirty="0" err="1"/>
              <a:t>করেছেন</a:t>
            </a:r>
            <a:endParaRPr lang="en-US" sz="2800" dirty="0"/>
          </a:p>
          <a:p>
            <a:pPr algn="just"/>
            <a:endParaRPr lang="en-US" sz="2800" dirty="0" smtClean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595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733">
        <p14:ripple/>
      </p:transition>
    </mc:Choice>
    <mc:Fallback>
      <p:transition spd="slow" advTm="37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460" y="904495"/>
            <a:ext cx="9322157" cy="49859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রাবি</a:t>
            </a:r>
            <a:r>
              <a:rPr lang="en-US" sz="2800" dirty="0" smtClean="0"/>
              <a:t>/</a:t>
            </a:r>
            <a:r>
              <a:rPr lang="en-US" sz="2800" dirty="0"/>
              <a:t> </a:t>
            </a:r>
            <a:r>
              <a:rPr lang="en-US" sz="2800" dirty="0" err="1" smtClean="0"/>
              <a:t>বর্ণ্নাকারী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পরিচিতিঃ</a:t>
            </a:r>
            <a:r>
              <a:rPr lang="en-US" sz="2800" dirty="0" smtClean="0"/>
              <a:t> </a:t>
            </a:r>
          </a:p>
          <a:p>
            <a:pPr algn="just"/>
            <a:endParaRPr lang="en-US" sz="1000" dirty="0" smtClean="0"/>
          </a:p>
          <a:p>
            <a:pPr algn="just"/>
            <a:r>
              <a:rPr lang="en-US" sz="2800" dirty="0" err="1" smtClean="0"/>
              <a:t>হযরত</a:t>
            </a:r>
            <a:r>
              <a:rPr lang="en-US" sz="2800" dirty="0" smtClean="0"/>
              <a:t> </a:t>
            </a:r>
            <a:r>
              <a:rPr lang="en-US" sz="2800" dirty="0" err="1" smtClean="0"/>
              <a:t>উমর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ইবনে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সালমা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রাঃ</a:t>
            </a:r>
            <a:r>
              <a:rPr lang="en-US" sz="2800" dirty="0" smtClean="0"/>
              <a:t> </a:t>
            </a:r>
          </a:p>
          <a:p>
            <a:pPr algn="just"/>
            <a:r>
              <a:rPr lang="en-US" sz="2800" dirty="0" err="1" smtClean="0"/>
              <a:t>ছোট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বেলায়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আবু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সালামা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আবদুল্লাহ</a:t>
            </a:r>
            <a:r>
              <a:rPr lang="en-US" sz="2800" dirty="0" smtClean="0"/>
              <a:t> </a:t>
            </a:r>
            <a:r>
              <a:rPr lang="en-US" sz="2800" dirty="0" err="1" smtClean="0"/>
              <a:t>ইবনে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আবদুল্লাহ</a:t>
            </a:r>
            <a:r>
              <a:rPr lang="en-US" sz="2800" dirty="0" smtClean="0"/>
              <a:t> </a:t>
            </a:r>
            <a:r>
              <a:rPr lang="en-US" sz="2800" dirty="0" err="1" smtClean="0"/>
              <a:t>ইবনে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সালাম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মাখঝুমী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ইনতেকালের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রাসুল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সাঃ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ঘরে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লালিত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পালিত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তাঁর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উম্মে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সালমা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রাঃ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রাসুল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সাঃ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বিবাহ</a:t>
            </a:r>
            <a:r>
              <a:rPr lang="en-US" sz="2800" dirty="0" smtClean="0"/>
              <a:t> </a:t>
            </a:r>
            <a:r>
              <a:rPr lang="en-US" sz="2800" dirty="0" err="1" smtClean="0"/>
              <a:t>বন্ধনে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উম্মুল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মুমিনীন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হওয়ার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সৌভাগ্য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লাভ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দ্বিতীয়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হিজরিতে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হাবশায়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জন্ম</a:t>
            </a:r>
            <a:r>
              <a:rPr lang="en-US" sz="2800" dirty="0" smtClean="0"/>
              <a:t> </a:t>
            </a:r>
            <a:r>
              <a:rPr lang="en-US" sz="2800" dirty="0" err="1" smtClean="0"/>
              <a:t>গ্রহণ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রাসুল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সাঃ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ইনতেকালের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তাঁর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বয়স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নয়</a:t>
            </a:r>
            <a:r>
              <a:rPr lang="en-US" sz="2800" dirty="0" smtClean="0"/>
              <a:t> </a:t>
            </a:r>
            <a:r>
              <a:rPr lang="en-US" sz="2800" dirty="0" err="1" smtClean="0"/>
              <a:t>বৎসর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তিনি</a:t>
            </a:r>
            <a:r>
              <a:rPr lang="en-US" sz="2800" dirty="0" smtClean="0"/>
              <a:t> ৮৩ </a:t>
            </a:r>
            <a:r>
              <a:rPr lang="en-US" sz="2800" dirty="0" err="1" smtClean="0"/>
              <a:t>হিজরিতে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আবদুল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মালেক</a:t>
            </a:r>
            <a:r>
              <a:rPr lang="en-US" sz="2800" dirty="0" smtClean="0"/>
              <a:t> </a:t>
            </a:r>
            <a:r>
              <a:rPr lang="en-US" sz="2800" dirty="0" err="1" smtClean="0"/>
              <a:t>ইবনে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মরোয়ানের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খেলাফতের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মদিনায়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ইনতেকাল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। </a:t>
            </a:r>
            <a:r>
              <a:rPr lang="en-US" sz="2800" dirty="0" err="1" smtClean="0"/>
              <a:t>তিনি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রাসুল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সাঃ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হাদিস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করেছেন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450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224">
        <p14:prism isContent="1" isInverted="1"/>
      </p:transition>
    </mc:Choice>
    <mc:Fallback>
      <p:transition spd="slow" advTm="52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4173416" y="492373"/>
            <a:ext cx="3997569" cy="750273"/>
          </a:xfrm>
          <a:prstGeom prst="diamond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খানা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পিনার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আদবঃ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739" y="1523998"/>
            <a:ext cx="584981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 - </a:t>
            </a:r>
            <a:r>
              <a:rPr lang="en-US" sz="2800" dirty="0" err="1" smtClean="0"/>
              <a:t>খানা-পিনার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শুরুতে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বিসমিল্লাহ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বলা</a:t>
            </a:r>
            <a:r>
              <a:rPr lang="en-US" sz="2800" dirty="0" smtClean="0"/>
              <a:t>,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1354" y="5556730"/>
            <a:ext cx="567397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৩- </a:t>
            </a:r>
            <a:r>
              <a:rPr lang="en-US" sz="2400" dirty="0" err="1" smtClean="0"/>
              <a:t>নিজের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খাওয়া</a:t>
            </a:r>
            <a:r>
              <a:rPr lang="en-US" sz="2800" dirty="0" smtClean="0"/>
              <a:t>,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15817" y="3399686"/>
            <a:ext cx="538089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২- </a:t>
            </a:r>
            <a:r>
              <a:rPr lang="en-US" sz="3200" dirty="0" err="1" smtClean="0"/>
              <a:t>ডান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হাত</a:t>
            </a:r>
            <a:r>
              <a:rPr lang="en-US" sz="3200" dirty="0" smtClean="0"/>
              <a:t> </a:t>
            </a:r>
            <a:r>
              <a:rPr lang="en-US" sz="3200" dirty="0" err="1" smtClean="0"/>
              <a:t>দিয়ে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খাওয়া</a:t>
            </a:r>
            <a:r>
              <a:rPr lang="en-US" sz="3200" dirty="0" smtClean="0"/>
              <a:t>,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83025"/>
            <a:ext cx="5824597" cy="5058453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7115908" y="4466494"/>
            <a:ext cx="480646" cy="41030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২ 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10492154" y="5052647"/>
            <a:ext cx="574431" cy="480647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 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10539047" y="5931873"/>
            <a:ext cx="527538" cy="480647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৩ </a:t>
            </a:r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238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764">
        <p14:prism isInverted="1"/>
      </p:transition>
    </mc:Choice>
    <mc:Fallback>
      <p:transition spd="slow" advTm="117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5478" y="1823559"/>
            <a:ext cx="525193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৫- </a:t>
            </a:r>
            <a:r>
              <a:rPr lang="en-US" sz="2400" dirty="0" err="1" smtClean="0"/>
              <a:t>সুন্নাত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তরিকা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মোতাবেক</a:t>
            </a:r>
            <a:r>
              <a:rPr lang="en-US" sz="2400" dirty="0" smtClean="0"/>
              <a:t> </a:t>
            </a:r>
            <a:r>
              <a:rPr lang="en-US" sz="2400" dirty="0" err="1" smtClean="0"/>
              <a:t>বসে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খাওয়া</a:t>
            </a:r>
            <a:r>
              <a:rPr lang="en-US" sz="2400" dirty="0" smtClean="0"/>
              <a:t>,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45477" y="1155342"/>
            <a:ext cx="525193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৪- </a:t>
            </a:r>
            <a:r>
              <a:rPr lang="en-US" sz="2800" dirty="0" err="1" smtClean="0"/>
              <a:t>পেট</a:t>
            </a:r>
            <a:r>
              <a:rPr lang="en-US" sz="2800" dirty="0" smtClean="0"/>
              <a:t> </a:t>
            </a:r>
            <a:r>
              <a:rPr lang="en-US" sz="2800" dirty="0" err="1" smtClean="0"/>
              <a:t>পুরে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খাওয়া</a:t>
            </a:r>
            <a:r>
              <a:rPr lang="en-US" sz="2800" dirty="0" smtClean="0"/>
              <a:t>,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45477" y="522296"/>
            <a:ext cx="5251938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অন্যান্য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আদবসমূহের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মধ্য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রয়েছে</a:t>
            </a:r>
            <a:r>
              <a:rPr lang="en-US" sz="2800" dirty="0" smtClean="0">
                <a:solidFill>
                  <a:srgbClr val="FFFF00"/>
                </a:solidFill>
              </a:rPr>
              <a:t>-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28" y="269632"/>
            <a:ext cx="6018918" cy="3481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52" y="3751386"/>
            <a:ext cx="6018918" cy="2801814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9683262" y="3071446"/>
            <a:ext cx="1242646" cy="65649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৪ / ৫/ </a:t>
            </a:r>
            <a:r>
              <a:rPr lang="ar-SA" dirty="0" smtClean="0">
                <a:solidFill>
                  <a:schemeClr val="tx1"/>
                </a:solidFill>
              </a:rPr>
              <a:t>৬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3" y="3036277"/>
            <a:ext cx="5308092" cy="35469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8246" y="2532188"/>
            <a:ext cx="546295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2000" dirty="0" smtClean="0"/>
              <a:t>৬</a:t>
            </a:r>
            <a:r>
              <a:rPr lang="en-US" sz="2000" dirty="0" smtClean="0"/>
              <a:t> - </a:t>
            </a:r>
            <a:r>
              <a:rPr lang="en-US" sz="2000" dirty="0" err="1" smtClean="0"/>
              <a:t>একত্রে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খাওয়ার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সময়</a:t>
            </a:r>
            <a:r>
              <a:rPr lang="en-US" sz="2000" dirty="0" smtClean="0"/>
              <a:t> </a:t>
            </a:r>
            <a:r>
              <a:rPr lang="en-US" sz="2000" dirty="0" err="1" smtClean="0"/>
              <a:t>অন্যকে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প্রাধান্য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দেওয়া</a:t>
            </a:r>
            <a:r>
              <a:rPr lang="en-US" sz="2000" dirty="0" smtClean="0"/>
              <a:t>। </a:t>
            </a:r>
            <a:r>
              <a:rPr lang="ar-SA" sz="2000" dirty="0" smtClean="0"/>
              <a:t> </a:t>
            </a:r>
            <a:endParaRPr lang="en-US" sz="2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2255172"/>
      </p:ext>
    </p:extLst>
  </p:cSld>
  <p:clrMapOvr>
    <a:masterClrMapping/>
  </p:clrMapOvr>
  <p:transition spd="slow" advTm="680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969" y="475399"/>
            <a:ext cx="498230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৭ - </a:t>
            </a:r>
            <a:r>
              <a:rPr lang="en-US" sz="2400" dirty="0" err="1" smtClean="0"/>
              <a:t>আঙ্গুল</a:t>
            </a:r>
            <a:r>
              <a:rPr lang="en-US" sz="2400" dirty="0" smtClean="0"/>
              <a:t> ও </a:t>
            </a:r>
            <a:r>
              <a:rPr lang="en-US" sz="2400" dirty="0" err="1" smtClean="0"/>
              <a:t>তালা</a:t>
            </a:r>
            <a:r>
              <a:rPr lang="en-US" sz="2400" dirty="0" smtClean="0"/>
              <a:t> - </a:t>
            </a:r>
            <a:r>
              <a:rPr lang="en-US" sz="2400" dirty="0" err="1" smtClean="0"/>
              <a:t>বাসন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চেটে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খাওয়া</a:t>
            </a:r>
            <a:r>
              <a:rPr lang="en-US" sz="2400" dirty="0" smtClean="0"/>
              <a:t>।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39970" y="1436686"/>
            <a:ext cx="498230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৮ - </a:t>
            </a:r>
            <a:r>
              <a:rPr lang="en-US" sz="2400" dirty="0" err="1" smtClean="0"/>
              <a:t>খানা</a:t>
            </a:r>
            <a:r>
              <a:rPr lang="en-US" sz="2400" dirty="0" smtClean="0"/>
              <a:t> – </a:t>
            </a:r>
            <a:r>
              <a:rPr lang="en-US" sz="2400" dirty="0" err="1" smtClean="0"/>
              <a:t>পিনা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শেষে</a:t>
            </a:r>
            <a:r>
              <a:rPr lang="en-US" sz="2400" dirty="0" smtClean="0"/>
              <a:t> </a:t>
            </a:r>
            <a:r>
              <a:rPr lang="ar-SA" sz="2400" dirty="0" smtClean="0"/>
              <a:t>الحمد لله 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/>
              <a:t>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74" y="4466492"/>
            <a:ext cx="5607802" cy="20749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74" y="398576"/>
            <a:ext cx="5678957" cy="4067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2403231"/>
            <a:ext cx="5093672" cy="413823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89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2008">
        <p15:prstTrans prst="origami"/>
      </p:transition>
    </mc:Choice>
    <mc:Fallback>
      <p:transition spd="slow" advTm="20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4173416" y="492373"/>
            <a:ext cx="3997569" cy="750273"/>
          </a:xfrm>
          <a:prstGeom prst="diamond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খানা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পিনার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আদবঃ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8895" y="1137153"/>
            <a:ext cx="416169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অন্যান্য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আদবসমূহের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মধ্য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রয়েছে</a:t>
            </a:r>
            <a:r>
              <a:rPr lang="en-US" dirty="0" smtClean="0">
                <a:solidFill>
                  <a:srgbClr val="FFFF00"/>
                </a:solidFill>
              </a:rPr>
              <a:t>-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8893" y="1805359"/>
            <a:ext cx="512298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৯ -  </a:t>
            </a:r>
            <a:r>
              <a:rPr lang="en-US" sz="3600" dirty="0" err="1" smtClean="0"/>
              <a:t>খাবার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পূর্বে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হাত</a:t>
            </a:r>
            <a:r>
              <a:rPr lang="en-US" sz="3600" dirty="0" smtClean="0"/>
              <a:t> </a:t>
            </a:r>
            <a:r>
              <a:rPr lang="en-US" sz="3600" dirty="0" err="1" smtClean="0"/>
              <a:t>ধোয়া</a:t>
            </a:r>
            <a:r>
              <a:rPr lang="en-US" sz="3600" dirty="0" smtClean="0"/>
              <a:t>,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5" y="2648046"/>
            <a:ext cx="5088437" cy="3776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8951594">
            <a:off x="-70342" y="3892056"/>
            <a:ext cx="382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بركة الطعام الوضوء قبله والوضوء بعده.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92" y="1137154"/>
            <a:ext cx="4841631" cy="541604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49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735">
        <p15:prstTrans prst="peelOff"/>
      </p:transition>
    </mc:Choice>
    <mc:Fallback>
      <p:transition spd="slow" advTm="37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8388259">
            <a:off x="-503239" y="3144084"/>
            <a:ext cx="631716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১০ – </a:t>
            </a:r>
            <a:r>
              <a:rPr lang="en-US" sz="3200" dirty="0" err="1" smtClean="0"/>
              <a:t>খাবারের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দুষ-ত্রুটি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বর্ণ্না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না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/>
              <a:t>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7" y="306408"/>
            <a:ext cx="6858000" cy="6260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52288" y="347538"/>
            <a:ext cx="6734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0070C0"/>
                </a:solidFill>
              </a:rPr>
              <a:t>হযরত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আবু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হুরাইরা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রাঃ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থেকে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বর্ণিত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তিনি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বলেন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নবী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সাঃ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কখনো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খাবারের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দূষ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বর্ণ্না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করতেন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না</a:t>
            </a:r>
            <a:r>
              <a:rPr lang="en-US" dirty="0" smtClean="0">
                <a:solidFill>
                  <a:srgbClr val="0070C0"/>
                </a:solidFill>
              </a:rPr>
              <a:t> । </a:t>
            </a:r>
            <a:r>
              <a:rPr lang="en-US" dirty="0" err="1" smtClean="0">
                <a:solidFill>
                  <a:srgbClr val="0070C0"/>
                </a:solidFill>
              </a:rPr>
              <a:t>তিনি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চাহিদা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থাকলে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খেতেন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অন্য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তাই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বর্জন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করতেন</a:t>
            </a:r>
            <a:r>
              <a:rPr lang="en-US" dirty="0" smtClean="0">
                <a:solidFill>
                  <a:srgbClr val="0070C0"/>
                </a:solidFill>
              </a:rPr>
              <a:t>।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2105525"/>
      </p:ext>
    </p:extLst>
  </p:cSld>
  <p:clrMapOvr>
    <a:masterClrMapping/>
  </p:clrMapOvr>
  <p:transition spd="slow" advTm="350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9" y="293075"/>
            <a:ext cx="5697423" cy="6262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16" y="293076"/>
            <a:ext cx="5720908" cy="6262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7877" y="351708"/>
            <a:ext cx="516987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১১ - </a:t>
            </a:r>
            <a:r>
              <a:rPr lang="en-US" sz="3600" dirty="0" err="1" smtClean="0"/>
              <a:t>খানার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অপচয়</a:t>
            </a:r>
            <a:r>
              <a:rPr lang="en-US" sz="3600" dirty="0" smtClean="0"/>
              <a:t> </a:t>
            </a:r>
            <a:r>
              <a:rPr lang="en-US" sz="3600" dirty="0" err="1" smtClean="0"/>
              <a:t>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করা</a:t>
            </a:r>
            <a:r>
              <a:rPr lang="en-US" sz="3600" dirty="0" smtClean="0"/>
              <a:t>, 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 rot="19920147">
            <a:off x="4853878" y="3275866"/>
            <a:ext cx="561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ولا تسرفوا انه لا يحب المسرفين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অপচয়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না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অপচয়কারীকে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আল্লাহ্</a:t>
            </a:r>
            <a:r>
              <a:rPr lang="en-US" dirty="0" smtClean="0">
                <a:solidFill>
                  <a:srgbClr val="FFFF00"/>
                </a:solidFill>
              </a:rPr>
              <a:t>‌ </a:t>
            </a:r>
            <a:r>
              <a:rPr lang="en-US" dirty="0" err="1" smtClean="0">
                <a:solidFill>
                  <a:srgbClr val="FFFF00"/>
                </a:solidFill>
              </a:rPr>
              <a:t>পছন্দ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করেন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না</a:t>
            </a:r>
            <a:r>
              <a:rPr lang="en-US" dirty="0" smtClean="0">
                <a:solidFill>
                  <a:srgbClr val="FFFF00"/>
                </a:solidFill>
              </a:rPr>
              <a:t>।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138">
        <p14:vortex dir="r"/>
      </p:transition>
    </mc:Choice>
    <mc:Fallback>
      <p:transition spd="slow" advTm="11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637815">
            <a:off x="171379" y="2786120"/>
            <a:ext cx="5624969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১২- </a:t>
            </a:r>
            <a:r>
              <a:rPr lang="en-US" sz="3600" dirty="0" err="1" smtClean="0"/>
              <a:t>পড়ে</a:t>
            </a:r>
            <a:r>
              <a:rPr lang="en-US" sz="3600" dirty="0" smtClean="0"/>
              <a:t> </a:t>
            </a:r>
            <a:r>
              <a:rPr lang="en-US" sz="3600" dirty="0" err="1" smtClean="0"/>
              <a:t>জাওয়া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খাদ্য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উঠিয়ে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পরিস্কার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খাওয়া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ইত্যাদি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54" y="293077"/>
            <a:ext cx="6307013" cy="628108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0894"/>
      </p:ext>
    </p:extLst>
  </p:cSld>
  <p:clrMapOvr>
    <a:masterClrMapping/>
  </p:clrMapOvr>
  <p:transition spd="slow" advTm="293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25108" y="644770"/>
            <a:ext cx="330590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তাহকীক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</a:p>
          <a:p>
            <a:r>
              <a:rPr lang="ar-SA" dirty="0" smtClean="0"/>
              <a:t>تطيش, سم, كل, يليك, الصفخة. 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442907"/>
              </p:ext>
            </p:extLst>
          </p:nvPr>
        </p:nvGraphicFramePr>
        <p:xfrm>
          <a:off x="578339" y="2560178"/>
          <a:ext cx="3548186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54"/>
                <a:gridCol w="249663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FF0000"/>
                          </a:solidFill>
                        </a:rPr>
                        <a:t>تطيش</a:t>
                      </a:r>
                      <a:r>
                        <a:rPr lang="ar-SA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ছিগাহ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/>
                        <a:t>واحد</a:t>
                      </a:r>
                      <a:r>
                        <a:rPr lang="ar-SA" baseline="0" dirty="0" smtClean="0"/>
                        <a:t> مؤنث غائب</a:t>
                      </a:r>
                      <a:endParaRPr lang="en-US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বহস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اثبات فعل مضارع معروف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বাব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ضرب يضرب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মাছদার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الطيش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মাদ্দাহ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ط-</a:t>
                      </a:r>
                      <a:r>
                        <a:rPr lang="ar-SA" baseline="0" dirty="0" smtClean="0"/>
                        <a:t> ي- ش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জিন্স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أجوف</a:t>
                      </a:r>
                      <a:r>
                        <a:rPr lang="ar-SA" baseline="0" dirty="0" smtClean="0"/>
                        <a:t> واوي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অর্থ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এদিক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ওদিক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ঘুরছে</a:t>
                      </a:r>
                      <a:r>
                        <a:rPr lang="en-US" baseline="0" dirty="0" smtClean="0"/>
                        <a:t>।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513876"/>
              </p:ext>
            </p:extLst>
          </p:nvPr>
        </p:nvGraphicFramePr>
        <p:xfrm>
          <a:off x="4646245" y="2560178"/>
          <a:ext cx="3137875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54"/>
                <a:gridCol w="208632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SA" sz="2400" baseline="0" dirty="0" smtClean="0">
                          <a:solidFill>
                            <a:srgbClr val="FF0000"/>
                          </a:solidFill>
                        </a:rPr>
                        <a:t>سم</a:t>
                      </a:r>
                      <a:r>
                        <a:rPr lang="ar-SA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ছিগাহ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/>
                        <a:t>واحد</a:t>
                      </a:r>
                      <a:r>
                        <a:rPr lang="ar-SA" baseline="0" dirty="0" smtClean="0"/>
                        <a:t> مذكر حاضر</a:t>
                      </a:r>
                      <a:endParaRPr lang="en-US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বহস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baseline="0" dirty="0" smtClean="0"/>
                        <a:t>امر حاضر</a:t>
                      </a:r>
                      <a:r>
                        <a:rPr lang="ar-SA" dirty="0" smtClean="0"/>
                        <a:t> معروف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বাব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تفعيل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মাছদার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التسمية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মাদ্দাহ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س-</a:t>
                      </a:r>
                      <a:r>
                        <a:rPr lang="ar-SA" baseline="0" dirty="0" smtClean="0"/>
                        <a:t> م- ي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জিন্স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ناقص</a:t>
                      </a:r>
                      <a:r>
                        <a:rPr lang="ar-SA" baseline="0" dirty="0" smtClean="0"/>
                        <a:t> يائي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অর্থ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তুমি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বিসমিল্লাহ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বল</a:t>
                      </a:r>
                      <a:r>
                        <a:rPr lang="en-US" dirty="0" smtClean="0"/>
                        <a:t>।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530469"/>
              </p:ext>
            </p:extLst>
          </p:nvPr>
        </p:nvGraphicFramePr>
        <p:xfrm>
          <a:off x="8502261" y="2611306"/>
          <a:ext cx="3137875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54"/>
                <a:gridCol w="208632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SA" sz="2400" baseline="0" dirty="0" smtClean="0">
                          <a:solidFill>
                            <a:srgbClr val="FF0000"/>
                          </a:solidFill>
                        </a:rPr>
                        <a:t>كل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ছিগাহ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/>
                        <a:t>واحد</a:t>
                      </a:r>
                      <a:r>
                        <a:rPr lang="ar-SA" baseline="0" dirty="0" smtClean="0"/>
                        <a:t> مذكر حاضر</a:t>
                      </a:r>
                      <a:endParaRPr lang="en-US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বহস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baseline="0" dirty="0" smtClean="0"/>
                        <a:t>امر حاضر</a:t>
                      </a:r>
                      <a:r>
                        <a:rPr lang="ar-SA" dirty="0" smtClean="0"/>
                        <a:t> معروف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বাব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نصر ينصر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মাছদার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الأكل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মাদ্দাহ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أ- ك-</a:t>
                      </a:r>
                      <a:r>
                        <a:rPr lang="ar-SA" baseline="0" dirty="0" smtClean="0"/>
                        <a:t> ل.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জিন্স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baseline="0" dirty="0" smtClean="0"/>
                        <a:t>مهمو ز فاء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অর্থ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তুমি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খাও</a:t>
                      </a:r>
                      <a:r>
                        <a:rPr lang="en-US" dirty="0" smtClean="0"/>
                        <a:t>।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39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2757">
        <p15:prstTrans prst="curtains"/>
      </p:transition>
    </mc:Choice>
    <mc:Fallback>
      <p:transition spd="slow" advTm="27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847667" y="4005335"/>
            <a:ext cx="4691379" cy="1908215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</a:rPr>
              <a:t>মাহমুদুল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হক</a:t>
            </a: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2800" dirty="0" err="1">
                <a:solidFill>
                  <a:srgbClr val="FFFF00"/>
                </a:solidFill>
              </a:rPr>
              <a:t>সহকারি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মৌলভী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dirty="0" err="1">
                <a:solidFill>
                  <a:srgbClr val="FFFF00"/>
                </a:solidFill>
              </a:rPr>
              <a:t>পদুয়া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আইনুল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উলুম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দারুচ্ছুন্নাহ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কামিল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মাদ্রাসা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err="1">
                <a:solidFill>
                  <a:srgbClr val="FFFF00"/>
                </a:solidFill>
              </a:rPr>
              <a:t>উপজেলা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>
                <a:solidFill>
                  <a:srgbClr val="FFFF00"/>
                </a:solidFill>
              </a:rPr>
              <a:t>লোহাগাড়া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জেলা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err="1">
                <a:solidFill>
                  <a:srgbClr val="FFFF00"/>
                </a:solidFill>
              </a:rPr>
              <a:t>চট্টগ্রাম</a:t>
            </a:r>
            <a:r>
              <a:rPr lang="en-US" dirty="0">
                <a:solidFill>
                  <a:srgbClr val="FFFF00"/>
                </a:solidFill>
              </a:rPr>
              <a:t>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err="1">
                <a:solidFill>
                  <a:srgbClr val="FFFF00"/>
                </a:solidFill>
              </a:rPr>
              <a:t>মোবাইল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নং</a:t>
            </a:r>
            <a:r>
              <a:rPr lang="en-US" dirty="0">
                <a:solidFill>
                  <a:srgbClr val="FFFF00"/>
                </a:solidFill>
              </a:rPr>
              <a:t> ০১৮১৭৭৩৭৮৩২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67" y="895054"/>
            <a:ext cx="4691379" cy="3102184"/>
          </a:xfrm>
          <a:prstGeom prst="rect">
            <a:avLst/>
          </a:prstGeom>
          <a:ln w="5715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48" y="929593"/>
            <a:ext cx="1330818" cy="1506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77" y="895055"/>
            <a:ext cx="4404294" cy="50067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60655" y="3216734"/>
            <a:ext cx="220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solidFill>
                  <a:srgbClr val="FFC000"/>
                </a:solidFill>
              </a:rPr>
              <a:t>الحديث الشريف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9506" y="4876146"/>
            <a:ext cx="319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Mahmudul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Huq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Assit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Moulovi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155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185">
        <p14:prism isInverted="1"/>
      </p:transition>
    </mc:Choice>
    <mc:Fallback>
      <p:transition spd="slow" advTm="101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22675"/>
              </p:ext>
            </p:extLst>
          </p:nvPr>
        </p:nvGraphicFramePr>
        <p:xfrm>
          <a:off x="1273904" y="1751287"/>
          <a:ext cx="3966308" cy="34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54"/>
                <a:gridCol w="291475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ar-SA" sz="2400" dirty="0" smtClean="0">
                          <a:solidFill>
                            <a:srgbClr val="FF0000"/>
                          </a:solidFill>
                        </a:rPr>
                        <a:t>يليك</a:t>
                      </a:r>
                      <a:r>
                        <a:rPr lang="ar-SA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ছিগাহ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/>
                        <a:t>واحد</a:t>
                      </a:r>
                      <a:r>
                        <a:rPr lang="ar-SA" baseline="0" dirty="0" smtClean="0"/>
                        <a:t> مذكر غائب</a:t>
                      </a:r>
                      <a:endParaRPr lang="en-US" dirty="0" smtClean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বহস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اثبات فعل مضارع معروف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বাব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ضرب يضرب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মাছদার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الولاء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মাদ্দাহ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baseline="0" dirty="0" smtClean="0"/>
                        <a:t>و- ل- ي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জিন্স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 smtClean="0"/>
                        <a:t>لفيف مفروق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অর্থ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সে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তোমার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নিকটবর্তী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হচ্ছে</a:t>
                      </a:r>
                      <a:r>
                        <a:rPr lang="en-US" baseline="0" dirty="0" smtClean="0"/>
                        <a:t> । 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ك- ضمير منصوب متصل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61127"/>
              </p:ext>
            </p:extLst>
          </p:nvPr>
        </p:nvGraphicFramePr>
        <p:xfrm>
          <a:off x="6795471" y="1727841"/>
          <a:ext cx="3251206" cy="3447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1206"/>
              </a:tblGrid>
              <a:tr h="497347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>
                          <a:solidFill>
                            <a:srgbClr val="FF0000"/>
                          </a:solidFill>
                        </a:rPr>
                        <a:t>الصفحة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58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solidFill>
                            <a:srgbClr val="FF0000"/>
                          </a:solidFill>
                        </a:rPr>
                        <a:t>الصفحة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শব্দটি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একবচন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73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বহু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বচনে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ar-SA" dirty="0" smtClean="0">
                          <a:solidFill>
                            <a:srgbClr val="FF0000"/>
                          </a:solidFill>
                        </a:rPr>
                        <a:t>الصفحات 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94236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অর্থ</a:t>
                      </a:r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 </a:t>
                      </a:r>
                      <a:r>
                        <a:rPr lang="ar-SA" dirty="0" smtClean="0"/>
                        <a:t>القصعة</a:t>
                      </a:r>
                      <a:endParaRPr lang="en-US" dirty="0" smtClean="0"/>
                    </a:p>
                    <a:p>
                      <a:pPr algn="l"/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বড়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বরতন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থালা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যেখান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থেকে</a:t>
                      </a:r>
                      <a:r>
                        <a:rPr lang="en-US" baseline="0" dirty="0" smtClean="0"/>
                        <a:t> ৫-১০ </a:t>
                      </a:r>
                      <a:r>
                        <a:rPr lang="en-US" baseline="0" dirty="0" err="1" smtClean="0"/>
                        <a:t>জন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ব্যক্তি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তৃপ্তি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সহকারে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খেতে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পারে</a:t>
                      </a:r>
                      <a:r>
                        <a:rPr lang="en-US" baseline="0" dirty="0" smtClean="0"/>
                        <a:t>।  </a:t>
                      </a:r>
                      <a:r>
                        <a:rPr lang="ar-SA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5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160">
        <p14:reveal/>
      </p:transition>
    </mc:Choice>
    <mc:Fallback>
      <p:transition spd="slow" advTm="4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37006"/>
            <a:ext cx="9875520" cy="92641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</a:rPr>
              <a:t>খানা-পিনা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সম্পর্কিত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আরো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কয়েকটি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হাদিস</a:t>
            </a:r>
            <a:r>
              <a:rPr lang="en-US" sz="3200" dirty="0" smtClean="0">
                <a:solidFill>
                  <a:srgbClr val="C00000"/>
                </a:solidFill>
              </a:rPr>
              <a:t> ও </a:t>
            </a:r>
            <a:r>
              <a:rPr lang="en-US" sz="3200" dirty="0" err="1" smtClean="0">
                <a:solidFill>
                  <a:srgbClr val="C00000"/>
                </a:solidFill>
              </a:rPr>
              <a:t>অনুবাদঃ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8288" y="2057400"/>
            <a:ext cx="4754880" cy="4023360"/>
          </a:xfrm>
          <a:solidFill>
            <a:schemeClr val="bg1"/>
          </a:solidFill>
          <a:ln w="57150">
            <a:solidFill>
              <a:srgbClr val="7030A0"/>
            </a:solidFill>
            <a:prstDash val="dash"/>
          </a:ln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রাসুল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সাঃ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বলছেন</a:t>
            </a:r>
            <a:r>
              <a:rPr lang="en-US" sz="2800" dirty="0" smtClean="0">
                <a:solidFill>
                  <a:schemeClr val="tx1"/>
                </a:solidFill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</a:rPr>
              <a:t>তোমাদের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কেহ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যখন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আহার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করবে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তখন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যেন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ডান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হাতেই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খাবার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গ্রহন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</a:rPr>
              <a:t>আর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যখন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কেউ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পানীয়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গ্রহন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করবে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তখন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যেন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ডান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হাতে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</a:rPr>
              <a:t>কেননা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শয়তান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বাম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হাতে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খাই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বাম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হাতেই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</a:rPr>
              <a:t>। </a:t>
            </a:r>
          </a:p>
          <a:p>
            <a:pPr marL="45720" indent="0" algn="just">
              <a:buNone/>
            </a:pPr>
            <a:r>
              <a:rPr lang="en-US" sz="2800" dirty="0" err="1" smtClean="0">
                <a:solidFill>
                  <a:schemeClr val="tx1"/>
                </a:solidFill>
              </a:rPr>
              <a:t>সহীহ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মুসলিমে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হাদিসটি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বর্ণিত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</a:rPr>
              <a:t>।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53" y="2026260"/>
            <a:ext cx="5097432" cy="407794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72895"/>
      </p:ext>
    </p:extLst>
  </p:cSld>
  <p:clrMapOvr>
    <a:masterClrMapping/>
  </p:clrMapOvr>
  <p:transition spd="slow" advTm="438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0730" y="1770184"/>
            <a:ext cx="4693793" cy="4565960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rgbClr val="7030A0"/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indent="0" algn="just">
              <a:buNone/>
            </a:pP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হযরত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রাসুল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সাঃ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এরশাদ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করেছেন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তোমাদের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কেউ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যখন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খানা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খাবে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তখন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যেন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শুরুতে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বিসমল্লাহ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বলে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।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যদি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প্রথমে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বিসমিল্লাহ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বলতে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ভুলে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যায়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তাহলে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যেন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বলে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ar-SA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بسم  الله اوله واخره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শুরু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এবং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শেষে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বিসমিল্লাহ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। </a:t>
            </a:r>
          </a:p>
          <a:p>
            <a:pPr marL="45720" indent="0" algn="just">
              <a:buNone/>
            </a:pP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" indent="0" algn="just">
              <a:buNone/>
            </a:pP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ইমাম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আবু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দাউদ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হাদিসটি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বর্ণনা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করেছেন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।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28" y="1770184"/>
            <a:ext cx="4984274" cy="463831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37847" y="629738"/>
            <a:ext cx="10187354" cy="686552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শুরুতে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ar-SA" sz="2400" dirty="0" smtClean="0">
                <a:solidFill>
                  <a:srgbClr val="FFFF00"/>
                </a:solidFill>
              </a:rPr>
              <a:t>بسم الله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বলতে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ভুলে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গেলে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</a:rPr>
              <a:t>স্মরণ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হওয়ার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পর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ar-SA" sz="2400" dirty="0" smtClean="0">
                <a:solidFill>
                  <a:srgbClr val="FFFF00"/>
                </a:solidFill>
              </a:rPr>
              <a:t>بسم الله اوله واخره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বলাঃ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74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9102">
        <p:circle/>
      </p:transition>
    </mc:Choice>
    <mc:Fallback>
      <p:transition spd="slow" advTm="1910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609" y="630937"/>
            <a:ext cx="10863072" cy="891658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খাবার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বেশী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না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খাওয়া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226" y="1846933"/>
            <a:ext cx="6152143" cy="4444293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  <a:prstDash val="dashDot"/>
          </a:ln>
        </p:spPr>
        <p:txBody>
          <a:bodyPr>
            <a:noAutofit/>
          </a:bodyPr>
          <a:lstStyle/>
          <a:p>
            <a:pPr marL="45720" indent="0" algn="just">
              <a:buNone/>
            </a:pPr>
            <a:endParaRPr lang="en-US" sz="1000" dirty="0" smtClean="0">
              <a:solidFill>
                <a:srgbClr val="002060"/>
              </a:solidFill>
            </a:endParaRPr>
          </a:p>
          <a:p>
            <a:pPr marL="45720" indent="0" algn="just"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হযরত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রাসুলে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করিম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সাঃ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ইরশাদ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করেছেন</a:t>
            </a:r>
            <a:r>
              <a:rPr lang="en-US" sz="2400" dirty="0" smtClean="0">
                <a:solidFill>
                  <a:srgbClr val="002060"/>
                </a:solidFill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</a:rPr>
              <a:t>আদম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সন্তানগ্ণ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পেটের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চেয়ে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নিকৃষ্ট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কোন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পাত্র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পূর্ণ</a:t>
            </a:r>
            <a:r>
              <a:rPr lang="en-US" sz="2400" dirty="0" smtClean="0">
                <a:solidFill>
                  <a:srgbClr val="002060"/>
                </a:solidFill>
              </a:rPr>
              <a:t>/</a:t>
            </a:r>
            <a:r>
              <a:rPr lang="en-US" sz="2400" dirty="0" err="1" smtClean="0">
                <a:solidFill>
                  <a:srgbClr val="002060"/>
                </a:solidFill>
              </a:rPr>
              <a:t>ভর্তি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না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মানুষের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শরীর</a:t>
            </a:r>
            <a:r>
              <a:rPr lang="en-US" sz="2400" dirty="0" smtClean="0">
                <a:solidFill>
                  <a:srgbClr val="002060"/>
                </a:solidFill>
              </a:rPr>
              <a:t>/</a:t>
            </a:r>
            <a:r>
              <a:rPr lang="en-US" sz="2400" dirty="0" err="1" smtClean="0">
                <a:solidFill>
                  <a:srgbClr val="002060"/>
                </a:solidFill>
              </a:rPr>
              <a:t>মেরুদন্ড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</a:rPr>
              <a:t>সুস্থ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সতেজ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সবল</a:t>
            </a:r>
            <a:r>
              <a:rPr lang="en-US" sz="2400" dirty="0" smtClean="0">
                <a:solidFill>
                  <a:srgbClr val="002060"/>
                </a:solidFill>
              </a:rPr>
              <a:t> ও ) </a:t>
            </a:r>
            <a:r>
              <a:rPr lang="en-US" sz="2400" dirty="0" err="1" smtClean="0">
                <a:solidFill>
                  <a:srgbClr val="002060"/>
                </a:solidFill>
              </a:rPr>
              <a:t>সুজা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রাখার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জন্য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ছোট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ছোট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কয়েকটা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লুকমা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গ্রাসই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যতেষ্ট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</a:p>
          <a:p>
            <a:pPr marL="45720" indent="0" algn="just"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যদি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বেশী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খাওয়ার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ইচ্ছা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চাহিদা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দমিয়ে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রাখতে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না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পারে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তাহলে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যেন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পেটের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তৃতীয়াংশ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খাবার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এক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তৃতীয়াংশ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পানীয়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দ্বারা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পূর্ণ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এবং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তিন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ভাগের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এক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ভাগ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শ্বাস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প্রশ্বাসের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জন্য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খালি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রাখে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</a:p>
          <a:p>
            <a:pPr marL="45720" indent="0" algn="just"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সুনানে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ইবনে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মাজাহ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07" y="1697611"/>
            <a:ext cx="4695411" cy="469541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69694"/>
      </p:ext>
    </p:extLst>
  </p:cSld>
  <p:clrMapOvr>
    <a:masterClrMapping/>
  </p:clrMapOvr>
  <p:transition spd="med" advTm="2194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501" y="772899"/>
            <a:ext cx="10863072" cy="842194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  <a:prstDash val="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পানাহার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শেষে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 الحمد لله </a:t>
            </a:r>
            <a:r>
              <a:rPr lang="en-US" dirty="0" err="1" smtClean="0">
                <a:solidFill>
                  <a:schemeClr val="tx1"/>
                </a:solidFill>
              </a:rPr>
              <a:t>বলে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দোয়া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027" y="2182824"/>
            <a:ext cx="6266085" cy="3983525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  <a:prstDash val="dashDot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/>
          <a:p>
            <a:pPr marL="45720" indent="0" algn="just">
              <a:buNone/>
            </a:pPr>
            <a:endParaRPr lang="ar-SA" sz="900" dirty="0" smtClean="0">
              <a:solidFill>
                <a:srgbClr val="002060"/>
              </a:solidFill>
            </a:endParaRPr>
          </a:p>
          <a:p>
            <a:pPr marL="45720" indent="0" algn="just"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হযরত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রাসুলুল্লাহ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সাঃ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ইরশাদ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করেছেন</a:t>
            </a:r>
            <a:r>
              <a:rPr lang="en-US" sz="2400" dirty="0" smtClean="0">
                <a:solidFill>
                  <a:srgbClr val="002060"/>
                </a:solidFill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</a:rPr>
              <a:t>যে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ব্যক্তি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খাবার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গ্রহণ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বলল</a:t>
            </a:r>
            <a:r>
              <a:rPr lang="en-US" sz="2400" dirty="0" smtClean="0">
                <a:solidFill>
                  <a:srgbClr val="002060"/>
                </a:solidFill>
              </a:rPr>
              <a:t>-</a:t>
            </a:r>
          </a:p>
          <a:p>
            <a:pPr marL="45720" indent="0" algn="r">
              <a:buNone/>
            </a:pPr>
            <a:r>
              <a:rPr lang="ar-SA" sz="2400" dirty="0" smtClean="0">
                <a:solidFill>
                  <a:srgbClr val="002060"/>
                </a:solidFill>
              </a:rPr>
              <a:t>الحمد لله الذي  اطعمني هذا الطعام و رزقنيه من غير حول مني ولا قوة.  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45720" indent="0" algn="just"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সমস্ত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প্রশংসা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কেবল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মাত্র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আল্লাহ্</a:t>
            </a:r>
            <a:r>
              <a:rPr lang="en-US" sz="2400" dirty="0" smtClean="0">
                <a:solidFill>
                  <a:srgbClr val="002060"/>
                </a:solidFill>
              </a:rPr>
              <a:t>‌ </a:t>
            </a:r>
            <a:r>
              <a:rPr lang="en-US" sz="2400" dirty="0" err="1" smtClean="0">
                <a:solidFill>
                  <a:srgbClr val="002060"/>
                </a:solidFill>
              </a:rPr>
              <a:t>তায়ালার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জন্য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যিনি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আমাকে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বিনাশ্রমে</a:t>
            </a:r>
            <a:r>
              <a:rPr lang="en-US" sz="2400" dirty="0" smtClean="0">
                <a:solidFill>
                  <a:srgbClr val="002060"/>
                </a:solidFill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</a:rPr>
              <a:t>শক্তি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প্রয়োগ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ব্যতীত</a:t>
            </a:r>
            <a:r>
              <a:rPr lang="en-US" sz="2400" dirty="0" smtClean="0">
                <a:solidFill>
                  <a:srgbClr val="002060"/>
                </a:solidFill>
              </a:rPr>
              <a:t> এ </a:t>
            </a:r>
            <a:r>
              <a:rPr lang="en-US" sz="2400" dirty="0" err="1" smtClean="0">
                <a:solidFill>
                  <a:srgbClr val="002060"/>
                </a:solidFill>
              </a:rPr>
              <a:t>জিবিকা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দান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করেছেন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r>
              <a:rPr lang="en-US" sz="2400" dirty="0" err="1" smtClean="0">
                <a:solidFill>
                  <a:srgbClr val="002060"/>
                </a:solidFill>
              </a:rPr>
              <a:t>তাহলে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ব্যক্তির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পূর্বের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সকল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গোনাহ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ক্ষমা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দেয়া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হবে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</a:p>
          <a:p>
            <a:pPr marL="45720" indent="0" algn="just">
              <a:buNone/>
            </a:pPr>
            <a:r>
              <a:rPr lang="en-US" sz="2400" dirty="0" err="1" smtClean="0">
                <a:solidFill>
                  <a:srgbClr val="002060"/>
                </a:solidFill>
              </a:rPr>
              <a:t>ইমাম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তিরমিজি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হাদিস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হাদিসটি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বর্ণ্না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করেছেন</a:t>
            </a:r>
            <a:r>
              <a:rPr lang="en-US" sz="2400" dirty="0" smtClean="0">
                <a:solidFill>
                  <a:srgbClr val="002060"/>
                </a:solidFill>
              </a:rPr>
              <a:t>।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69" y="1995265"/>
            <a:ext cx="4253767" cy="425376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1073479"/>
      </p:ext>
    </p:extLst>
  </p:cSld>
  <p:clrMapOvr>
    <a:masterClrMapping/>
  </p:clrMapOvr>
  <p:transition spd="slow" advTm="2569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168" y="1385361"/>
            <a:ext cx="9736015" cy="992529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হুমায়ুন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রাতের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খাবার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খেতে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বসে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কোন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দোয়া-কালাম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না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পড়েই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খাওয়া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শুরু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করে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দেয়</a:t>
            </a:r>
            <a:r>
              <a:rPr lang="en-US" sz="2400" dirty="0">
                <a:solidFill>
                  <a:schemeClr val="tx1"/>
                </a:solidFill>
              </a:rPr>
              <a:t>। </a:t>
            </a:r>
            <a:r>
              <a:rPr lang="en-US" sz="2400" dirty="0" err="1">
                <a:solidFill>
                  <a:schemeClr val="tx1"/>
                </a:solidFill>
              </a:rPr>
              <a:t>খাওয়ার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মাঝামাঝি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dirty="0" err="1">
                <a:solidFill>
                  <a:schemeClr val="tx1"/>
                </a:solidFill>
              </a:rPr>
              <a:t>তার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বিষয়টি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মনে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পড়ে</a:t>
            </a:r>
            <a:r>
              <a:rPr lang="en-US" sz="2400" dirty="0">
                <a:solidFill>
                  <a:schemeClr val="tx1"/>
                </a:solidFill>
              </a:rPr>
              <a:t> ।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0584" y="2664951"/>
            <a:ext cx="4760742" cy="2832812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১</a:t>
            </a:r>
            <a:r>
              <a:rPr lang="en-US" sz="2000" dirty="0">
                <a:solidFill>
                  <a:srgbClr val="002060"/>
                </a:solidFill>
              </a:rPr>
              <a:t>। </a:t>
            </a:r>
            <a:r>
              <a:rPr lang="en-US" sz="2000" dirty="0" err="1">
                <a:solidFill>
                  <a:srgbClr val="002060"/>
                </a:solidFill>
              </a:rPr>
              <a:t>হুমায়ুন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কোন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ধরনের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আমল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পরিত্যাগ</a:t>
            </a:r>
            <a:r>
              <a:rPr lang="en-US" sz="2000" dirty="0" smtClean="0">
                <a:solidFill>
                  <a:srgbClr val="002060"/>
                </a:solidFill>
              </a:rPr>
              <a:t>   </a:t>
            </a:r>
          </a:p>
          <a:p>
            <a:pPr marL="4572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r>
              <a:rPr lang="en-US" sz="2000" dirty="0" err="1" smtClean="0">
                <a:solidFill>
                  <a:srgbClr val="002060"/>
                </a:solidFill>
              </a:rPr>
              <a:t>করেছে</a:t>
            </a:r>
            <a:r>
              <a:rPr lang="en-US" sz="2000" dirty="0" smtClean="0">
                <a:solidFill>
                  <a:srgbClr val="002060"/>
                </a:solidFill>
              </a:rPr>
              <a:t> ? </a:t>
            </a:r>
          </a:p>
          <a:p>
            <a:pPr marL="4572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ক- </a:t>
            </a:r>
            <a:r>
              <a:rPr lang="en-US" sz="2000" dirty="0" err="1">
                <a:solidFill>
                  <a:srgbClr val="002060"/>
                </a:solidFill>
              </a:rPr>
              <a:t>ফরজ</a:t>
            </a:r>
            <a:r>
              <a:rPr lang="en-US" sz="2000" dirty="0">
                <a:solidFill>
                  <a:srgbClr val="002060"/>
                </a:solidFill>
              </a:rPr>
              <a:t> 		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খ- </a:t>
            </a:r>
            <a:r>
              <a:rPr lang="en-US" sz="2000" dirty="0" err="1">
                <a:solidFill>
                  <a:srgbClr val="002060"/>
                </a:solidFill>
              </a:rPr>
              <a:t>ওয়াজিব</a:t>
            </a:r>
            <a:r>
              <a:rPr lang="en-US" sz="2000" dirty="0">
                <a:solidFill>
                  <a:srgbClr val="002060"/>
                </a:solidFill>
              </a:rPr>
              <a:t>	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গ- </a:t>
            </a:r>
            <a:r>
              <a:rPr lang="en-US" sz="2000" dirty="0" err="1">
                <a:solidFill>
                  <a:srgbClr val="002060"/>
                </a:solidFill>
              </a:rPr>
              <a:t>সুন্নাত</a:t>
            </a:r>
            <a:r>
              <a:rPr lang="en-US" sz="2000" dirty="0">
                <a:solidFill>
                  <a:srgbClr val="002060"/>
                </a:solidFill>
              </a:rPr>
              <a:t>		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ঘ- </a:t>
            </a:r>
            <a:r>
              <a:rPr lang="en-US" sz="2000" dirty="0" err="1">
                <a:solidFill>
                  <a:srgbClr val="002060"/>
                </a:solidFill>
              </a:rPr>
              <a:t>মুস্তাহাব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1767" y="2661140"/>
            <a:ext cx="4754880" cy="2837457"/>
          </a:xfr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২</a:t>
            </a:r>
            <a:r>
              <a:rPr lang="en-US" sz="2000" dirty="0">
                <a:solidFill>
                  <a:srgbClr val="FFFF00"/>
                </a:solidFill>
              </a:rPr>
              <a:t>। </a:t>
            </a:r>
            <a:r>
              <a:rPr lang="en-US" sz="2000" dirty="0" err="1">
                <a:solidFill>
                  <a:srgbClr val="FFFF00"/>
                </a:solidFill>
              </a:rPr>
              <a:t>এখন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হুমায়ুনের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করণীয়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কি</a:t>
            </a:r>
            <a:r>
              <a:rPr lang="en-US" sz="2000" dirty="0">
                <a:solidFill>
                  <a:srgbClr val="FFFF00"/>
                </a:solidFill>
              </a:rPr>
              <a:t> ? 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r>
              <a:rPr lang="en-US" sz="2000" dirty="0">
                <a:solidFill>
                  <a:srgbClr val="FFFF00"/>
                </a:solidFill>
              </a:rPr>
              <a:t/>
            </a: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2000" dirty="0">
                <a:solidFill>
                  <a:srgbClr val="FFFF00"/>
                </a:solidFill>
              </a:rPr>
              <a:t>ক- </a:t>
            </a:r>
            <a:r>
              <a:rPr lang="en-US" sz="2000" dirty="0" err="1">
                <a:solidFill>
                  <a:srgbClr val="FFFF00"/>
                </a:solidFill>
              </a:rPr>
              <a:t>এবারের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মত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খাবার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শেষ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করা</a:t>
            </a:r>
            <a:r>
              <a:rPr lang="en-US" sz="2000" dirty="0">
                <a:solidFill>
                  <a:srgbClr val="FFFF00"/>
                </a:solidFill>
              </a:rPr>
              <a:t> 	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খ- </a:t>
            </a:r>
            <a:r>
              <a:rPr lang="en-US" sz="2000" dirty="0" err="1">
                <a:solidFill>
                  <a:srgbClr val="FFFF00"/>
                </a:solidFill>
              </a:rPr>
              <a:t>আল্লাহর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কাছে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ক্ষমা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চাওয়া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গ- </a:t>
            </a:r>
            <a:r>
              <a:rPr lang="en-US" sz="2000" dirty="0" err="1">
                <a:solidFill>
                  <a:srgbClr val="FFFF00"/>
                </a:solidFill>
              </a:rPr>
              <a:t>তৎক্ষণা</a:t>
            </a:r>
            <a:r>
              <a:rPr lang="en-US" sz="2000" dirty="0">
                <a:solidFill>
                  <a:srgbClr val="FFFF00"/>
                </a:solidFill>
              </a:rPr>
              <a:t>ৎ </a:t>
            </a:r>
            <a:r>
              <a:rPr lang="ar-SA" sz="2000" dirty="0">
                <a:solidFill>
                  <a:srgbClr val="FFFF00"/>
                </a:solidFill>
              </a:rPr>
              <a:t>بسم الله الرحمن الرحيم 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বলা</a:t>
            </a:r>
            <a:r>
              <a:rPr lang="en-US" sz="2000" dirty="0">
                <a:solidFill>
                  <a:srgbClr val="FFFF00"/>
                </a:solidFill>
              </a:rPr>
              <a:t>  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45720" indent="0"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ঘ- </a:t>
            </a:r>
            <a:r>
              <a:rPr lang="en-US" sz="2000" dirty="0" err="1">
                <a:solidFill>
                  <a:srgbClr val="FFFF00"/>
                </a:solidFill>
              </a:rPr>
              <a:t>তৎক্ষণা</a:t>
            </a:r>
            <a:r>
              <a:rPr lang="en-US" sz="2000" dirty="0">
                <a:solidFill>
                  <a:srgbClr val="FFFF00"/>
                </a:solidFill>
              </a:rPr>
              <a:t>ৎ </a:t>
            </a:r>
            <a:r>
              <a:rPr lang="ar-SA" sz="2000" dirty="0">
                <a:solidFill>
                  <a:srgbClr val="FFFF00"/>
                </a:solidFill>
              </a:rPr>
              <a:t>بسم الله اوله واخره 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বলা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032" y="526976"/>
            <a:ext cx="9706706" cy="55861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</a:rPr>
              <a:t>নিচের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অনুচ্ছেদটি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পড়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এবং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প্রশ্ন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দু’টির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উত্তর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দাওঃ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4245597" y="5840442"/>
            <a:ext cx="3524956" cy="45249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উত্তর</a:t>
            </a:r>
            <a:r>
              <a:rPr lang="en-US" dirty="0" smtClean="0"/>
              <a:t> – ১।  (গ), 	২। (ঘ) 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21608"/>
      </p:ext>
    </p:extLst>
  </p:cSld>
  <p:clrMapOvr>
    <a:masterClrMapping/>
  </p:clrMapOvr>
  <p:transition spd="slow" advTm="47065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98525" y="520744"/>
            <a:ext cx="2492178" cy="55284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সৃজনশীল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প্রশ্ন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324707"/>
            <a:ext cx="10107424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রুহী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দাদার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খেতে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শেষ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বলল</a:t>
            </a:r>
            <a:r>
              <a:rPr lang="en-US" sz="2400" dirty="0" smtClean="0"/>
              <a:t>,  </a:t>
            </a:r>
            <a:r>
              <a:rPr lang="ar-SA" sz="2400" dirty="0" smtClean="0"/>
              <a:t>سبحان الله وبحمده سبحان الله العظيم 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এটা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শুণে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দাদা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খাওয়ার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আগে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দোয়া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শিখিয়ে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বললেন</a:t>
            </a:r>
            <a:r>
              <a:rPr lang="en-US" sz="2400" dirty="0" smtClean="0"/>
              <a:t>, </a:t>
            </a:r>
            <a:r>
              <a:rPr lang="en-US" sz="2400" dirty="0" err="1" smtClean="0"/>
              <a:t>আল্লাহ্</a:t>
            </a:r>
            <a:r>
              <a:rPr lang="en-US" sz="2400" dirty="0" smtClean="0"/>
              <a:t>‌ </a:t>
            </a:r>
            <a:r>
              <a:rPr lang="en-US" sz="2400" dirty="0" err="1" smtClean="0"/>
              <a:t>রিজিকদাতা</a:t>
            </a:r>
            <a:r>
              <a:rPr lang="en-US" sz="2400" dirty="0" smtClean="0"/>
              <a:t>। </a:t>
            </a:r>
            <a:r>
              <a:rPr lang="en-US" sz="2400" dirty="0" err="1" smtClean="0"/>
              <a:t>নেয়ামতের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শুকরিয়া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আদায়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নেয়ামত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বাড়িয়ে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দেন</a:t>
            </a:r>
            <a:r>
              <a:rPr lang="en-US" sz="2400" dirty="0" smtClean="0"/>
              <a:t>। 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4399" y="3235564"/>
            <a:ext cx="689316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(ক) </a:t>
            </a:r>
            <a:r>
              <a:rPr lang="en-US" sz="2400" dirty="0" err="1" smtClean="0"/>
              <a:t>খাবারের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আপচয়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?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30285" y="4079625"/>
            <a:ext cx="687728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(খ) </a:t>
            </a:r>
            <a:r>
              <a:rPr lang="en-US" sz="2400" dirty="0" err="1" smtClean="0"/>
              <a:t>খাবারের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কয়েকটি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আদাব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বর্ণনা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 ।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876797"/>
            <a:ext cx="689316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(গ) </a:t>
            </a:r>
            <a:r>
              <a:rPr lang="en-US" sz="2400" dirty="0" err="1" smtClean="0"/>
              <a:t>রুহী</a:t>
            </a:r>
            <a:r>
              <a:rPr lang="en-US" sz="2400" dirty="0" smtClean="0"/>
              <a:t>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ভুল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</a:t>
            </a:r>
            <a:r>
              <a:rPr lang="en-US" sz="2400" dirty="0" smtClean="0"/>
              <a:t> ? </a:t>
            </a:r>
            <a:r>
              <a:rPr lang="en-US" sz="2400" dirty="0" err="1" smtClean="0"/>
              <a:t>হাদেসের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আলোকে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বর্ণনা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1" y="5685685"/>
            <a:ext cx="6893167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(ঘ) </a:t>
            </a:r>
            <a:r>
              <a:rPr lang="en-US" sz="2400" dirty="0" err="1" smtClean="0"/>
              <a:t>রুহীর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দাদার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মন্তব্যটি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বিশ্লষণ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58877" y="520744"/>
            <a:ext cx="2732155" cy="55284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বাড়ির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কাজ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886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2149">
        <p14:gallery dir="l"/>
      </p:transition>
    </mc:Choice>
    <mc:Fallback>
      <p:transition spd="slow" advTm="221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2261698" y="4516807"/>
            <a:ext cx="7656025" cy="982472"/>
          </a:xfrm>
          <a:prstGeom prst="hexagon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FF00"/>
                </a:solidFill>
              </a:rPr>
              <a:t>السلام عليكم ورحمة الله وركاتة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24-Point Star 2"/>
          <p:cNvSpPr/>
          <p:nvPr/>
        </p:nvSpPr>
        <p:spPr>
          <a:xfrm>
            <a:off x="1143736" y="869331"/>
            <a:ext cx="9752135" cy="2680950"/>
          </a:xfrm>
          <a:prstGeom prst="star24">
            <a:avLst/>
          </a:prstGeom>
          <a:solidFill>
            <a:schemeClr val="bg2">
              <a:lumMod val="50000"/>
            </a:schemeClr>
          </a:solidFill>
          <a:ln w="5715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>
                <a:solidFill>
                  <a:srgbClr val="002060"/>
                </a:solidFill>
              </a:rPr>
              <a:t>شكرا جزاكم الله خيرا</a:t>
            </a:r>
          </a:p>
          <a:p>
            <a:pPr algn="ctr"/>
            <a:r>
              <a:rPr lang="ar-SA" sz="3200">
                <a:solidFill>
                  <a:srgbClr val="002060"/>
                </a:solidFill>
              </a:rPr>
              <a:t>ارجو لقائكم في حصة اخري </a:t>
            </a:r>
          </a:p>
          <a:p>
            <a:pPr algn="ctr"/>
            <a:r>
              <a:rPr lang="ar-SA" sz="3200">
                <a:solidFill>
                  <a:srgbClr val="002060"/>
                </a:solidFill>
              </a:rPr>
              <a:t>انشاء الله عز و جل.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5511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6879">
        <p15:prstTrans prst="pageCurlDouble"/>
      </p:transition>
    </mc:Choice>
    <mc:Fallback>
      <p:transition spd="slow" advTm="68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40927" y="1223492"/>
            <a:ext cx="7688686" cy="20348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rgbClr val="C00000"/>
                </a:solidFill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rPr>
              <a:t>السلام عليكم ورحمة الله وبركاته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2112137" y="4224274"/>
            <a:ext cx="7907628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আজকের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ক্লাসে</a:t>
            </a:r>
            <a:r>
              <a:rPr lang="en-US" sz="4400" dirty="0" smtClean="0"/>
              <a:t> </a:t>
            </a:r>
            <a:r>
              <a:rPr lang="en-US" sz="4400" dirty="0" err="1" smtClean="0"/>
              <a:t>সকলকে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স্বাগতম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49222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4278" y="2169250"/>
            <a:ext cx="7666893" cy="2676761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rPr>
              <a:t>الحمد لله رب العالمين- والصلوة والسلام علي رسوله الكريم وعلي اله واصحابه اجمعين-</a:t>
            </a:r>
          </a:p>
          <a:p>
            <a:pPr algn="ctr"/>
            <a:r>
              <a:rPr lang="ar-SA" sz="4000" dirty="0">
                <a:solidFill>
                  <a:srgbClr val="FFFF00"/>
                </a:solidFill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rPr>
              <a:t/>
            </a:r>
            <a:br>
              <a:rPr lang="ar-SA" sz="4000" dirty="0">
                <a:solidFill>
                  <a:srgbClr val="FFFF00"/>
                </a:solidFill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rPr>
            </a:br>
            <a:r>
              <a:rPr lang="ar-SA" sz="4000" dirty="0">
                <a:solidFill>
                  <a:srgbClr val="FFFF00"/>
                </a:solidFill>
                <a:latin typeface="Arabic Typesetting" panose="03020402040406030203" pitchFamily="66" charset="-78"/>
                <a:ea typeface="Arial Unicode MS" panose="020B0604020202020204" pitchFamily="34" charset="-128"/>
                <a:cs typeface="Arabic Typesetting" panose="03020402040406030203" pitchFamily="66" charset="-78"/>
              </a:rPr>
              <a:t> اما بعد:- واما بنعمة ربك فحدث</a:t>
            </a:r>
            <a:endParaRPr lang="en-US" sz="4000" dirty="0">
              <a:solidFill>
                <a:srgbClr val="FFFF00"/>
              </a:solidFill>
              <a:latin typeface="Arabic Typesetting" panose="03020402040406030203" pitchFamily="66" charset="-78"/>
              <a:ea typeface="Arial Unicode MS" panose="020B0604020202020204" pitchFamily="34" charset="-128"/>
              <a:cs typeface="Arabic Typesetting" panose="03020402040406030203" pitchFamily="66" charset="-78"/>
            </a:endParaRPr>
          </a:p>
          <a:p>
            <a:endParaRPr lang="en-US" sz="40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161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43">
        <p14:prism isContent="1" isInverted="1"/>
      </p:transition>
    </mc:Choice>
    <mc:Fallback>
      <p:transition spd="slow" advTm="10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45101" y="983019"/>
            <a:ext cx="4893969" cy="1369589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</a:rPr>
              <a:t>পাঠ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পরিচিতি</a:t>
            </a:r>
            <a:r>
              <a:rPr lang="en-US" sz="4400" dirty="0" smtClean="0">
                <a:solidFill>
                  <a:schemeClr val="bg1"/>
                </a:solidFill>
              </a:rPr>
              <a:t> 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laque 2"/>
          <p:cNvSpPr/>
          <p:nvPr/>
        </p:nvSpPr>
        <p:spPr>
          <a:xfrm>
            <a:off x="1676400" y="2954210"/>
            <a:ext cx="8897814" cy="3118344"/>
          </a:xfrm>
          <a:prstGeom prst="plaque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ঃ </a:t>
            </a:r>
            <a:r>
              <a:rPr lang="en-US" sz="3200" dirty="0" err="1">
                <a:solidFill>
                  <a:schemeClr val="tx1"/>
                </a:solidFill>
              </a:rPr>
              <a:t>দাখিল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নবম</a:t>
            </a:r>
            <a:r>
              <a:rPr lang="en-US" sz="3200" dirty="0">
                <a:solidFill>
                  <a:schemeClr val="tx1"/>
                </a:solidFill>
              </a:rPr>
              <a:t> ও </a:t>
            </a:r>
            <a:r>
              <a:rPr lang="en-US" sz="3200" dirty="0" err="1">
                <a:solidFill>
                  <a:schemeClr val="tx1"/>
                </a:solidFill>
              </a:rPr>
              <a:t>দশম</a:t>
            </a:r>
            <a:r>
              <a:rPr lang="en-US" sz="3200" dirty="0">
                <a:solidFill>
                  <a:schemeClr val="tx1"/>
                </a:solidFill>
              </a:rPr>
              <a:t>  </a:t>
            </a:r>
          </a:p>
          <a:p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err="1">
                <a:solidFill>
                  <a:schemeClr val="tx1"/>
                </a:solidFill>
              </a:rPr>
              <a:t>বিষয়</a:t>
            </a:r>
            <a:r>
              <a:rPr lang="en-US" sz="3200" dirty="0">
                <a:solidFill>
                  <a:schemeClr val="tx1"/>
                </a:solidFill>
              </a:rPr>
              <a:t> 	</a:t>
            </a:r>
            <a:r>
              <a:rPr lang="en-US" sz="3200" dirty="0" smtClean="0">
                <a:solidFill>
                  <a:schemeClr val="tx1"/>
                </a:solidFill>
              </a:rPr>
              <a:t>ঃ </a:t>
            </a:r>
            <a:r>
              <a:rPr lang="en-US" sz="3200" dirty="0" err="1">
                <a:solidFill>
                  <a:schemeClr val="tx1"/>
                </a:solidFill>
              </a:rPr>
              <a:t>হাদিস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শরিফ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err="1">
                <a:solidFill>
                  <a:schemeClr val="tx1"/>
                </a:solidFill>
              </a:rPr>
              <a:t>অধ্যায়</a:t>
            </a: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ঃ </a:t>
            </a:r>
            <a:r>
              <a:rPr lang="en-US" sz="3200" dirty="0" err="1">
                <a:solidFill>
                  <a:schemeClr val="tx1"/>
                </a:solidFill>
              </a:rPr>
              <a:t>বাইশতম</a:t>
            </a:r>
            <a:r>
              <a:rPr lang="en-US" sz="3200" dirty="0">
                <a:solidFill>
                  <a:schemeClr val="tx1"/>
                </a:solidFill>
              </a:rPr>
              <a:t>  </a:t>
            </a:r>
            <a:r>
              <a:rPr lang="ar-SA" sz="3200" dirty="0">
                <a:solidFill>
                  <a:schemeClr val="tx1"/>
                </a:solidFill>
              </a:rPr>
              <a:t>باب الأطعمة </a:t>
            </a:r>
            <a:r>
              <a:rPr lang="en-US" sz="3200" dirty="0">
                <a:solidFill>
                  <a:schemeClr val="tx1"/>
                </a:solidFill>
              </a:rPr>
              <a:t>  </a:t>
            </a:r>
            <a:r>
              <a:rPr lang="en-US" sz="3200" dirty="0" err="1">
                <a:solidFill>
                  <a:schemeClr val="tx1"/>
                </a:solidFill>
              </a:rPr>
              <a:t>বা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ar-SA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			      </a:t>
            </a:r>
            <a:r>
              <a:rPr lang="en-US" sz="3200" dirty="0" err="1">
                <a:solidFill>
                  <a:schemeClr val="tx1"/>
                </a:solidFill>
              </a:rPr>
              <a:t>খাদ্যবস্তু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সম্মন্ধীয়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অধ্যায়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err="1">
                <a:solidFill>
                  <a:schemeClr val="tx1"/>
                </a:solidFill>
              </a:rPr>
              <a:t>পৃষ্ঠা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নং</a:t>
            </a:r>
            <a:r>
              <a:rPr lang="en-US" sz="3200" dirty="0">
                <a:solidFill>
                  <a:schemeClr val="tx1"/>
                </a:solidFill>
              </a:rPr>
              <a:t> 	</a:t>
            </a:r>
            <a:r>
              <a:rPr lang="en-US" sz="3200" dirty="0" smtClean="0">
                <a:solidFill>
                  <a:schemeClr val="tx1"/>
                </a:solidFill>
              </a:rPr>
              <a:t>ঃ </a:t>
            </a:r>
            <a:r>
              <a:rPr lang="en-US" sz="3200" dirty="0">
                <a:solidFill>
                  <a:schemeClr val="tx1"/>
                </a:solidFill>
              </a:rPr>
              <a:t>২৬৩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6972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2113">
        <p15:prstTrans prst="curtains"/>
      </p:transition>
    </mc:Choice>
    <mc:Fallback>
      <p:transition spd="slow" advTm="121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918" y="1133507"/>
            <a:ext cx="5742904" cy="969471"/>
          </a:xfrm>
          <a:solidFill>
            <a:schemeClr val="tx1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ctr"/>
            <a:r>
              <a:rPr lang="en-US" dirty="0" err="1" smtClean="0"/>
              <a:t>শিখন</a:t>
            </a:r>
            <a:r>
              <a:rPr lang="en-US" dirty="0" smtClean="0"/>
              <a:t> </a:t>
            </a:r>
            <a:r>
              <a:rPr lang="en-US" dirty="0" err="1" smtClean="0"/>
              <a:t>ফল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64669" y="3434857"/>
            <a:ext cx="8839209" cy="22508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পাঠ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শেষে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শিক্ষার্থীরা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</a:p>
          <a:p>
            <a:endParaRPr lang="ar-SA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রাসুল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সাঃ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পবিত্র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হাদিসটি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মুখস্ত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করতে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পারবে</a:t>
            </a:r>
            <a:r>
              <a:rPr lang="en-US" dirty="0" smtClean="0">
                <a:solidFill>
                  <a:schemeClr val="tx1"/>
                </a:solidFill>
              </a:rPr>
              <a:t>।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হাদিসটির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বাংলা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অনুবাদ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করতে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পারবে</a:t>
            </a:r>
            <a:r>
              <a:rPr lang="en-US" dirty="0">
                <a:solidFill>
                  <a:schemeClr val="tx1"/>
                </a:solidFill>
              </a:rPr>
              <a:t>।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হাদিস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বর্নণাকারী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সাহাবি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হযরত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উমর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ইবনে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আবু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সালমার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জীবনী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জানতে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পারবে</a:t>
            </a:r>
            <a:r>
              <a:rPr lang="en-US" dirty="0" smtClean="0">
                <a:solidFill>
                  <a:schemeClr val="tx1"/>
                </a:solidFill>
              </a:rPr>
              <a:t>।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পানাহারের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সুন্নাত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নিয়ম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আদব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জানতে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পারবে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err="1" smtClean="0">
                <a:solidFill>
                  <a:schemeClr val="tx1"/>
                </a:solidFill>
              </a:rPr>
              <a:t>খাদ্য-পানীয়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সম্মন্ধীয়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প্রয়োজনীয়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বিষয়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অবগত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হবে</a:t>
            </a:r>
            <a:r>
              <a:rPr lang="en-US" dirty="0" smtClean="0">
                <a:solidFill>
                  <a:schemeClr val="tx1"/>
                </a:solidFill>
              </a:rPr>
              <a:t>।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2016350" y="4161695"/>
            <a:ext cx="480647" cy="199287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2016360" y="4419602"/>
            <a:ext cx="480647" cy="199287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2016361" y="4712678"/>
            <a:ext cx="480647" cy="199287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2004639" y="5017477"/>
            <a:ext cx="480647" cy="199287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1992917" y="5287107"/>
            <a:ext cx="480647" cy="199287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57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902">
        <p14:honeycomb/>
      </p:transition>
    </mc:Choice>
    <mc:Fallback>
      <p:transition spd="slow" advTm="49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262" y="386865"/>
            <a:ext cx="11125200" cy="60939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u="sng" dirty="0"/>
              <a:t>খাদ্যবস্তু সম্মন্ধীয় </a:t>
            </a:r>
            <a:endParaRPr lang="en-US" sz="2400" u="sng" dirty="0" smtClean="0"/>
          </a:p>
          <a:p>
            <a:pPr algn="just"/>
            <a:endParaRPr lang="en-US" sz="1000" dirty="0"/>
          </a:p>
          <a:p>
            <a:pPr algn="just"/>
            <a:r>
              <a:rPr lang="en-US" sz="2400" u="sng" dirty="0" smtClean="0"/>
              <a:t>১। </a:t>
            </a:r>
            <a:r>
              <a:rPr lang="bn-IN" sz="2400" u="sng" dirty="0" smtClean="0"/>
              <a:t>খাদ্য </a:t>
            </a:r>
            <a:r>
              <a:rPr lang="bn-IN" sz="2400" u="sng" dirty="0"/>
              <a:t>ও পানীয় বস্তু মানুষের মৌলিক ও জৈবিক চাহিদার অন্তর্গত</a:t>
            </a:r>
            <a:r>
              <a:rPr lang="hi-IN" sz="2400" u="sng" dirty="0"/>
              <a:t>। </a:t>
            </a:r>
            <a:r>
              <a:rPr lang="bn-IN" sz="2400" u="sng" dirty="0"/>
              <a:t>শরীরকে সুস্থ</a:t>
            </a:r>
            <a:r>
              <a:rPr lang="en-US" sz="2400" u="sng" dirty="0"/>
              <a:t>, </a:t>
            </a:r>
            <a:r>
              <a:rPr lang="bn-IN" sz="2400" u="sng" dirty="0"/>
              <a:t>সতেজ ও কর্মক্ষম রাখতে হলে যথা সময়ে ও নিয়ম মাফিক খাদ্য ও পানীয় গ্রহণ করা অপরিহার্য</a:t>
            </a:r>
            <a:r>
              <a:rPr lang="hi-IN" sz="2400" u="sng" dirty="0"/>
              <a:t>। </a:t>
            </a:r>
            <a:r>
              <a:rPr lang="bn-IN" sz="2400" u="sng" dirty="0"/>
              <a:t>শরীর সুস্ত না থাকলে ঠিক মত ইবাদত</a:t>
            </a:r>
            <a:r>
              <a:rPr lang="en-US" sz="2400" u="sng" dirty="0"/>
              <a:t>-</a:t>
            </a:r>
            <a:r>
              <a:rPr lang="bn-IN" sz="2400" u="sng" dirty="0"/>
              <a:t>বন্দেগীও করা যায় না</a:t>
            </a:r>
            <a:r>
              <a:rPr lang="hi-IN" sz="2400" u="sng" dirty="0"/>
              <a:t>। </a:t>
            </a:r>
            <a:endParaRPr lang="en-US" sz="2400" u="sng" dirty="0" smtClean="0"/>
          </a:p>
          <a:p>
            <a:pPr algn="just"/>
            <a:endParaRPr lang="en-US" sz="1000" dirty="0"/>
          </a:p>
          <a:p>
            <a:pPr algn="just"/>
            <a:r>
              <a:rPr lang="en-US" sz="2400" u="sng" dirty="0" smtClean="0"/>
              <a:t>২। </a:t>
            </a:r>
            <a:r>
              <a:rPr lang="bn-IN" sz="2400" u="sng" dirty="0" smtClean="0"/>
              <a:t>ইসলামী </a:t>
            </a:r>
            <a:r>
              <a:rPr lang="bn-IN" sz="2400" u="sng" dirty="0"/>
              <a:t>শরীয়তে খাদ্য ও পানীয় উপার্জন</a:t>
            </a:r>
            <a:r>
              <a:rPr lang="en-US" sz="2400" u="sng" dirty="0"/>
              <a:t>, </a:t>
            </a:r>
            <a:r>
              <a:rPr lang="bn-IN" sz="2400" u="sng" dirty="0"/>
              <a:t>গ্রহণ ও উহার ধরন ইত্যাদি বিষয়ে বহু বিধান রয়েছে</a:t>
            </a:r>
            <a:r>
              <a:rPr lang="hi-IN" sz="2400" u="sng" dirty="0"/>
              <a:t>। </a:t>
            </a:r>
            <a:r>
              <a:rPr lang="bn-IN" sz="2400" u="sng" dirty="0"/>
              <a:t>যা প্রতিপালন না করা মানবজাতি ও মুসমানদের জন্য আল্লাহ জাল্লা শানুহু ও তদীয় রাসুলে আকরম সাল্লাল্লাহু আলাইহি ওয়াসাল্লাম এর আবাধ্যতার শামিল</a:t>
            </a:r>
            <a:r>
              <a:rPr lang="hi-IN" sz="2400" u="sng" dirty="0"/>
              <a:t>। </a:t>
            </a:r>
            <a:endParaRPr lang="en-US" sz="2400" u="sng" dirty="0" smtClean="0"/>
          </a:p>
          <a:p>
            <a:pPr algn="just"/>
            <a:endParaRPr lang="en-US" sz="1000" dirty="0"/>
          </a:p>
          <a:p>
            <a:pPr algn="just"/>
            <a:r>
              <a:rPr lang="en-US" sz="2400" u="sng" dirty="0" smtClean="0"/>
              <a:t>৩। </a:t>
            </a:r>
            <a:r>
              <a:rPr lang="bn-IN" sz="2400" u="sng" dirty="0" smtClean="0"/>
              <a:t>খাদ্য </a:t>
            </a:r>
            <a:r>
              <a:rPr lang="bn-IN" sz="2400" u="sng" dirty="0"/>
              <a:t>ও</a:t>
            </a:r>
            <a:r>
              <a:rPr lang="en-US" sz="2400" u="sng" dirty="0"/>
              <a:t>  </a:t>
            </a:r>
            <a:r>
              <a:rPr lang="bn-IN" sz="2400" u="sng" dirty="0"/>
              <a:t>পানীয় হতে হবে বৈধ পন্থায় উপার্জিত</a:t>
            </a:r>
            <a:r>
              <a:rPr lang="hi-IN" sz="2400" u="sng" dirty="0"/>
              <a:t>। </a:t>
            </a:r>
            <a:r>
              <a:rPr lang="bn-IN" sz="2400" u="sng" dirty="0"/>
              <a:t>তাতে সুদ প্রতারণা</a:t>
            </a:r>
            <a:r>
              <a:rPr lang="en-US" sz="2400" u="sng" dirty="0"/>
              <a:t>, </a:t>
            </a:r>
            <a:r>
              <a:rPr lang="bn-IN" sz="2400" u="sng" dirty="0"/>
              <a:t>অপহরণ</a:t>
            </a:r>
            <a:r>
              <a:rPr lang="en-US" sz="2400" u="sng" dirty="0"/>
              <a:t>, </a:t>
            </a:r>
            <a:r>
              <a:rPr lang="bn-IN" sz="2400" u="sng" dirty="0"/>
              <a:t>অন্যায় ও মিথ্যার সংমিশ্রণ</a:t>
            </a:r>
            <a:r>
              <a:rPr lang="en-US" sz="2400" u="sng" dirty="0"/>
              <a:t>  </a:t>
            </a:r>
            <a:r>
              <a:rPr lang="bn-IN" sz="2400" u="sng" dirty="0"/>
              <a:t>থাকবে না</a:t>
            </a:r>
            <a:r>
              <a:rPr lang="hi-IN" sz="2400" u="sng" dirty="0"/>
              <a:t>। </a:t>
            </a:r>
            <a:r>
              <a:rPr lang="bn-IN" sz="2400" u="sng" dirty="0"/>
              <a:t>সাথে সাথে উহা হবে হালাল</a:t>
            </a:r>
            <a:r>
              <a:rPr lang="hi-IN" sz="2400" u="sng" dirty="0"/>
              <a:t>। </a:t>
            </a:r>
            <a:r>
              <a:rPr lang="bn-IN" sz="2400" u="sng" dirty="0"/>
              <a:t>অর্থাৎ নিষিদ্ধ বস্তু যথা</a:t>
            </a:r>
            <a:r>
              <a:rPr lang="en-US" sz="2400" u="sng" dirty="0"/>
              <a:t>- </a:t>
            </a:r>
            <a:r>
              <a:rPr lang="bn-IN" sz="2400" u="sng" dirty="0"/>
              <a:t>মৃত জন্তু</a:t>
            </a:r>
            <a:r>
              <a:rPr lang="en-US" sz="2400" u="sng" dirty="0"/>
              <a:t>, </a:t>
            </a:r>
            <a:r>
              <a:rPr lang="bn-IN" sz="2400" u="sng" dirty="0"/>
              <a:t>শুকর</a:t>
            </a:r>
            <a:r>
              <a:rPr lang="en-US" sz="2400" u="sng" dirty="0"/>
              <a:t>, </a:t>
            </a:r>
            <a:r>
              <a:rPr lang="bn-IN" sz="2400" u="sng" dirty="0"/>
              <a:t>মদ</a:t>
            </a:r>
            <a:r>
              <a:rPr lang="en-US" sz="2400" u="sng" dirty="0"/>
              <a:t>, </a:t>
            </a:r>
            <a:r>
              <a:rPr lang="bn-IN" sz="2400" u="sng" dirty="0"/>
              <a:t>হিংস্র জন্তু</a:t>
            </a:r>
            <a:r>
              <a:rPr lang="en-US" sz="2400" u="sng" dirty="0"/>
              <a:t>, </a:t>
            </a:r>
            <a:r>
              <a:rPr lang="bn-IN" sz="2400" u="sng" dirty="0"/>
              <a:t>নখওয়ালা পক্ষী ও মাদক যেমন খাদ্য পানীয় হবে না</a:t>
            </a:r>
            <a:r>
              <a:rPr lang="hi-IN" sz="2400" u="sng" dirty="0"/>
              <a:t>। </a:t>
            </a:r>
            <a:endParaRPr lang="en-US" sz="2400" u="sng" dirty="0" smtClean="0"/>
          </a:p>
          <a:p>
            <a:pPr algn="just"/>
            <a:endParaRPr lang="en-US" sz="1000" u="sng" dirty="0" smtClean="0"/>
          </a:p>
          <a:p>
            <a:pPr algn="just"/>
            <a:r>
              <a:rPr lang="en-US" sz="2400" u="sng" dirty="0" smtClean="0"/>
              <a:t>৪। </a:t>
            </a:r>
            <a:r>
              <a:rPr lang="bn-IN" sz="2400" u="sng" dirty="0" smtClean="0"/>
              <a:t>হালাল </a:t>
            </a:r>
            <a:r>
              <a:rPr lang="bn-IN" sz="2400" u="sng" dirty="0"/>
              <a:t>ও বৈধ খাদ্য পানীয় গ্রহণেরও রয়েছে বিশেষ নিয়ম</a:t>
            </a:r>
            <a:r>
              <a:rPr lang="hi-IN" sz="2400" u="sng" dirty="0"/>
              <a:t>। </a:t>
            </a:r>
            <a:r>
              <a:rPr lang="bn-IN" sz="2400" u="sng" dirty="0"/>
              <a:t>যথা</a:t>
            </a:r>
            <a:r>
              <a:rPr lang="en-US" sz="2400" u="sng" dirty="0"/>
              <a:t>- </a:t>
            </a:r>
            <a:r>
              <a:rPr lang="bn-IN" sz="2400" u="sng" dirty="0"/>
              <a:t>ডান হাত দ্বারা খাদ্য ও পানীয় গ্রহণ করা</a:t>
            </a:r>
            <a:r>
              <a:rPr lang="en-US" sz="2400" u="sng" dirty="0"/>
              <a:t>, </a:t>
            </a:r>
            <a:r>
              <a:rPr lang="bn-IN" sz="2400" u="sng" dirty="0"/>
              <a:t>নিজ কোলের পাশ হতে খাদ্য গ্রহণ করা</a:t>
            </a:r>
            <a:r>
              <a:rPr lang="en-US" sz="2400" u="sng" dirty="0"/>
              <a:t>, </a:t>
            </a:r>
            <a:r>
              <a:rPr lang="bn-IN" sz="2400" u="sng" dirty="0"/>
              <a:t>অপচয়</a:t>
            </a:r>
            <a:r>
              <a:rPr lang="en-US" sz="2400" u="sng" dirty="0"/>
              <a:t>-</a:t>
            </a:r>
            <a:r>
              <a:rPr lang="bn-IN" sz="2400" u="sng" dirty="0"/>
              <a:t>অপব্যয় না করা</a:t>
            </a:r>
            <a:r>
              <a:rPr lang="en-US" sz="2400" u="sng" dirty="0"/>
              <a:t>, </a:t>
            </a:r>
            <a:r>
              <a:rPr lang="bn-IN" sz="2400" u="sng" dirty="0"/>
              <a:t>খাদ্য গ্রহণের প্রারম্ভে বিসমিল্লাহ ও শেষে আলহামদুলিল্লাহ বলা</a:t>
            </a:r>
            <a:r>
              <a:rPr lang="en-US" sz="2400" u="sng" dirty="0"/>
              <a:t>, </a:t>
            </a:r>
            <a:r>
              <a:rPr lang="bn-IN" sz="2400" u="sng" dirty="0"/>
              <a:t>উদর পূর্তি করে না খাওয়া ও দাঁড়িয়ে খানা</a:t>
            </a:r>
            <a:r>
              <a:rPr lang="en-US" sz="2400" u="sng" dirty="0"/>
              <a:t>-</a:t>
            </a:r>
            <a:r>
              <a:rPr lang="bn-IN" sz="2400" u="sng" dirty="0"/>
              <a:t>পিনা না করা ইত্যাদি</a:t>
            </a:r>
            <a:r>
              <a:rPr lang="hi-IN" sz="2400" u="sng" dirty="0" smtClean="0"/>
              <a:t>।</a:t>
            </a:r>
            <a:endParaRPr lang="en-US" sz="24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1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598">
        <p14:prism/>
      </p:transition>
    </mc:Choice>
    <mc:Fallback>
      <p:transition spd="slow" advTm="25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80647"/>
            <a:ext cx="11007969" cy="5940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1600" u="sng" dirty="0" smtClean="0"/>
          </a:p>
          <a:p>
            <a:pPr algn="just"/>
            <a:r>
              <a:rPr lang="en-US" sz="2400" u="sng" dirty="0" smtClean="0"/>
              <a:t>৫। </a:t>
            </a:r>
            <a:r>
              <a:rPr lang="bn-IN" sz="2400" u="sng" dirty="0" smtClean="0"/>
              <a:t>খাদ্য </a:t>
            </a:r>
            <a:r>
              <a:rPr lang="bn-IN" sz="2400" u="sng" dirty="0"/>
              <a:t>পানীয়ের মধ্যে বিশেষ কিছু খাদ্য পানীয় হযরত নবি করিম সাঃ সাগ্রহে গ্রহণ করা বা পছন্দ করার কারণে তা মর্যাদাপূর্ণ খাদ্য হিসেবে পরিগণিত হয়েছ্য</a:t>
            </a:r>
            <a:r>
              <a:rPr lang="hi-IN" sz="2400" u="sng" dirty="0"/>
              <a:t>। </a:t>
            </a:r>
            <a:r>
              <a:rPr lang="bn-IN" sz="2400" u="sng" dirty="0"/>
              <a:t>যেমন মধু</a:t>
            </a:r>
            <a:r>
              <a:rPr lang="en-US" sz="2400" u="sng" dirty="0"/>
              <a:t>, </a:t>
            </a:r>
            <a:r>
              <a:rPr lang="bn-IN" sz="2400" u="sng" dirty="0"/>
              <a:t>দুধ</a:t>
            </a:r>
            <a:r>
              <a:rPr lang="en-US" sz="2400" u="sng" dirty="0"/>
              <a:t>, </a:t>
            </a:r>
            <a:r>
              <a:rPr lang="bn-IN" sz="2400" u="sng" dirty="0"/>
              <a:t>আজওয়া খেজুর</a:t>
            </a:r>
            <a:r>
              <a:rPr lang="en-US" sz="2400" u="sng" dirty="0"/>
              <a:t>, </a:t>
            </a:r>
            <a:r>
              <a:rPr lang="bn-IN" sz="2400" u="sng" dirty="0"/>
              <a:t>কদু ও মিষ্টি জাতীয় দ্রব্য ইত্যাদি</a:t>
            </a:r>
            <a:r>
              <a:rPr lang="hi-IN" sz="2400" u="sng" dirty="0"/>
              <a:t>। </a:t>
            </a:r>
            <a:r>
              <a:rPr lang="bn-IN" sz="2400" u="sng" dirty="0"/>
              <a:t>খাদ্য</a:t>
            </a:r>
            <a:r>
              <a:rPr lang="en-US" sz="2400" u="sng" dirty="0"/>
              <a:t>-</a:t>
            </a:r>
            <a:r>
              <a:rPr lang="bn-IN" sz="2400" u="sng" dirty="0"/>
              <a:t>পানীয় দ্রব্যের</a:t>
            </a:r>
            <a:r>
              <a:rPr lang="en-US" sz="2400" u="sng" dirty="0"/>
              <a:t>  </a:t>
            </a:r>
            <a:r>
              <a:rPr lang="bn-IN" sz="2400" u="sng" dirty="0"/>
              <a:t>এসব বিধান </a:t>
            </a:r>
            <a:r>
              <a:rPr lang="bn-IN" sz="2400" u="sng" dirty="0" smtClean="0"/>
              <a:t>মহান</a:t>
            </a:r>
            <a:r>
              <a:rPr lang="en-US" sz="2400" u="sng" dirty="0" err="1" smtClean="0"/>
              <a:t>বি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হযরত</a:t>
            </a:r>
            <a:r>
              <a:rPr lang="en-US" sz="2400" u="sng" dirty="0" smtClean="0"/>
              <a:t> </a:t>
            </a:r>
            <a:r>
              <a:rPr lang="bn-IN" sz="2400" u="sng" dirty="0" smtClean="0"/>
              <a:t>মুহাম্মদ </a:t>
            </a:r>
            <a:r>
              <a:rPr lang="bn-IN" sz="2400" u="sng" dirty="0"/>
              <a:t>মুস্তফা সাল্লাল্লাহু আলাইহি ওয়া সাল্লামের জীবন চরিত ও হাদিস শাস্ত্রের মাধ্যমে জানা যায়</a:t>
            </a:r>
            <a:r>
              <a:rPr lang="hi-IN" sz="2400" u="sng" dirty="0"/>
              <a:t>। </a:t>
            </a:r>
            <a:endParaRPr lang="en-US" sz="2400" u="sng" dirty="0" smtClean="0"/>
          </a:p>
          <a:p>
            <a:pPr algn="just"/>
            <a:endParaRPr lang="en-US" sz="1000" dirty="0"/>
          </a:p>
          <a:p>
            <a:pPr algn="just"/>
            <a:r>
              <a:rPr lang="en-US" sz="2400" u="sng" dirty="0" smtClean="0"/>
              <a:t>৬। </a:t>
            </a:r>
            <a:r>
              <a:rPr lang="bn-IN" sz="2400" u="sng" dirty="0" smtClean="0"/>
              <a:t>কিসে </a:t>
            </a:r>
            <a:r>
              <a:rPr lang="bn-IN" sz="2400" u="sng" dirty="0"/>
              <a:t>মানুষের কল্যাণ হবে আর কিসে মানুষের জন্য অকল্যাণ আছে তা রাব্বুল আ</a:t>
            </a:r>
            <a:r>
              <a:rPr lang="en-US" sz="2400" u="sng" dirty="0"/>
              <a:t>'</a:t>
            </a:r>
            <a:r>
              <a:rPr lang="bn-IN" sz="2400" u="sng" dirty="0"/>
              <a:t>লামীন আল্লাহ জাল্লা শানুহুই সম্মক </a:t>
            </a:r>
            <a:r>
              <a:rPr lang="en-US" sz="2400" u="sng" dirty="0" smtClean="0"/>
              <a:t>অ</a:t>
            </a:r>
            <a:r>
              <a:rPr lang="bn-IN" sz="2400" u="sng" dirty="0" smtClean="0"/>
              <a:t>বগত</a:t>
            </a:r>
            <a:r>
              <a:rPr lang="hi-IN" sz="2400" u="sng" dirty="0"/>
              <a:t>। </a:t>
            </a:r>
            <a:r>
              <a:rPr lang="bn-IN" sz="2400" u="sng" dirty="0"/>
              <a:t>তাই শরিয়ত প্রবর্তিত বিধি</a:t>
            </a:r>
            <a:r>
              <a:rPr lang="en-US" sz="2400" u="sng" dirty="0"/>
              <a:t>-</a:t>
            </a:r>
            <a:r>
              <a:rPr lang="bn-IN" sz="2400" u="sng" dirty="0"/>
              <a:t>বিধানসমূহ সম্পূর্ণরূপে মানব কল্যাণে নিবেদিত</a:t>
            </a:r>
            <a:r>
              <a:rPr lang="hi-IN" sz="2400" u="sng" dirty="0"/>
              <a:t>। </a:t>
            </a:r>
            <a:r>
              <a:rPr lang="bn-IN" sz="2400" u="sng" dirty="0"/>
              <a:t>কোন বিধানে কী রহস্য ও নিগুঢ় ত্বত্ত নিহিত আছে তা গবেষণার দাবী রাখে</a:t>
            </a:r>
            <a:r>
              <a:rPr lang="hi-IN" sz="2400" u="sng" dirty="0"/>
              <a:t>। </a:t>
            </a:r>
            <a:r>
              <a:rPr lang="bn-IN" sz="2400" u="sng" dirty="0"/>
              <a:t>বৈজ্ঞানিক উৎকর্ষের এ যুগে শরিয়তের অনেক বিধানের কার্যকারিতা বৈজ্ঞানিক গভেষণায় প্রমাণিত হয়েছে</a:t>
            </a:r>
            <a:r>
              <a:rPr lang="hi-IN" sz="2400" u="sng" dirty="0"/>
              <a:t>। </a:t>
            </a:r>
            <a:r>
              <a:rPr lang="bn-IN" sz="2400" u="sng" dirty="0"/>
              <a:t>কুকুরের লালার বিষক্রিয়া নষ্ট করতে মাটির কার্যকারিতা</a:t>
            </a:r>
            <a:r>
              <a:rPr lang="en-US" sz="2400" u="sng" dirty="0"/>
              <a:t>, </a:t>
            </a:r>
            <a:r>
              <a:rPr lang="bn-IN" sz="2400" u="sng" dirty="0"/>
              <a:t>মধু ও খেজুরের খাদ্যগুণ</a:t>
            </a:r>
            <a:r>
              <a:rPr lang="en-US" sz="2400" u="sng" dirty="0"/>
              <a:t>, </a:t>
            </a:r>
            <a:r>
              <a:rPr lang="bn-IN" sz="2400" u="sng" dirty="0"/>
              <a:t>পেট পুরে না খাওয়ার উপকারিতা ইত্যাদি চিরন্তন সত্য হিসেবে প্রতিভাত </a:t>
            </a:r>
            <a:r>
              <a:rPr lang="bn-IN" sz="2400" u="sng" dirty="0" smtClean="0"/>
              <a:t>হয়েছে</a:t>
            </a:r>
            <a:r>
              <a:rPr lang="hi-IN" sz="2400" u="sng" dirty="0"/>
              <a:t>। </a:t>
            </a:r>
            <a:endParaRPr lang="en-US" sz="2400" u="sng" dirty="0" smtClean="0"/>
          </a:p>
          <a:p>
            <a:pPr algn="just"/>
            <a:endParaRPr lang="en-US" sz="1000" dirty="0"/>
          </a:p>
          <a:p>
            <a:pPr algn="just"/>
            <a:r>
              <a:rPr lang="en-US" sz="2400" u="sng" dirty="0" smtClean="0"/>
              <a:t>৭। </a:t>
            </a:r>
            <a:r>
              <a:rPr lang="bn-IN" sz="2400" u="sng" dirty="0" smtClean="0"/>
              <a:t>খাদ্য</a:t>
            </a:r>
            <a:r>
              <a:rPr lang="en-US" sz="2400" u="sng" dirty="0"/>
              <a:t>-</a:t>
            </a:r>
            <a:r>
              <a:rPr lang="bn-IN" sz="2400" u="sng" dirty="0"/>
              <a:t>পানীয়সহ সকল বিষয়ে শরিয়তের বিধি</a:t>
            </a:r>
            <a:r>
              <a:rPr lang="en-US" sz="2400" u="sng" dirty="0"/>
              <a:t>-</a:t>
            </a:r>
            <a:r>
              <a:rPr lang="bn-IN" sz="2400" u="sng" dirty="0"/>
              <a:t>বিধান নির্দ্বিধায় মান্য করে প্রভুত কল্যাণ লাভ করত এবং বহুবিধ অকল্যাণ হতে রক্ষা পেতে সচেষ্ট হওয়া উচিৎ </a:t>
            </a:r>
            <a:r>
              <a:rPr lang="hi-IN" sz="2400" u="sng" dirty="0"/>
              <a:t>। </a:t>
            </a:r>
            <a:endParaRPr lang="en-US" sz="2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7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661">
        <p14:prism/>
      </p:transition>
    </mc:Choice>
    <mc:Fallback>
      <p:transition spd="slow" advTm="26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02" y="1880249"/>
            <a:ext cx="8998950" cy="4351858"/>
          </a:xfrm>
          <a:prstGeom prst="rect">
            <a:avLst/>
          </a:prstGeom>
        </p:spPr>
      </p:pic>
      <p:sp>
        <p:nvSpPr>
          <p:cNvPr id="2" name="Heptagon 1"/>
          <p:cNvSpPr/>
          <p:nvPr/>
        </p:nvSpPr>
        <p:spPr>
          <a:xfrm>
            <a:off x="2102237" y="542091"/>
            <a:ext cx="8046146" cy="943911"/>
          </a:xfrm>
          <a:prstGeom prst="heptagon">
            <a:avLst/>
          </a:prstGeom>
          <a:solidFill>
            <a:srgbClr val="C00000"/>
          </a:solidFill>
          <a:ln w="38100">
            <a:solidFill>
              <a:srgbClr val="00B050"/>
            </a:solidFill>
            <a:prstDash val="dash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 smtClean="0">
                <a:solidFill>
                  <a:schemeClr val="accent6"/>
                </a:solidFill>
              </a:rPr>
              <a:t>باب الأطعمة 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বা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খাদ্যবস্তু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সম্মন্ধীয়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অধ্যায়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accent6"/>
                </a:solidFill>
              </a:rPr>
              <a:t>হাদিস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err="1" smtClean="0">
                <a:solidFill>
                  <a:schemeClr val="accent6"/>
                </a:solidFill>
              </a:rPr>
              <a:t>নং</a:t>
            </a:r>
            <a:r>
              <a:rPr lang="en-US" sz="2000" dirty="0" smtClean="0">
                <a:solidFill>
                  <a:schemeClr val="accent6"/>
                </a:solidFill>
              </a:rPr>
              <a:t> ২৫১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945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840">
        <p14:doors dir="vert"/>
      </p:transition>
    </mc:Choice>
    <mc:Fallback>
      <p:transition spd="slow" advTm="18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2.3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2|2.9|2.2|2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3|2.7|4.1|2.5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5|2.4|2.4|2.3|3.3|4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4|11.7|2.7|2.5|1.8|2.6|3.5|3.5|2.7|2.4|3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6|2.4|2|2.6|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5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9|2.7"/>
</p:tagLst>
</file>

<file path=ppt/theme/theme1.xml><?xml version="1.0" encoding="utf-8"?>
<a:theme xmlns:a="http://schemas.openxmlformats.org/drawingml/2006/main" name="Basis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825</TotalTime>
  <Words>1338</Words>
  <Application>Microsoft Office PowerPoint</Application>
  <PresentationFormat>Widescreen</PresentationFormat>
  <Paragraphs>189</Paragraphs>
  <Slides>27</Slides>
  <Notes>0</Notes>
  <HiddenSlides>1</HiddenSlides>
  <MMClips>26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 Unicode MS</vt:lpstr>
      <vt:lpstr>Arabic Typesetting</vt:lpstr>
      <vt:lpstr>Corbel</vt:lpstr>
      <vt:lpstr>Mangal</vt:lpstr>
      <vt:lpstr>Tahoma</vt:lpstr>
      <vt:lpstr>Vrinda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খানা-পিনা সম্পর্কিত আরো কয়েকটি হাদিস ও অনুবাদঃ </vt:lpstr>
      <vt:lpstr>PowerPoint Presentation</vt:lpstr>
      <vt:lpstr>খাবার বেশী না খাওয়া </vt:lpstr>
      <vt:lpstr>পানাহার শেষে  الحمد لله বলে দোয়া করা</vt:lpstr>
      <vt:lpstr>হুমায়ুন রাতের খাবার খেতে বসে কোন দোয়া-কালাম না পড়েই খাওয়া শুরু করে দেয়। খাওয়ার মাঝামাঝি  তার বিষয়টি মনে পড়ে ।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(SM)</dc:creator>
  <cp:lastModifiedBy>Muhammad (SM)</cp:lastModifiedBy>
  <cp:revision>201</cp:revision>
  <dcterms:created xsi:type="dcterms:W3CDTF">2021-07-14T03:20:51Z</dcterms:created>
  <dcterms:modified xsi:type="dcterms:W3CDTF">2021-07-25T15:27:31Z</dcterms:modified>
</cp:coreProperties>
</file>