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</p:sldMasterIdLst>
  <p:notesMasterIdLst>
    <p:notesMasterId r:id="rId18"/>
  </p:notesMasterIdLst>
  <p:sldIdLst>
    <p:sldId id="298" r:id="rId3"/>
    <p:sldId id="276" r:id="rId4"/>
    <p:sldId id="259" r:id="rId5"/>
    <p:sldId id="297" r:id="rId6"/>
    <p:sldId id="300" r:id="rId7"/>
    <p:sldId id="303" r:id="rId8"/>
    <p:sldId id="293" r:id="rId9"/>
    <p:sldId id="294" r:id="rId10"/>
    <p:sldId id="302" r:id="rId11"/>
    <p:sldId id="301" r:id="rId12"/>
    <p:sldId id="295" r:id="rId13"/>
    <p:sldId id="291" r:id="rId14"/>
    <p:sldId id="275" r:id="rId15"/>
    <p:sldId id="287" r:id="rId16"/>
    <p:sldId id="272" r:id="rId17"/>
  </p:sldIdLst>
  <p:sldSz cx="137160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88802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62" y="54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BD03A-C2B5-40D7-AF2A-4C07FDCE151E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2FBB3-922F-4592-A7F2-900C350F6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1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Welcome and identity of the content</a:t>
            </a:r>
            <a:r>
              <a:rPr lang="en-US" baseline="0" dirty="0"/>
              <a:t> builder and class with subject in one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FBB3-922F-4592-A7F2-900C350F67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50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The main aim of this lesson is to make the students able writing a composition on hobby.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FBB3-922F-4592-A7F2-900C350F67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53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The main aim of this lesson is to make the students able writing a composition on hobby.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FBB3-922F-4592-A7F2-900C350F67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89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The main aim of this lesson is to make the students able writing a composition on hobby.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FBB3-922F-4592-A7F2-900C350F67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50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Personal information of hobby.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7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2FBB3-922F-4592-A7F2-900C350F67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27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302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Ending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7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2FBB3-922F-4592-A7F2-900C350F67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27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724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The main aim of this lesson is to make the students able writing a composition on hobby.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FBB3-922F-4592-A7F2-900C350F67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0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The main aim of this lesson is to make the students able writing a composition on hobby.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FBB3-922F-4592-A7F2-900C350F67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5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The main aim of this lesson is to make the students able writing a composition on hobby.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FBB3-922F-4592-A7F2-900C350F67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29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The main aim of this lesson is to make the students able writing a composition on hobby.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FBB3-922F-4592-A7F2-900C350F67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99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The main aim of this lesson is to make the students able writing a composition on hobby.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FBB3-922F-4592-A7F2-900C350F67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12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The main aim of this lesson is to make the students able writing a composition on hobby.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FBB3-922F-4592-A7F2-900C350F67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82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The main aim of this lesson is to make the students able writing a composition on hobby.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FBB3-922F-4592-A7F2-900C350F67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10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The main aim of this lesson is to make the students able writing a composition on hobby.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FBB3-922F-4592-A7F2-900C350F67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1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2D7-C619-49C7-B340-9E3CBCCA1D8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631-A9E4-4BCD-B6BF-06CB8689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0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2D7-C619-49C7-B340-9E3CBCCA1D8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631-A9E4-4BCD-B6BF-06CB8689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2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257"/>
            <a:ext cx="308610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257"/>
            <a:ext cx="902970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2D7-C619-49C7-B340-9E3CBCCA1D8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631-A9E4-4BCD-B6BF-06CB8689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68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800225" y="2704977"/>
            <a:ext cx="10115550" cy="1865376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427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2093" y="4932883"/>
            <a:ext cx="7651814" cy="1405213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2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2D7-C619-49C7-B340-9E3CBCCA1D8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631-A9E4-4BCD-B6BF-06CB8689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41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2D7-C619-49C7-B340-9E3CBCCA1D8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631-A9E4-4BCD-B6BF-06CB8689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06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800225" y="2704977"/>
            <a:ext cx="10115550" cy="1865376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427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093" y="4932793"/>
            <a:ext cx="7651814" cy="143376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250">
                <a:solidFill>
                  <a:schemeClr val="tx1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2D7-C619-49C7-B340-9E3CBCCA1D8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631-A9E4-4BCD-B6BF-06CB8689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11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9652" y="2989783"/>
            <a:ext cx="4805742" cy="3515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0605" y="2989783"/>
            <a:ext cx="4804028" cy="3515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2D7-C619-49C7-B340-9E3CBCCA1D8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631-A9E4-4BCD-B6BF-06CB8689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28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366" y="2621891"/>
            <a:ext cx="4804029" cy="7979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138" b="0" cap="all" spc="113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514350" indent="0">
              <a:buNone/>
              <a:defRPr sz="2138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1366" y="3562350"/>
            <a:ext cx="4804029" cy="2943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30605" y="3562350"/>
            <a:ext cx="4785170" cy="294301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30606" y="2621891"/>
            <a:ext cx="4804029" cy="7979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138" b="0" cap="all" spc="113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514350" indent="0">
              <a:buNone/>
              <a:defRPr sz="2138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2D7-C619-49C7-B340-9E3CBCCA1D8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631-A9E4-4BCD-B6BF-06CB86890A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146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2D7-C619-49C7-B340-9E3CBCCA1D8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631-A9E4-4BCD-B6BF-06CB8689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27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2D7-C619-49C7-B340-9E3CBCCA1D8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631-A9E4-4BCD-B6BF-06CB8689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95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858000" cy="7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905256" y="2543005"/>
            <a:ext cx="5047488" cy="12936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47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8090" y="911962"/>
            <a:ext cx="5417820" cy="5948477"/>
          </a:xfrm>
        </p:spPr>
        <p:txBody>
          <a:bodyPr>
            <a:normAutofit/>
          </a:bodyPr>
          <a:lstStyle>
            <a:lvl1pPr>
              <a:defRPr sz="2138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5014" y="4023240"/>
            <a:ext cx="4269105" cy="2486574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688">
                <a:solidFill>
                  <a:srgbClr val="FFFFFF"/>
                </a:solidFill>
              </a:defRPr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2D7-C619-49C7-B340-9E3CBCCA1D8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905256" y="7067702"/>
            <a:ext cx="5765397" cy="362712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631-A9E4-4BCD-B6BF-06CB8689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6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2D7-C619-49C7-B340-9E3CBCCA1D8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631-A9E4-4BCD-B6BF-06CB8689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75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6857999" cy="7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909588" y="2543005"/>
            <a:ext cx="5056873" cy="1285925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47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0" y="0"/>
            <a:ext cx="6864859" cy="77724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6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5014" y="4023241"/>
            <a:ext cx="4269105" cy="2486575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688">
                <a:solidFill>
                  <a:srgbClr val="FFFFFF"/>
                </a:solidFill>
              </a:defRPr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9BC82D7-C619-49C7-B340-9E3CBCCA1D8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05256" y="7067702"/>
            <a:ext cx="5765397" cy="362712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631-A9E4-4BCD-B6BF-06CB8689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56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2D7-C619-49C7-B340-9E3CBCCA1D8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631-A9E4-4BCD-B6BF-06CB8689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46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4751" y="1062228"/>
            <a:ext cx="1460934" cy="56479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0029" y="1062228"/>
            <a:ext cx="6973300" cy="56479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2D7-C619-49C7-B340-9E3CBCCA1D8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631-A9E4-4BCD-B6BF-06CB8689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2D7-C619-49C7-B340-9E3CBCCA1D8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631-A9E4-4BCD-B6BF-06CB8689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6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2D7-C619-49C7-B340-9E3CBCCA1D8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631-A9E4-4BCD-B6BF-06CB8689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3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2D7-C619-49C7-B340-9E3CBCCA1D8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631-A9E4-4BCD-B6BF-06CB8689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7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2D7-C619-49C7-B340-9E3CBCCA1D8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631-A9E4-4BCD-B6BF-06CB8689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5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2D7-C619-49C7-B340-9E3CBCCA1D8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631-A9E4-4BCD-B6BF-06CB8689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1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2D7-C619-49C7-B340-9E3CBCCA1D8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631-A9E4-4BCD-B6BF-06CB8689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1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2D7-C619-49C7-B340-9E3CBCCA1D8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631-A9E4-4BCD-B6BF-06CB8689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4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C82D7-C619-49C7-B340-9E3CBCCA1D8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DB631-A9E4-4BCD-B6BF-06CB8689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6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510028" y="1093318"/>
            <a:ext cx="8695944" cy="134721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0028" y="2989784"/>
            <a:ext cx="8695944" cy="3515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9108" y="7070658"/>
            <a:ext cx="3097964" cy="367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9BC82D7-C619-49C7-B340-9E3CBCCA1D8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0225" y="7067702"/>
            <a:ext cx="6638838" cy="362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3787" y="7046976"/>
            <a:ext cx="411480" cy="414528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238" spc="0" baseline="0">
                <a:solidFill>
                  <a:srgbClr val="FFFFFF"/>
                </a:solidFill>
              </a:defRPr>
            </a:lvl1pPr>
          </a:lstStyle>
          <a:p>
            <a:fld id="{D2DDB631-A9E4-4BCD-B6BF-06CB8689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1028700" rtl="0" eaLnBrk="1" latinLnBrk="0" hangingPunct="1">
        <a:lnSpc>
          <a:spcPct val="90000"/>
        </a:lnSpc>
        <a:spcBef>
          <a:spcPct val="0"/>
        </a:spcBef>
        <a:buNone/>
        <a:defRPr sz="3150" kern="1200" cap="all" spc="225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100000"/>
        </a:lnSpc>
        <a:spcBef>
          <a:spcPts val="1125"/>
        </a:spcBef>
        <a:buClr>
          <a:schemeClr val="accent2"/>
        </a:buClr>
        <a:buFont typeface="Arial" panose="020B0604020202020204" pitchFamily="34" charset="0"/>
        <a:buChar char="•"/>
        <a:defRPr sz="2025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14350" indent="-257175" algn="l" defTabSz="1028700" rtl="0" eaLnBrk="1" latinLnBrk="0" hangingPunct="1">
        <a:lnSpc>
          <a:spcPct val="100000"/>
        </a:lnSpc>
        <a:spcBef>
          <a:spcPts val="1125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71525" indent="-257175" algn="l" defTabSz="1028700" rtl="0" eaLnBrk="1" latinLnBrk="0" hangingPunct="1">
        <a:lnSpc>
          <a:spcPct val="100000"/>
        </a:lnSpc>
        <a:spcBef>
          <a:spcPts val="1125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28700" indent="-257175" algn="l" defTabSz="1028700" rtl="0" eaLnBrk="1" latinLnBrk="0" hangingPunct="1">
        <a:lnSpc>
          <a:spcPct val="100000"/>
        </a:lnSpc>
        <a:spcBef>
          <a:spcPts val="1125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5875" indent="-257175" algn="l" defTabSz="1028700" rtl="0" eaLnBrk="1" latinLnBrk="0" hangingPunct="1">
        <a:lnSpc>
          <a:spcPct val="100000"/>
        </a:lnSpc>
        <a:spcBef>
          <a:spcPts val="1125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476971" indent="-257175" algn="l" defTabSz="1028700" rtl="0" eaLnBrk="1" latinLnBrk="0" hangingPunct="1">
        <a:lnSpc>
          <a:spcPct val="100000"/>
        </a:lnSpc>
        <a:spcBef>
          <a:spcPts val="1125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69852" indent="-257175" algn="l" defTabSz="1028700" rtl="0" eaLnBrk="1" latinLnBrk="0" hangingPunct="1">
        <a:lnSpc>
          <a:spcPct val="100000"/>
        </a:lnSpc>
        <a:spcBef>
          <a:spcPts val="1125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64519" indent="-257175" algn="l" defTabSz="1028700" rtl="0" eaLnBrk="1" latinLnBrk="0" hangingPunct="1">
        <a:lnSpc>
          <a:spcPct val="100000"/>
        </a:lnSpc>
        <a:spcBef>
          <a:spcPts val="1125"/>
        </a:spcBef>
        <a:buClr>
          <a:schemeClr val="accent2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8122" indent="-257175" algn="l" defTabSz="1028700" rtl="0" eaLnBrk="1" latinLnBrk="0" hangingPunct="1">
        <a:lnSpc>
          <a:spcPct val="100000"/>
        </a:lnSpc>
        <a:spcBef>
          <a:spcPts val="1125"/>
        </a:spcBef>
        <a:buClr>
          <a:schemeClr val="accent2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1" y="1219200"/>
            <a:ext cx="3505430" cy="42490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5685"/>
            <a:ext cx="7315215" cy="54864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54071" y="1828800"/>
            <a:ext cx="8476129" cy="5105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A.K.M. Noor-e-</a:t>
            </a:r>
            <a:r>
              <a:rPr lang="en-US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Alam</a:t>
            </a:r>
            <a:endParaRPr lang="en-US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  <a:p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Senior Teacher(English)</a:t>
            </a:r>
          </a:p>
          <a:p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                M.A. in English</a:t>
            </a:r>
          </a:p>
          <a:p>
            <a:r>
              <a:rPr lang="en-US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Ikrashi</a:t>
            </a:r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 Adarsha High School</a:t>
            </a:r>
          </a:p>
          <a:p>
            <a:r>
              <a:rPr lang="en-US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Dohar</a:t>
            </a:r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, Dhaka-1331</a:t>
            </a:r>
          </a:p>
          <a:p>
            <a:endParaRPr lang="en-US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Book Antiqua" pitchFamily="18" charset="0"/>
            </a:endParaRPr>
          </a:p>
          <a:p>
            <a:r>
              <a:rPr lang="en-US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                      </a:t>
            </a:r>
            <a:r>
              <a:rPr lang="en-US" b="1" u="sng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Presentation made for class</a:t>
            </a:r>
          </a:p>
          <a:p>
            <a:r>
              <a:rPr lang="en-US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                       VI-X</a:t>
            </a:r>
          </a:p>
          <a:p>
            <a:r>
              <a:rPr lang="en-US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                       English 2</a:t>
            </a:r>
            <a:r>
              <a:rPr lang="en-US" b="1" baseline="30000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nd</a:t>
            </a:r>
            <a:r>
              <a:rPr lang="en-US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paper</a:t>
            </a:r>
          </a:p>
          <a:p>
            <a:r>
              <a:rPr lang="en-US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                       Paragraph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533400"/>
            <a:ext cx="123444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Book Antiqua" pitchFamily="18" charset="0"/>
              </a:rPr>
              <a:t>Welcome to my Multimedia Presentation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/>
          <a:stretch/>
        </p:blipFill>
        <p:spPr>
          <a:xfrm>
            <a:off x="21335" y="220"/>
            <a:ext cx="7141465" cy="77213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"/>
          <a:stretch/>
        </p:blipFill>
        <p:spPr>
          <a:xfrm>
            <a:off x="7184135" y="0"/>
            <a:ext cx="6568441" cy="772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4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8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716000" cy="7772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475372-68AE-4A19-B30C-E61C1785990B}"/>
              </a:ext>
            </a:extLst>
          </p:cNvPr>
          <p:cNvSpPr txBox="1"/>
          <p:nvPr/>
        </p:nvSpPr>
        <p:spPr>
          <a:xfrm>
            <a:off x="1714500" y="1752600"/>
            <a:ext cx="10287000" cy="1981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 ANSI" panose="02000000000000000000" pitchFamily="2" charset="0"/>
              </a:rPr>
              <a:t> </a:t>
            </a:r>
            <a:r>
              <a:rPr lang="en-GB" b="1" dirty="0"/>
              <a:t>On the 14 December, 21 February and on the other national mourning day our national flag keeps half-mast. </a:t>
            </a:r>
            <a:endParaRPr lang="en-GB" dirty="0">
              <a:latin typeface="Siyam Rupali ANSI" panose="02000000000000000000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Siyam Rupali ANSI" panose="02000000000000000000" pitchFamily="2" charset="0"/>
              </a:rPr>
              <a:t> </a:t>
            </a:r>
          </a:p>
          <a:p>
            <a:pPr algn="just"/>
            <a:r>
              <a:rPr lang="en-GB" dirty="0">
                <a:solidFill>
                  <a:schemeClr val="bg1"/>
                </a:solidFill>
                <a:latin typeface="Siyam Rupali ANSI" panose="02000000000000000000" pitchFamily="2" charset="0"/>
              </a:rPr>
              <a:t> </a:t>
            </a:r>
            <a:endParaRPr lang="en-US" b="1" dirty="0">
              <a:solidFill>
                <a:schemeClr val="bg1"/>
              </a:solidFill>
              <a:latin typeface="Siyam Rupali ANS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4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8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716000" cy="7772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1C20FF-F17B-4B07-9D96-39C60427030E}"/>
              </a:ext>
            </a:extLst>
          </p:cNvPr>
          <p:cNvSpPr txBox="1"/>
          <p:nvPr/>
        </p:nvSpPr>
        <p:spPr>
          <a:xfrm>
            <a:off x="1524000" y="5431082"/>
            <a:ext cx="11049000" cy="23413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 ANSI" panose="02000000000000000000" pitchFamily="2" charset="0"/>
              </a:rPr>
              <a:t> </a:t>
            </a:r>
            <a:r>
              <a:rPr lang="en-GB" b="1" dirty="0"/>
              <a:t>Our feelings about the flag are very sensational and respectful. When we see our national flag, our heart is fulfilled with joy and respect.</a:t>
            </a:r>
            <a:endParaRPr lang="en-GB" dirty="0">
              <a:latin typeface="Siyam Rupali ANSI" panose="02000000000000000000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Siyam Rupali ANSI" panose="02000000000000000000" pitchFamily="2" charset="0"/>
              </a:rPr>
              <a:t> </a:t>
            </a:r>
          </a:p>
          <a:p>
            <a:pPr algn="just"/>
            <a:r>
              <a:rPr lang="en-GB" dirty="0">
                <a:solidFill>
                  <a:schemeClr val="bg1"/>
                </a:solidFill>
                <a:latin typeface="Siyam Rupali ANSI" panose="02000000000000000000" pitchFamily="2" charset="0"/>
              </a:rPr>
              <a:t> </a:t>
            </a:r>
            <a:endParaRPr lang="en-US" b="1" dirty="0">
              <a:solidFill>
                <a:schemeClr val="bg1"/>
              </a:solidFill>
              <a:latin typeface="Siyam Rupali ANS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01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8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716000" cy="7772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2CDD6C-0ACA-4D52-839E-07C0AA17020A}"/>
              </a:ext>
            </a:extLst>
          </p:cNvPr>
          <p:cNvSpPr txBox="1"/>
          <p:nvPr/>
        </p:nvSpPr>
        <p:spPr>
          <a:xfrm>
            <a:off x="838200" y="5791200"/>
            <a:ext cx="11582400" cy="2286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bow down our heads towards it. We have to save the honour and dignity of this flag even instead of our lives when it will be essential.</a:t>
            </a:r>
            <a:endParaRPr lang="en-GB" dirty="0">
              <a:solidFill>
                <a:srgbClr val="FF0000"/>
              </a:solidFill>
              <a:latin typeface="Siyam Rupali ANSI" panose="02000000000000000000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Siyam Rupali ANSI" panose="02000000000000000000" pitchFamily="2" charset="0"/>
              </a:rPr>
              <a:t> </a:t>
            </a:r>
          </a:p>
          <a:p>
            <a:pPr algn="just"/>
            <a:r>
              <a:rPr lang="en-GB" dirty="0">
                <a:solidFill>
                  <a:schemeClr val="bg1"/>
                </a:solidFill>
                <a:latin typeface="Siyam Rupali ANSI" panose="02000000000000000000" pitchFamily="2" charset="0"/>
              </a:rPr>
              <a:t> </a:t>
            </a:r>
            <a:endParaRPr lang="en-US" b="1" dirty="0">
              <a:solidFill>
                <a:schemeClr val="bg1"/>
              </a:solidFill>
              <a:latin typeface="Siyam Rupali ANS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8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685800"/>
            <a:ext cx="45720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1227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Evaluation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1981200"/>
            <a:ext cx="10591800" cy="449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1227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Answer the following questions</a:t>
            </a:r>
          </a:p>
          <a:p>
            <a:pPr marL="342900" marR="0" lvl="0" indent="-342900" algn="l" defTabSz="1227856" rtl="0" eaLnBrk="1" fontAlgn="auto" latinLnBrk="0" hangingPunct="1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1.What does it symbolize?</a:t>
            </a:r>
          </a:p>
          <a:p>
            <a:pPr marL="342900" marR="0" lvl="0" indent="-342900" algn="l" defTabSz="1227856" rtl="0" eaLnBrk="1" fontAlgn="auto" latinLnBrk="0" hangingPunct="1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2.Where is it hosted?</a:t>
            </a:r>
          </a:p>
          <a:p>
            <a:pPr marL="342900" marR="0" lvl="0" indent="-342900" algn="l" defTabSz="1227856" rtl="0" eaLnBrk="1" fontAlgn="auto" latinLnBrk="0" hangingPunct="1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3.When is the national flag kept half-mast?</a:t>
            </a:r>
          </a:p>
          <a:p>
            <a:pPr marL="342900" marR="0" lvl="0" indent="-342900" algn="l" defTabSz="1227856" rtl="0" eaLnBrk="1" fontAlgn="auto" latinLnBrk="0" hangingPunct="1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4.Which memory does the blood-red colour bear?</a:t>
            </a:r>
          </a:p>
          <a:p>
            <a:pPr marL="342900" marR="0" lvl="0" indent="-342900" algn="l" defTabSz="1227856" rtl="0" eaLnBrk="1" fontAlgn="auto" latinLnBrk="0" hangingPunct="1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5.How do you feel for your national flag?</a:t>
            </a:r>
          </a:p>
          <a:p>
            <a:pPr marL="342900" marR="0" lvl="0" indent="-342900" algn="l" defTabSz="1227856" rtl="0" eaLnBrk="1" fontAlgn="auto" latinLnBrk="0" hangingPunct="1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6.How can you uphold its honour?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985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14300" y="6680200"/>
            <a:ext cx="13487400" cy="1066800"/>
          </a:xfrm>
          <a:prstGeom prst="wedgeRoundRectCallout">
            <a:avLst>
              <a:gd name="adj1" fmla="val -8443"/>
              <a:gd name="adj2" fmla="val -20765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27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Write a paragraph about ‘</a:t>
            </a:r>
            <a:r>
              <a:rPr lang="en-GB" sz="4400" dirty="0">
                <a:solidFill>
                  <a:prstClr val="black"/>
                </a:solidFill>
                <a:latin typeface="Calibri"/>
              </a:rPr>
              <a:t>My country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’.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95576D-C11B-4DE0-89BD-961C9A5A1A2B}"/>
              </a:ext>
            </a:extLst>
          </p:cNvPr>
          <p:cNvSpPr txBox="1"/>
          <p:nvPr/>
        </p:nvSpPr>
        <p:spPr>
          <a:xfrm>
            <a:off x="5181600" y="147935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27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171476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59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8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0050" y="-779689"/>
            <a:ext cx="14516100" cy="93317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2912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575"/>
            <a:ext cx="13716000" cy="77438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/>
          <p:cNvSpPr txBox="1"/>
          <p:nvPr/>
        </p:nvSpPr>
        <p:spPr>
          <a:xfrm>
            <a:off x="5029200" y="4114800"/>
            <a:ext cx="58674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Book Antiqua" pitchFamily="18" charset="0"/>
              </a:rPr>
              <a:t>Learning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0" y="5334000"/>
            <a:ext cx="8534400" cy="22467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At the end of the lesson we will be able to-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latin typeface="Book Antiqua" pitchFamily="18" charset="0"/>
              </a:rPr>
              <a:t>define the national flag.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b="1" dirty="0">
                <a:latin typeface="Book Antiqua" pitchFamily="18" charset="0"/>
              </a:rPr>
              <a:t>able to </a:t>
            </a:r>
            <a:r>
              <a:rPr lang="en-GB" sz="2800" b="1" i="0" dirty="0">
                <a:effectLst/>
                <a:latin typeface="Book Antiqua" panose="02040602050305030304" pitchFamily="18" charset="0"/>
              </a:rPr>
              <a:t>practice</a:t>
            </a:r>
            <a:r>
              <a:rPr lang="en-GB" sz="2800" b="1" dirty="0">
                <a:latin typeface="Book Antiqua" pitchFamily="18" charset="0"/>
              </a:rPr>
              <a:t> freehand writing.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latin typeface="Book Antiqua" pitchFamily="18" charset="0"/>
              </a:rPr>
              <a:t>help to become creative mind.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latin typeface="Book Antiqua" pitchFamily="18" charset="0"/>
              </a:rPr>
              <a:t>can write a paragraph on ‘ The National Flag’.</a:t>
            </a:r>
          </a:p>
        </p:txBody>
      </p:sp>
    </p:spTree>
    <p:extLst>
      <p:ext uri="{BB962C8B-B14F-4D97-AF65-F5344CB8AC3E}">
        <p14:creationId xmlns:p14="http://schemas.microsoft.com/office/powerpoint/2010/main" val="40342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8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2376" y="0"/>
            <a:ext cx="13800749" cy="7772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239533-0F6B-472A-AC5C-5F1348EED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10279"/>
            <a:ext cx="6023370" cy="6950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191D8D-BCA5-4D7C-A2A5-E71634015C5C}"/>
              </a:ext>
            </a:extLst>
          </p:cNvPr>
          <p:cNvSpPr txBox="1"/>
          <p:nvPr/>
        </p:nvSpPr>
        <p:spPr>
          <a:xfrm>
            <a:off x="7775970" y="5367118"/>
            <a:ext cx="56388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It is a paragraph.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931C55-39C2-4B59-8248-B61D4BF96A53}"/>
              </a:ext>
            </a:extLst>
          </p:cNvPr>
          <p:cNvSpPr txBox="1"/>
          <p:nvPr/>
        </p:nvSpPr>
        <p:spPr>
          <a:xfrm>
            <a:off x="7775970" y="2679700"/>
            <a:ext cx="56388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Our National Flag</a:t>
            </a:r>
          </a:p>
        </p:txBody>
      </p:sp>
    </p:spTree>
    <p:extLst>
      <p:ext uri="{BB962C8B-B14F-4D97-AF65-F5344CB8AC3E}">
        <p14:creationId xmlns:p14="http://schemas.microsoft.com/office/powerpoint/2010/main" val="117621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8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715999" cy="82682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F2F9DC5-2C41-465C-9B1A-4D07EADCD589}"/>
              </a:ext>
            </a:extLst>
          </p:cNvPr>
          <p:cNvSpPr/>
          <p:nvPr/>
        </p:nvSpPr>
        <p:spPr>
          <a:xfrm>
            <a:off x="0" y="-99119"/>
            <a:ext cx="13715999" cy="1036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F9BB20-ABEA-4EA8-8AC4-5B80885DDD58}"/>
              </a:ext>
            </a:extLst>
          </p:cNvPr>
          <p:cNvSpPr txBox="1"/>
          <p:nvPr/>
        </p:nvSpPr>
        <p:spPr>
          <a:xfrm>
            <a:off x="190499" y="99119"/>
            <a:ext cx="133350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nation of the world has a national flag. 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The flag indicates the freedom and sovereignty of a country</a:t>
            </a:r>
            <a:r>
              <a:rPr lang="en-US" b="1" dirty="0">
                <a:latin typeface="Book Antiqu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972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8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716000" cy="82682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862F6F-D860-41D9-B058-F37013B7635E}"/>
              </a:ext>
            </a:extLst>
          </p:cNvPr>
          <p:cNvSpPr/>
          <p:nvPr/>
        </p:nvSpPr>
        <p:spPr>
          <a:xfrm>
            <a:off x="152400" y="68582"/>
            <a:ext cx="13563599" cy="1036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2C6664-31CC-4D9B-972F-9DDEB0A292B0}"/>
              </a:ext>
            </a:extLst>
          </p:cNvPr>
          <p:cNvSpPr txBox="1"/>
          <p:nvPr/>
        </p:nvSpPr>
        <p:spPr>
          <a:xfrm>
            <a:off x="609600" y="241420"/>
            <a:ext cx="12848165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/>
              <a:t>We are citizens of a freedom country. So, we have also a national flag. Our national flag symbolizes the liberty</a:t>
            </a:r>
          </a:p>
          <a:p>
            <a:r>
              <a:rPr lang="en-GB" dirty="0"/>
              <a:t> and sovereignty of our country.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09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8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868399" cy="7772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12AAF7-18D1-4D46-B106-48A157234EC1}"/>
              </a:ext>
            </a:extLst>
          </p:cNvPr>
          <p:cNvSpPr txBox="1"/>
          <p:nvPr/>
        </p:nvSpPr>
        <p:spPr>
          <a:xfrm>
            <a:off x="1905000" y="5791200"/>
            <a:ext cx="8763000" cy="37129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Its size is confined to 10:6.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chemeClr val="bg1"/>
              </a:solidFill>
              <a:latin typeface="Siyam Rupali ANSI" panose="02000000000000000000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Siyam Rupali ANSI" panose="02000000000000000000" pitchFamily="2" charset="0"/>
              </a:rPr>
              <a:t> </a:t>
            </a:r>
          </a:p>
          <a:p>
            <a:pPr algn="just"/>
            <a:r>
              <a:rPr lang="en-GB" dirty="0">
                <a:solidFill>
                  <a:schemeClr val="bg1"/>
                </a:solidFill>
                <a:latin typeface="Siyam Rupali ANSI" panose="02000000000000000000" pitchFamily="2" charset="0"/>
              </a:rPr>
              <a:t> </a:t>
            </a:r>
            <a:endParaRPr lang="en-US" b="1" dirty="0">
              <a:solidFill>
                <a:schemeClr val="bg1"/>
              </a:solidFill>
              <a:latin typeface="Siyam Rupali ANS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7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8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933" y="0"/>
            <a:ext cx="13716000" cy="7772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475372-68AE-4A19-B30C-E61C1785990B}"/>
              </a:ext>
            </a:extLst>
          </p:cNvPr>
          <p:cNvSpPr txBox="1"/>
          <p:nvPr/>
        </p:nvSpPr>
        <p:spPr>
          <a:xfrm>
            <a:off x="838200" y="5943600"/>
            <a:ext cx="11811000" cy="3276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195"/>
              </a:avLst>
            </a:prstTxWarp>
            <a:spAutoFit/>
          </a:bodyPr>
          <a:lstStyle/>
          <a:p>
            <a:r>
              <a:rPr lang="en-GB" b="1" dirty="0"/>
              <a:t>The flag is green with a </a:t>
            </a:r>
            <a:r>
              <a:rPr lang="en-GB" b="1" dirty="0">
                <a:solidFill>
                  <a:srgbClr val="FF0000"/>
                </a:solidFill>
              </a:rPr>
              <a:t>red circle </a:t>
            </a:r>
            <a:r>
              <a:rPr lang="en-GB" b="1" dirty="0"/>
              <a:t>in the middle of it. The green colour symbolizes the evergreen nature of the country. The red circle represents the fresh red </a:t>
            </a:r>
            <a:r>
              <a:rPr lang="en-GB" b="1" dirty="0">
                <a:solidFill>
                  <a:srgbClr val="FF0000"/>
                </a:solidFill>
              </a:rPr>
              <a:t>blood</a:t>
            </a:r>
            <a:r>
              <a:rPr lang="en-GB" b="1" dirty="0"/>
              <a:t> of the martyrs in the liberation war of 1971. </a:t>
            </a:r>
          </a:p>
          <a:p>
            <a:endParaRPr lang="en-GB" b="1" dirty="0">
              <a:solidFill>
                <a:schemeClr val="bg1"/>
              </a:solidFill>
              <a:latin typeface="Siyam Rupali ANSI" panose="02000000000000000000" pitchFamily="2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Siyam Rupali ANSI" panose="02000000000000000000" pitchFamily="2" charset="0"/>
              </a:rPr>
              <a:t> </a:t>
            </a:r>
          </a:p>
          <a:p>
            <a:pPr algn="just"/>
            <a:r>
              <a:rPr lang="en-GB" b="1" dirty="0">
                <a:solidFill>
                  <a:schemeClr val="bg1"/>
                </a:solidFill>
                <a:latin typeface="Siyam Rupali ANSI" panose="02000000000000000000" pitchFamily="2" charset="0"/>
              </a:rPr>
              <a:t> </a:t>
            </a:r>
            <a:endParaRPr lang="en-US" b="1" dirty="0">
              <a:solidFill>
                <a:schemeClr val="bg1"/>
              </a:solidFill>
              <a:latin typeface="Siyam Rupali ANS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8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8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716000" cy="7772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475372-68AE-4A19-B30C-E61C1785990B}"/>
              </a:ext>
            </a:extLst>
          </p:cNvPr>
          <p:cNvSpPr txBox="1"/>
          <p:nvPr/>
        </p:nvSpPr>
        <p:spPr>
          <a:xfrm>
            <a:off x="1600200" y="457200"/>
            <a:ext cx="10515600" cy="37129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b="1" dirty="0"/>
              <a:t>Our National Flag is hoisted at govt. offices, educational institutions, etc.  </a:t>
            </a:r>
          </a:p>
          <a:p>
            <a:endParaRPr lang="en-GB" dirty="0">
              <a:latin typeface="Siyam Rupali ANSI" panose="02000000000000000000" pitchFamily="2" charset="0"/>
            </a:endParaRPr>
          </a:p>
          <a:p>
            <a:r>
              <a:rPr lang="en-GB" dirty="0">
                <a:latin typeface="Siyam Rupali ANSI" panose="02000000000000000000" pitchFamily="2" charset="0"/>
              </a:rPr>
              <a:t> </a:t>
            </a:r>
          </a:p>
          <a:p>
            <a:pPr algn="just"/>
            <a:r>
              <a:rPr lang="en-GB" dirty="0">
                <a:latin typeface="Siyam Rupali ANSI" panose="02000000000000000000" pitchFamily="2" charset="0"/>
              </a:rPr>
              <a:t> </a:t>
            </a:r>
            <a:endParaRPr lang="en-US" b="1" dirty="0">
              <a:latin typeface="Siyam Rupali ANS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4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1416</TotalTime>
  <Words>602</Words>
  <Application>Microsoft Office PowerPoint</Application>
  <PresentationFormat>Custom</PresentationFormat>
  <Paragraphs>81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Book Antiqua</vt:lpstr>
      <vt:lpstr>Calibri</vt:lpstr>
      <vt:lpstr>Gill Sans MT</vt:lpstr>
      <vt:lpstr>Segoe UI</vt:lpstr>
      <vt:lpstr>Siyam Rupali ANSI</vt:lpstr>
      <vt:lpstr>Times New Roman</vt:lpstr>
      <vt:lpstr>Wingdings</vt:lpstr>
      <vt:lpstr>Office Theme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Noorealam Jhilu</cp:lastModifiedBy>
  <cp:revision>84</cp:revision>
  <dcterms:created xsi:type="dcterms:W3CDTF">2016-07-08T12:36:50Z</dcterms:created>
  <dcterms:modified xsi:type="dcterms:W3CDTF">2021-07-26T00:03:22Z</dcterms:modified>
</cp:coreProperties>
</file>