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23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68" r:id="rId14"/>
    <p:sldId id="269" r:id="rId15"/>
    <p:sldId id="264" r:id="rId16"/>
    <p:sldId id="266" r:id="rId17"/>
    <p:sldId id="265" r:id="rId18"/>
    <p:sldId id="267" r:id="rId19"/>
    <p:sldId id="271" r:id="rId20"/>
    <p:sldId id="272" r:id="rId21"/>
    <p:sldId id="273" r:id="rId22"/>
  </p:sldIdLst>
  <p:sldSz cx="109728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2B997E4-5024-4B37-AFB1-BE657ECE522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70"/>
            <p14:sldId id="268"/>
            <p14:sldId id="269"/>
            <p14:sldId id="264"/>
            <p14:sldId id="266"/>
            <p14:sldId id="265"/>
            <p14:sldId id="267"/>
            <p14:sldId id="271"/>
            <p14:sldId id="272"/>
            <p14:sldId id="273"/>
          </p14:sldIdLst>
        </p14:section>
        <p14:section name="Untitled Section" id="{60B6133A-61BF-44EB-9A74-3373C4AF6CDC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75" d="100"/>
          <a:sy n="75" d="100"/>
        </p:scale>
        <p:origin x="-246" y="-84"/>
      </p:cViewPr>
      <p:guideLst>
        <p:guide orient="horz" pos="2016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2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0B486F-6DC8-4219-BDB0-67D7D719D3B8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9BBD2A-26F8-4605-9EA9-06C72305BA6E}">
      <dgm:prSet phldrT="[Text]" phldr="1"/>
      <dgm:spPr>
        <a:solidFill>
          <a:schemeClr val="accent3"/>
        </a:solidFill>
      </dgm:spPr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BDEDE60E-388A-4D2E-8892-5B559A13CEA4}" type="parTrans" cxnId="{96258A02-F76E-403F-B198-F72B92E491D3}">
      <dgm:prSet/>
      <dgm:spPr/>
      <dgm:t>
        <a:bodyPr/>
        <a:lstStyle/>
        <a:p>
          <a:endParaRPr lang="en-US"/>
        </a:p>
      </dgm:t>
    </dgm:pt>
    <dgm:pt modelId="{9F5FF10A-551E-4DFE-98EF-DBB9126D2C2E}" type="sibTrans" cxnId="{96258A02-F76E-403F-B198-F72B92E491D3}">
      <dgm:prSet/>
      <dgm:spPr/>
      <dgm:t>
        <a:bodyPr/>
        <a:lstStyle/>
        <a:p>
          <a:endParaRPr lang="en-US"/>
        </a:p>
      </dgm:t>
    </dgm:pt>
    <dgm:pt modelId="{8A48F4AF-0864-40BA-9353-3108D35B52C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</a:rPr>
            <a:t>জন্মঃ ১৮৯৯ সালে বরিশাল জেলায়।</a:t>
          </a:r>
          <a:endParaRPr lang="en-US" sz="2400" dirty="0">
            <a:solidFill>
              <a:schemeClr val="tx1"/>
            </a:solidFill>
          </a:endParaRPr>
        </a:p>
      </dgm:t>
    </dgm:pt>
    <dgm:pt modelId="{44A67169-2C63-455D-B92A-376324C1FE5D}" type="parTrans" cxnId="{A9274798-414A-4B5C-ACCA-73F2B5F32EFE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1F682D6-B219-427F-8981-E7100D546B30}" type="sibTrans" cxnId="{A9274798-414A-4B5C-ACCA-73F2B5F32EFE}">
      <dgm:prSet/>
      <dgm:spPr/>
      <dgm:t>
        <a:bodyPr/>
        <a:lstStyle/>
        <a:p>
          <a:endParaRPr lang="en-US"/>
        </a:p>
      </dgm:t>
    </dgm:pt>
    <dgm:pt modelId="{0402D82D-3D99-4B2C-A088-8D7D949724E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</a:rPr>
            <a:t>পেশাঃ অধ্যাপনা।</a:t>
          </a:r>
        </a:p>
        <a:p>
          <a:r>
            <a:rPr lang="bn-BD" sz="2400" dirty="0" smtClean="0">
              <a:solidFill>
                <a:schemeClr val="tx1"/>
              </a:solidFill>
            </a:rPr>
            <a:t>তাঁকে রূপসী বাংলার কবি এবং আধুনিক জীবনচেতার কবি বলা হয়।</a:t>
          </a:r>
          <a:endParaRPr lang="en-US" sz="2400" dirty="0">
            <a:solidFill>
              <a:schemeClr val="tx1"/>
            </a:solidFill>
          </a:endParaRPr>
        </a:p>
      </dgm:t>
    </dgm:pt>
    <dgm:pt modelId="{7F7581A2-4FDF-484B-B5D5-3E85168C7967}" type="parTrans" cxnId="{B0E35AB5-ABFD-4A29-91F6-7498D39C650A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505AAEB9-3FF6-4DEA-ACAB-9CF0DE4D4014}" type="sibTrans" cxnId="{B0E35AB5-ABFD-4A29-91F6-7498D39C650A}">
      <dgm:prSet/>
      <dgm:spPr/>
      <dgm:t>
        <a:bodyPr/>
        <a:lstStyle/>
        <a:p>
          <a:endParaRPr lang="en-US"/>
        </a:p>
      </dgm:t>
    </dgm:pt>
    <dgm:pt modelId="{109AE381-B1C4-45BA-8CAD-CFD58CD8B057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</a:rPr>
            <a:t>মৃত্যুঃ ১৯৫৪ সালের ২২ অক্টোবর কলকাতায় ট্রাম দুর্ঘটনায় ।</a:t>
          </a:r>
          <a:endParaRPr lang="en-US" sz="2400" dirty="0">
            <a:solidFill>
              <a:schemeClr val="tx1"/>
            </a:solidFill>
          </a:endParaRPr>
        </a:p>
      </dgm:t>
    </dgm:pt>
    <dgm:pt modelId="{90321932-3FBC-4C6F-B221-71C5C612751E}" type="parTrans" cxnId="{210D44CD-E696-4CBF-9476-E5FA000B5A5E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AFE9C0E-62DB-4858-B93E-9FAB55B35737}" type="sibTrans" cxnId="{210D44CD-E696-4CBF-9476-E5FA000B5A5E}">
      <dgm:prSet/>
      <dgm:spPr/>
      <dgm:t>
        <a:bodyPr/>
        <a:lstStyle/>
        <a:p>
          <a:endParaRPr lang="en-US"/>
        </a:p>
      </dgm:t>
    </dgm:pt>
    <dgm:pt modelId="{1AB70124-E021-43C2-9ECD-DCEF4E59D6A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bn-BD" sz="2400" dirty="0" smtClean="0">
              <a:solidFill>
                <a:schemeClr val="tx1"/>
              </a:solidFill>
            </a:rPr>
            <a:t>কাব্যগ্রন্থঃ ঝরা পালক, ধূসর পান্ডুলিপি, বনলতা সেন, মহাপৃথিবী, কবিতার কথা, রূপসী বাংলা, বেলা অবেলা কালবেলা, মাল্যবান, সুতীর্থ ইত্যাদি।</a:t>
          </a:r>
          <a:endParaRPr lang="en-US" sz="2400" dirty="0">
            <a:solidFill>
              <a:schemeClr val="tx1"/>
            </a:solidFill>
          </a:endParaRPr>
        </a:p>
      </dgm:t>
    </dgm:pt>
    <dgm:pt modelId="{E3C5BE9E-4B12-4231-BF02-1BCF85548F43}" type="parTrans" cxnId="{BE9D8B00-9B33-41F7-A771-ECEE30864611}">
      <dgm:prSet/>
      <dgm:spPr>
        <a:solidFill>
          <a:schemeClr val="accent3"/>
        </a:solidFill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622473E-FA45-4189-88DE-D3662EB83E46}" type="sibTrans" cxnId="{BE9D8B00-9B33-41F7-A771-ECEE30864611}">
      <dgm:prSet/>
      <dgm:spPr/>
      <dgm:t>
        <a:bodyPr/>
        <a:lstStyle/>
        <a:p>
          <a:endParaRPr lang="en-US"/>
        </a:p>
      </dgm:t>
    </dgm:pt>
    <dgm:pt modelId="{6C4AE9A5-A4C9-4B03-875D-6DAFDA02BD78}" type="pres">
      <dgm:prSet presAssocID="{160B486F-6DC8-4219-BDB0-67D7D719D3B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E2797B-0069-4303-8086-8D92206682F7}" type="pres">
      <dgm:prSet presAssocID="{809BBD2A-26F8-4605-9EA9-06C72305BA6E}" presName="centerShape" presStyleLbl="node0" presStyleIdx="0" presStyleCnt="1" custScaleX="164163" custScaleY="155579"/>
      <dgm:spPr/>
      <dgm:t>
        <a:bodyPr/>
        <a:lstStyle/>
        <a:p>
          <a:endParaRPr lang="en-US"/>
        </a:p>
      </dgm:t>
    </dgm:pt>
    <dgm:pt modelId="{7AEA72EE-44E8-4926-8337-AE344FFDC437}" type="pres">
      <dgm:prSet presAssocID="{44A67169-2C63-455D-B92A-376324C1FE5D}" presName="Name9" presStyleLbl="parChTrans1D2" presStyleIdx="0" presStyleCnt="4"/>
      <dgm:spPr/>
      <dgm:t>
        <a:bodyPr/>
        <a:lstStyle/>
        <a:p>
          <a:endParaRPr lang="en-US"/>
        </a:p>
      </dgm:t>
    </dgm:pt>
    <dgm:pt modelId="{3F31A47E-76E2-44AE-87A7-EB8BEB7C0AB3}" type="pres">
      <dgm:prSet presAssocID="{44A67169-2C63-455D-B92A-376324C1FE5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C036B31-73D9-4C76-925C-0E2184902668}" type="pres">
      <dgm:prSet presAssocID="{8A48F4AF-0864-40BA-9353-3108D35B52CA}" presName="node" presStyleLbl="node1" presStyleIdx="0" presStyleCnt="4" custScaleX="214081" custScaleY="76475" custRadScaleRad="97950" custRadScaleInc="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B5537-E7F5-4711-B80A-62167CFF6568}" type="pres">
      <dgm:prSet presAssocID="{7F7581A2-4FDF-484B-B5D5-3E85168C7967}" presName="Name9" presStyleLbl="parChTrans1D2" presStyleIdx="1" presStyleCnt="4"/>
      <dgm:spPr/>
      <dgm:t>
        <a:bodyPr/>
        <a:lstStyle/>
        <a:p>
          <a:endParaRPr lang="en-US"/>
        </a:p>
      </dgm:t>
    </dgm:pt>
    <dgm:pt modelId="{A26D127B-1EB3-4F92-99C1-143DFCA0DCA1}" type="pres">
      <dgm:prSet presAssocID="{7F7581A2-4FDF-484B-B5D5-3E85168C7967}" presName="connTx" presStyleLbl="parChTrans1D2" presStyleIdx="1" presStyleCnt="4"/>
      <dgm:spPr/>
      <dgm:t>
        <a:bodyPr/>
        <a:lstStyle/>
        <a:p>
          <a:endParaRPr lang="en-US"/>
        </a:p>
      </dgm:t>
    </dgm:pt>
    <dgm:pt modelId="{141A5779-DF7D-4D1C-BC97-F6F9ECB5C6E0}" type="pres">
      <dgm:prSet presAssocID="{0402D82D-3D99-4B2C-A088-8D7D949724EE}" presName="node" presStyleLbl="node1" presStyleIdx="1" presStyleCnt="4" custScaleX="228587" custScaleY="163800" custRadScaleRad="174064" custRadScaleInc="-2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28CFBE-02C7-4A8B-954A-CC9EDDB7BA71}" type="pres">
      <dgm:prSet presAssocID="{90321932-3FBC-4C6F-B221-71C5C612751E}" presName="Name9" presStyleLbl="parChTrans1D2" presStyleIdx="2" presStyleCnt="4"/>
      <dgm:spPr/>
      <dgm:t>
        <a:bodyPr/>
        <a:lstStyle/>
        <a:p>
          <a:endParaRPr lang="en-US"/>
        </a:p>
      </dgm:t>
    </dgm:pt>
    <dgm:pt modelId="{D778C5A1-9494-4335-A9D7-DD886AC58AFB}" type="pres">
      <dgm:prSet presAssocID="{90321932-3FBC-4C6F-B221-71C5C612751E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129016C-E407-4A05-A44C-CFC9598698A2}" type="pres">
      <dgm:prSet presAssocID="{109AE381-B1C4-45BA-8CAD-CFD58CD8B057}" presName="node" presStyleLbl="node1" presStyleIdx="2" presStyleCnt="4" custScaleX="221323" custScaleY="95480" custRadScaleRad="102029" custRadScaleInc="-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63B0A7-92D6-4193-86C3-2B54D9446501}" type="pres">
      <dgm:prSet presAssocID="{E3C5BE9E-4B12-4231-BF02-1BCF85548F43}" presName="Name9" presStyleLbl="parChTrans1D2" presStyleIdx="3" presStyleCnt="4"/>
      <dgm:spPr/>
      <dgm:t>
        <a:bodyPr/>
        <a:lstStyle/>
        <a:p>
          <a:endParaRPr lang="en-US"/>
        </a:p>
      </dgm:t>
    </dgm:pt>
    <dgm:pt modelId="{B68C7A7D-AD3C-47D7-8CC4-AA2E12D63BFF}" type="pres">
      <dgm:prSet presAssocID="{E3C5BE9E-4B12-4231-BF02-1BCF85548F4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16E1F127-4938-4812-9B42-CD286DABFAD8}" type="pres">
      <dgm:prSet presAssocID="{1AB70124-E021-43C2-9ECD-DCEF4E59D6A6}" presName="node" presStyleLbl="node1" presStyleIdx="3" presStyleCnt="4" custScaleX="221669" custScaleY="162190" custRadScaleRad="167779" custRadScaleInc="26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4411B0-97AA-4AA0-9351-42B65C824E93}" type="presOf" srcId="{44A67169-2C63-455D-B92A-376324C1FE5D}" destId="{3F31A47E-76E2-44AE-87A7-EB8BEB7C0AB3}" srcOrd="1" destOrd="0" presId="urn:microsoft.com/office/officeart/2005/8/layout/radial1"/>
    <dgm:cxn modelId="{BA38E281-0004-4BEF-B8F9-8775C6CA1218}" type="presOf" srcId="{8A48F4AF-0864-40BA-9353-3108D35B52CA}" destId="{7C036B31-73D9-4C76-925C-0E2184902668}" srcOrd="0" destOrd="0" presId="urn:microsoft.com/office/officeart/2005/8/layout/radial1"/>
    <dgm:cxn modelId="{006E587F-8505-4371-A51F-814A93EF5270}" type="presOf" srcId="{90321932-3FBC-4C6F-B221-71C5C612751E}" destId="{1A28CFBE-02C7-4A8B-954A-CC9EDDB7BA71}" srcOrd="0" destOrd="0" presId="urn:microsoft.com/office/officeart/2005/8/layout/radial1"/>
    <dgm:cxn modelId="{96258A02-F76E-403F-B198-F72B92E491D3}" srcId="{160B486F-6DC8-4219-BDB0-67D7D719D3B8}" destId="{809BBD2A-26F8-4605-9EA9-06C72305BA6E}" srcOrd="0" destOrd="0" parTransId="{BDEDE60E-388A-4D2E-8892-5B559A13CEA4}" sibTransId="{9F5FF10A-551E-4DFE-98EF-DBB9126D2C2E}"/>
    <dgm:cxn modelId="{2C01158E-6EA0-49BB-847A-0206EB8C8DC1}" type="presOf" srcId="{90321932-3FBC-4C6F-B221-71C5C612751E}" destId="{D778C5A1-9494-4335-A9D7-DD886AC58AFB}" srcOrd="1" destOrd="0" presId="urn:microsoft.com/office/officeart/2005/8/layout/radial1"/>
    <dgm:cxn modelId="{8FC21A81-9EAA-4897-BFB4-2E7F76E030E9}" type="presOf" srcId="{E3C5BE9E-4B12-4231-BF02-1BCF85548F43}" destId="{B68C7A7D-AD3C-47D7-8CC4-AA2E12D63BFF}" srcOrd="1" destOrd="0" presId="urn:microsoft.com/office/officeart/2005/8/layout/radial1"/>
    <dgm:cxn modelId="{052D654A-BD20-41C4-8684-AFECFF27D7AC}" type="presOf" srcId="{E3C5BE9E-4B12-4231-BF02-1BCF85548F43}" destId="{1763B0A7-92D6-4193-86C3-2B54D9446501}" srcOrd="0" destOrd="0" presId="urn:microsoft.com/office/officeart/2005/8/layout/radial1"/>
    <dgm:cxn modelId="{01804627-16EF-451A-9158-EB1B48A1673B}" type="presOf" srcId="{109AE381-B1C4-45BA-8CAD-CFD58CD8B057}" destId="{A129016C-E407-4A05-A44C-CFC9598698A2}" srcOrd="0" destOrd="0" presId="urn:microsoft.com/office/officeart/2005/8/layout/radial1"/>
    <dgm:cxn modelId="{67753D40-CBEA-4BC9-8E00-367EF8A0EB59}" type="presOf" srcId="{0402D82D-3D99-4B2C-A088-8D7D949724EE}" destId="{141A5779-DF7D-4D1C-BC97-F6F9ECB5C6E0}" srcOrd="0" destOrd="0" presId="urn:microsoft.com/office/officeart/2005/8/layout/radial1"/>
    <dgm:cxn modelId="{B0E35AB5-ABFD-4A29-91F6-7498D39C650A}" srcId="{809BBD2A-26F8-4605-9EA9-06C72305BA6E}" destId="{0402D82D-3D99-4B2C-A088-8D7D949724EE}" srcOrd="1" destOrd="0" parTransId="{7F7581A2-4FDF-484B-B5D5-3E85168C7967}" sibTransId="{505AAEB9-3FF6-4DEA-ACAB-9CF0DE4D4014}"/>
    <dgm:cxn modelId="{A9274798-414A-4B5C-ACCA-73F2B5F32EFE}" srcId="{809BBD2A-26F8-4605-9EA9-06C72305BA6E}" destId="{8A48F4AF-0864-40BA-9353-3108D35B52CA}" srcOrd="0" destOrd="0" parTransId="{44A67169-2C63-455D-B92A-376324C1FE5D}" sibTransId="{A1F682D6-B219-427F-8981-E7100D546B30}"/>
    <dgm:cxn modelId="{8B191788-2554-4FAB-894E-3EF60068C6C7}" type="presOf" srcId="{809BBD2A-26F8-4605-9EA9-06C72305BA6E}" destId="{E9E2797B-0069-4303-8086-8D92206682F7}" srcOrd="0" destOrd="0" presId="urn:microsoft.com/office/officeart/2005/8/layout/radial1"/>
    <dgm:cxn modelId="{210D44CD-E696-4CBF-9476-E5FA000B5A5E}" srcId="{809BBD2A-26F8-4605-9EA9-06C72305BA6E}" destId="{109AE381-B1C4-45BA-8CAD-CFD58CD8B057}" srcOrd="2" destOrd="0" parTransId="{90321932-3FBC-4C6F-B221-71C5C612751E}" sibTransId="{FAFE9C0E-62DB-4858-B93E-9FAB55B35737}"/>
    <dgm:cxn modelId="{BC270914-BFB9-4B3F-9ECE-4838CFCB54E2}" type="presOf" srcId="{7F7581A2-4FDF-484B-B5D5-3E85168C7967}" destId="{BA7B5537-E7F5-4711-B80A-62167CFF6568}" srcOrd="0" destOrd="0" presId="urn:microsoft.com/office/officeart/2005/8/layout/radial1"/>
    <dgm:cxn modelId="{2AB47206-13FC-4EB0-9367-76EEF86BB54E}" type="presOf" srcId="{1AB70124-E021-43C2-9ECD-DCEF4E59D6A6}" destId="{16E1F127-4938-4812-9B42-CD286DABFAD8}" srcOrd="0" destOrd="0" presId="urn:microsoft.com/office/officeart/2005/8/layout/radial1"/>
    <dgm:cxn modelId="{BE9D8B00-9B33-41F7-A771-ECEE30864611}" srcId="{809BBD2A-26F8-4605-9EA9-06C72305BA6E}" destId="{1AB70124-E021-43C2-9ECD-DCEF4E59D6A6}" srcOrd="3" destOrd="0" parTransId="{E3C5BE9E-4B12-4231-BF02-1BCF85548F43}" sibTransId="{D622473E-FA45-4189-88DE-D3662EB83E46}"/>
    <dgm:cxn modelId="{3824B206-1397-4573-85AE-C288D97C7B12}" type="presOf" srcId="{160B486F-6DC8-4219-BDB0-67D7D719D3B8}" destId="{6C4AE9A5-A4C9-4B03-875D-6DAFDA02BD78}" srcOrd="0" destOrd="0" presId="urn:microsoft.com/office/officeart/2005/8/layout/radial1"/>
    <dgm:cxn modelId="{DF6EB3BD-9406-4470-B0E3-F446DD596484}" type="presOf" srcId="{44A67169-2C63-455D-B92A-376324C1FE5D}" destId="{7AEA72EE-44E8-4926-8337-AE344FFDC437}" srcOrd="0" destOrd="0" presId="urn:microsoft.com/office/officeart/2005/8/layout/radial1"/>
    <dgm:cxn modelId="{0E70E952-FF8A-422A-ABA3-5C73731BA62B}" type="presOf" srcId="{7F7581A2-4FDF-484B-B5D5-3E85168C7967}" destId="{A26D127B-1EB3-4F92-99C1-143DFCA0DCA1}" srcOrd="1" destOrd="0" presId="urn:microsoft.com/office/officeart/2005/8/layout/radial1"/>
    <dgm:cxn modelId="{21CA9034-7A0E-4D36-95A1-6A1369F06C3D}" type="presParOf" srcId="{6C4AE9A5-A4C9-4B03-875D-6DAFDA02BD78}" destId="{E9E2797B-0069-4303-8086-8D92206682F7}" srcOrd="0" destOrd="0" presId="urn:microsoft.com/office/officeart/2005/8/layout/radial1"/>
    <dgm:cxn modelId="{3DA05D4D-503F-4337-9CE4-8EDB6C7A6EB3}" type="presParOf" srcId="{6C4AE9A5-A4C9-4B03-875D-6DAFDA02BD78}" destId="{7AEA72EE-44E8-4926-8337-AE344FFDC437}" srcOrd="1" destOrd="0" presId="urn:microsoft.com/office/officeart/2005/8/layout/radial1"/>
    <dgm:cxn modelId="{B3F08AF1-72A9-4E47-8E65-15BBF1803C29}" type="presParOf" srcId="{7AEA72EE-44E8-4926-8337-AE344FFDC437}" destId="{3F31A47E-76E2-44AE-87A7-EB8BEB7C0AB3}" srcOrd="0" destOrd="0" presId="urn:microsoft.com/office/officeart/2005/8/layout/radial1"/>
    <dgm:cxn modelId="{4703B4F4-CE4E-4D4F-991B-BCAA3FEFA149}" type="presParOf" srcId="{6C4AE9A5-A4C9-4B03-875D-6DAFDA02BD78}" destId="{7C036B31-73D9-4C76-925C-0E2184902668}" srcOrd="2" destOrd="0" presId="urn:microsoft.com/office/officeart/2005/8/layout/radial1"/>
    <dgm:cxn modelId="{80A7BAE2-61B7-45FC-B9C1-5C4ECA2A71A8}" type="presParOf" srcId="{6C4AE9A5-A4C9-4B03-875D-6DAFDA02BD78}" destId="{BA7B5537-E7F5-4711-B80A-62167CFF6568}" srcOrd="3" destOrd="0" presId="urn:microsoft.com/office/officeart/2005/8/layout/radial1"/>
    <dgm:cxn modelId="{51D64255-C936-46E9-9998-6B56714DE85F}" type="presParOf" srcId="{BA7B5537-E7F5-4711-B80A-62167CFF6568}" destId="{A26D127B-1EB3-4F92-99C1-143DFCA0DCA1}" srcOrd="0" destOrd="0" presId="urn:microsoft.com/office/officeart/2005/8/layout/radial1"/>
    <dgm:cxn modelId="{FC47ACB2-9EA4-4C3A-8C8E-F45D986F4BCA}" type="presParOf" srcId="{6C4AE9A5-A4C9-4B03-875D-6DAFDA02BD78}" destId="{141A5779-DF7D-4D1C-BC97-F6F9ECB5C6E0}" srcOrd="4" destOrd="0" presId="urn:microsoft.com/office/officeart/2005/8/layout/radial1"/>
    <dgm:cxn modelId="{A6D76538-9447-4D2B-990F-A97AD5A82F2A}" type="presParOf" srcId="{6C4AE9A5-A4C9-4B03-875D-6DAFDA02BD78}" destId="{1A28CFBE-02C7-4A8B-954A-CC9EDDB7BA71}" srcOrd="5" destOrd="0" presId="urn:microsoft.com/office/officeart/2005/8/layout/radial1"/>
    <dgm:cxn modelId="{954146D1-8C28-4629-B35B-B90B1B7AC00E}" type="presParOf" srcId="{1A28CFBE-02C7-4A8B-954A-CC9EDDB7BA71}" destId="{D778C5A1-9494-4335-A9D7-DD886AC58AFB}" srcOrd="0" destOrd="0" presId="urn:microsoft.com/office/officeart/2005/8/layout/radial1"/>
    <dgm:cxn modelId="{88C32285-4B9D-466B-A424-627F04F9A27C}" type="presParOf" srcId="{6C4AE9A5-A4C9-4B03-875D-6DAFDA02BD78}" destId="{A129016C-E407-4A05-A44C-CFC9598698A2}" srcOrd="6" destOrd="0" presId="urn:microsoft.com/office/officeart/2005/8/layout/radial1"/>
    <dgm:cxn modelId="{086EBD2E-07B2-4600-A123-753B7174944C}" type="presParOf" srcId="{6C4AE9A5-A4C9-4B03-875D-6DAFDA02BD78}" destId="{1763B0A7-92D6-4193-86C3-2B54D9446501}" srcOrd="7" destOrd="0" presId="urn:microsoft.com/office/officeart/2005/8/layout/radial1"/>
    <dgm:cxn modelId="{969FAD11-79E5-4FCD-941C-E801366B8367}" type="presParOf" srcId="{1763B0A7-92D6-4193-86C3-2B54D9446501}" destId="{B68C7A7D-AD3C-47D7-8CC4-AA2E12D63BFF}" srcOrd="0" destOrd="0" presId="urn:microsoft.com/office/officeart/2005/8/layout/radial1"/>
    <dgm:cxn modelId="{B62FB755-B422-40E0-90EC-2EE173B1CCEC}" type="presParOf" srcId="{6C4AE9A5-A4C9-4B03-875D-6DAFDA02BD78}" destId="{16E1F127-4938-4812-9B42-CD286DABFAD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2797B-0069-4303-8086-8D92206682F7}">
      <dsp:nvSpPr>
        <dsp:cNvPr id="0" name=""/>
        <dsp:cNvSpPr/>
      </dsp:nvSpPr>
      <dsp:spPr>
        <a:xfrm>
          <a:off x="4059215" y="1487735"/>
          <a:ext cx="2496957" cy="236639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45" tIns="29845" rIns="29845" bIns="2984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700" kern="1200" dirty="0">
            <a:solidFill>
              <a:schemeClr val="tx1"/>
            </a:solidFill>
          </a:endParaRPr>
        </a:p>
      </dsp:txBody>
      <dsp:txXfrm>
        <a:off x="4424886" y="1834285"/>
        <a:ext cx="1765615" cy="1673293"/>
      </dsp:txXfrm>
    </dsp:sp>
    <dsp:sp modelId="{7AEA72EE-44E8-4926-8337-AE344FFDC437}">
      <dsp:nvSpPr>
        <dsp:cNvPr id="0" name=""/>
        <dsp:cNvSpPr/>
      </dsp:nvSpPr>
      <dsp:spPr>
        <a:xfrm rot="16204455">
          <a:off x="5223267" y="1388833"/>
          <a:ext cx="172142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72142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5305035" y="1397361"/>
        <a:ext cx="8607" cy="8607"/>
      </dsp:txXfrm>
    </dsp:sp>
    <dsp:sp modelId="{7C036B31-73D9-4C76-925C-0E2184902668}">
      <dsp:nvSpPr>
        <dsp:cNvPr id="0" name=""/>
        <dsp:cNvSpPr/>
      </dsp:nvSpPr>
      <dsp:spPr>
        <a:xfrm>
          <a:off x="3682092" y="152391"/>
          <a:ext cx="3256222" cy="1163202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</a:rPr>
            <a:t>জন্মঃ ১৮৯৯ সালে বরিশাল জেলায়।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158955" y="322738"/>
        <a:ext cx="2302496" cy="822508"/>
      </dsp:txXfrm>
    </dsp:sp>
    <dsp:sp modelId="{BA7B5537-E7F5-4711-B80A-62167CFF6568}">
      <dsp:nvSpPr>
        <dsp:cNvPr id="0" name=""/>
        <dsp:cNvSpPr/>
      </dsp:nvSpPr>
      <dsp:spPr>
        <a:xfrm rot="21519189">
          <a:off x="6555725" y="2623400"/>
          <a:ext cx="455663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455663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6772166" y="2624841"/>
        <a:ext cx="22783" cy="22783"/>
      </dsp:txXfrm>
    </dsp:sp>
    <dsp:sp modelId="{141A5779-DF7D-4D1C-BC97-F6F9ECB5C6E0}">
      <dsp:nvSpPr>
        <dsp:cNvPr id="0" name=""/>
        <dsp:cNvSpPr/>
      </dsp:nvSpPr>
      <dsp:spPr>
        <a:xfrm>
          <a:off x="7010391" y="1344308"/>
          <a:ext cx="3476861" cy="2491436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</a:rPr>
            <a:t>পেশাঃ অধ্যাপনা।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</a:rPr>
            <a:t>তাঁকে রূপসী বাংলার কবি এবং আধুনিক জীবনচেতার কবি বলা হয়।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519566" y="1709170"/>
        <a:ext cx="2458511" cy="1761712"/>
      </dsp:txXfrm>
    </dsp:sp>
    <dsp:sp modelId="{1A28CFBE-02C7-4A8B-954A-CC9EDDB7BA71}">
      <dsp:nvSpPr>
        <dsp:cNvPr id="0" name=""/>
        <dsp:cNvSpPr/>
      </dsp:nvSpPr>
      <dsp:spPr>
        <a:xfrm rot="5395707">
          <a:off x="5255104" y="3895430"/>
          <a:ext cx="108268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108268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>
        <a:off x="5306532" y="3905555"/>
        <a:ext cx="5413" cy="5413"/>
      </dsp:txXfrm>
    </dsp:sp>
    <dsp:sp modelId="{A129016C-E407-4A05-A44C-CFC9598698A2}">
      <dsp:nvSpPr>
        <dsp:cNvPr id="0" name=""/>
        <dsp:cNvSpPr/>
      </dsp:nvSpPr>
      <dsp:spPr>
        <a:xfrm>
          <a:off x="3627026" y="3962396"/>
          <a:ext cx="3366374" cy="1452273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</a:rPr>
            <a:t>মৃত্যুঃ ১৯৫৪ সালের ২২ অক্টোবর কলকাতায় ট্রাম দুর্ঘটনায় 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120020" y="4175076"/>
        <a:ext cx="2380386" cy="1026913"/>
      </dsp:txXfrm>
    </dsp:sp>
    <dsp:sp modelId="{1763B0A7-92D6-4193-86C3-2B54D9446501}">
      <dsp:nvSpPr>
        <dsp:cNvPr id="0" name=""/>
        <dsp:cNvSpPr/>
      </dsp:nvSpPr>
      <dsp:spPr>
        <a:xfrm rot="10871145">
          <a:off x="3675712" y="2628293"/>
          <a:ext cx="383841" cy="25664"/>
        </a:xfrm>
        <a:custGeom>
          <a:avLst/>
          <a:gdLst/>
          <a:ahLst/>
          <a:cxnLst/>
          <a:rect l="0" t="0" r="0" b="0"/>
          <a:pathLst>
            <a:path>
              <a:moveTo>
                <a:pt x="0" y="12832"/>
              </a:moveTo>
              <a:lnTo>
                <a:pt x="383841" y="128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chemeClr val="tx1"/>
            </a:solidFill>
          </a:endParaRPr>
        </a:p>
      </dsp:txBody>
      <dsp:txXfrm rot="10800000">
        <a:off x="3858037" y="2631529"/>
        <a:ext cx="19192" cy="19192"/>
      </dsp:txXfrm>
    </dsp:sp>
    <dsp:sp modelId="{16E1F127-4938-4812-9B42-CD286DABFAD8}">
      <dsp:nvSpPr>
        <dsp:cNvPr id="0" name=""/>
        <dsp:cNvSpPr/>
      </dsp:nvSpPr>
      <dsp:spPr>
        <a:xfrm>
          <a:off x="304790" y="1368800"/>
          <a:ext cx="3371637" cy="2466947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</a:rPr>
            <a:t>কাব্যগ্রন্থঃ ঝরা পালক, ধূসর পান্ডুলিপি, বনলতা সেন, মহাপৃথিবী, কবিতার কথা, রূপসী বাংলা, বেলা অবেলা কালবেলা, মাল্যবান, সুতীর্থ ইত্যাদি।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98555" y="1730076"/>
        <a:ext cx="2384107" cy="17443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AEA34-8E6C-483C-B7E2-B0370E0EBB1B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685800"/>
            <a:ext cx="58769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2191BC-D4EF-486B-A172-1BCDE16DC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33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C5C06-C30D-4A41-A5E5-29C81170F71D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845D-3999-447F-88BC-C681BC1A1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0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32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113107"/>
            <a:ext cx="932688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712932"/>
            <a:ext cx="932688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52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5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32772"/>
            <a:ext cx="4848226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029883"/>
            <a:ext cx="4848226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432772"/>
            <a:ext cx="4850130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029883"/>
            <a:ext cx="4850130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55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3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5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54847"/>
            <a:ext cx="3609976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4847"/>
            <a:ext cx="613410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339427"/>
            <a:ext cx="3609976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58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480560"/>
            <a:ext cx="658368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71923"/>
            <a:ext cx="658368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09515"/>
            <a:ext cx="658368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156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75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56329"/>
            <a:ext cx="246888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56329"/>
            <a:ext cx="722376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D92C-2377-4C9F-9007-610866B18BB0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845D-3999-447F-88BC-C681BC1A1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175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88397"/>
            <a:ext cx="932688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627120"/>
            <a:ext cx="768096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9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611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113107"/>
            <a:ext cx="932688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712932"/>
            <a:ext cx="932688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83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92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32772"/>
            <a:ext cx="4848226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029883"/>
            <a:ext cx="4848226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432772"/>
            <a:ext cx="4850130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029883"/>
            <a:ext cx="4850130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46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38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42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54847"/>
            <a:ext cx="3609976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4847"/>
            <a:ext cx="613410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339427"/>
            <a:ext cx="3609976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640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480560"/>
            <a:ext cx="658368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71923"/>
            <a:ext cx="658368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09515"/>
            <a:ext cx="658368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532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8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D92C-2377-4C9F-9007-610866B18BB0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845D-3999-447F-88BC-C681BC1A1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53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56329"/>
            <a:ext cx="246888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56329"/>
            <a:ext cx="722376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23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88397"/>
            <a:ext cx="932688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627120"/>
            <a:ext cx="768096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19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15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113107"/>
            <a:ext cx="932688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712932"/>
            <a:ext cx="932688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135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509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32772"/>
            <a:ext cx="4848226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029883"/>
            <a:ext cx="4848226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432772"/>
            <a:ext cx="4850130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029883"/>
            <a:ext cx="4850130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77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631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44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54847"/>
            <a:ext cx="3609976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4847"/>
            <a:ext cx="613410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339427"/>
            <a:ext cx="3609976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92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480560"/>
            <a:ext cx="658368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71923"/>
            <a:ext cx="658368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09515"/>
            <a:ext cx="658368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5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845D-3999-447F-88BC-C681BC1A1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69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02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56329"/>
            <a:ext cx="246888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56329"/>
            <a:ext cx="722376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13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88397"/>
            <a:ext cx="932688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627120"/>
            <a:ext cx="768096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02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9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113107"/>
            <a:ext cx="9326880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712932"/>
            <a:ext cx="9326880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108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493521"/>
            <a:ext cx="4846320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932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32772"/>
            <a:ext cx="4848226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029883"/>
            <a:ext cx="4848226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432772"/>
            <a:ext cx="4850130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029883"/>
            <a:ext cx="4850130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87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6695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927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54847"/>
            <a:ext cx="3609976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4847"/>
            <a:ext cx="613410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339427"/>
            <a:ext cx="3609976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6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54847"/>
            <a:ext cx="3609976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54847"/>
            <a:ext cx="6134100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339427"/>
            <a:ext cx="3609976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DC4B-8758-4413-99FE-2862751D1B75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845D-3999-447F-88BC-C681BC1A1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006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480560"/>
            <a:ext cx="658368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71923"/>
            <a:ext cx="658368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09515"/>
            <a:ext cx="658368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542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219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56329"/>
            <a:ext cx="246888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56329"/>
            <a:ext cx="722376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60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480560"/>
            <a:ext cx="6583680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571923"/>
            <a:ext cx="6583680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009515"/>
            <a:ext cx="6583680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EBE21-03DD-4C06-AE97-BEF869249814}" type="datetime1">
              <a:rPr lang="en-US" smtClean="0"/>
              <a:t>7/26/2021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845D-3999-447F-88BC-C681BC1A1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8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301B7-CD3A-48B8-ACD2-A4E4EDFAA1DC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845D-3999-447F-88BC-C681BC1A1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0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56329"/>
            <a:ext cx="2468880" cy="54614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56329"/>
            <a:ext cx="7223760" cy="5461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23ABD-6A90-4607-BBA6-9E172680FE1D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845D-3999-447F-88BC-C681BC1A1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1988397"/>
            <a:ext cx="9326880" cy="13720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627120"/>
            <a:ext cx="7680960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3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56329"/>
            <a:ext cx="987552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93521"/>
            <a:ext cx="987552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D92C-2377-4C9F-9007-610866B18BB0}" type="datetime1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932594"/>
            <a:ext cx="34747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845D-3999-447F-88BC-C681BC1A1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708" r:id="rId2"/>
    <p:sldLayoutId id="2147483709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56329"/>
            <a:ext cx="987552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93521"/>
            <a:ext cx="987552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5E8F8-7A2F-4E67-9F79-539F67A72C27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932594"/>
            <a:ext cx="34747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913D2-F23E-461F-A179-5A089DC5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5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56329"/>
            <a:ext cx="987552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93521"/>
            <a:ext cx="987552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A02B-5FF5-49C8-83FA-F017AE10614F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932594"/>
            <a:ext cx="34747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F2A0-DECD-450B-A63D-AF6020EED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3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56329"/>
            <a:ext cx="987552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93521"/>
            <a:ext cx="987552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9436D-13AF-465F-A8EB-4C59CA58373A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932594"/>
            <a:ext cx="34747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53E4-FB6C-450B-9E74-B8E097DF5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5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8640" y="256329"/>
            <a:ext cx="987552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493521"/>
            <a:ext cx="9875520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5D3FE-BC8B-4833-9CB0-6B32F2C0DEC0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9040" y="5932594"/>
            <a:ext cx="34747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3840" y="5932594"/>
            <a:ext cx="2560320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47140-ED60-4954-AE42-0C39BA0CA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9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9600" dirty="0" smtClean="0"/>
              <a:t>স্বাগতম</a:t>
            </a:r>
            <a:endParaRPr lang="en-US" sz="9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3B22-C73A-433A-A937-0FFBF18689DE}" type="datetime1">
              <a:rPr lang="en-US" smtClean="0"/>
              <a:t>7/26/2021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9372600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0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" y="1965795"/>
            <a:ext cx="4767733" cy="38141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Oval Callout 3"/>
          <p:cNvSpPr/>
          <p:nvPr/>
        </p:nvSpPr>
        <p:spPr>
          <a:xfrm>
            <a:off x="843537" y="381000"/>
            <a:ext cx="3810000" cy="13716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আদর্শ পাঠ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5791200" y="413657"/>
            <a:ext cx="3962400" cy="137160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সরব পাঠ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825" y="1959429"/>
            <a:ext cx="5047855" cy="3820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7649605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60400" y="3733800"/>
            <a:ext cx="9677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সেই দিন এই মাঠ স্তব্ধ হবে নাকো জানি-</a:t>
            </a:r>
          </a:p>
          <a:p>
            <a:pPr algn="ctr"/>
            <a:r>
              <a:rPr lang="bn-BD" sz="2800" dirty="0" smtClean="0"/>
              <a:t>এই নদী নক্ষত্রের তলে</a:t>
            </a:r>
          </a:p>
          <a:p>
            <a:pPr algn="ctr"/>
            <a:r>
              <a:rPr lang="bn-BD" sz="2800" dirty="0" smtClean="0"/>
              <a:t>সেদিনো দেখিবে স্বপ্ন-</a:t>
            </a:r>
          </a:p>
          <a:p>
            <a:pPr algn="ctr"/>
            <a:r>
              <a:rPr lang="bn-BD" sz="2800" dirty="0" smtClean="0"/>
              <a:t>সোনার স্বপ্নের সাধ পৃথিবীতে কবে আর ঝরে!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44500"/>
            <a:ext cx="4648200" cy="290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900" y="444500"/>
            <a:ext cx="463296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9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4800" y="3733800"/>
            <a:ext cx="10287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/>
              <a:t>আমি চলে যাব বলে</a:t>
            </a:r>
          </a:p>
          <a:p>
            <a:pPr algn="ctr"/>
            <a:r>
              <a:rPr lang="bn-BD" sz="2800" dirty="0"/>
              <a:t>চালতাফুল কি আর ভিজিবে না শিশিরের জলে</a:t>
            </a:r>
          </a:p>
          <a:p>
            <a:pPr algn="ctr"/>
            <a:r>
              <a:rPr lang="bn-BD" sz="2800" dirty="0"/>
              <a:t>নরম গন্ধের ঢেউয়ে?</a:t>
            </a:r>
          </a:p>
          <a:p>
            <a:pPr algn="ctr"/>
            <a:r>
              <a:rPr lang="bn-BD" sz="2800" dirty="0"/>
              <a:t>লক্ষ্মীপেঁচা গান গাবে নাকি তার লক্ষ্মীটির তরে?</a:t>
            </a:r>
          </a:p>
          <a:p>
            <a:pPr algn="ctr"/>
            <a:r>
              <a:rPr lang="bn-BD" sz="2800" dirty="0"/>
              <a:t>সোনার স্বপ্নের সাধ পৃথিবীতে কবে আর ঝরে!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32766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57200"/>
            <a:ext cx="3200400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57200"/>
            <a:ext cx="31242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12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3810000"/>
            <a:ext cx="9829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/>
              <a:t>চারিদিকে শান্ত বাতি-ভিজে গন্ধ-মৃদু কলরব;</a:t>
            </a:r>
          </a:p>
          <a:p>
            <a:pPr algn="ctr"/>
            <a:r>
              <a:rPr lang="bn-BD" sz="2800" dirty="0"/>
              <a:t>খেয়ানৌকোগুলো এসে লেগেছে চরের খুব কাছে;</a:t>
            </a:r>
          </a:p>
          <a:p>
            <a:pPr algn="ctr"/>
            <a:r>
              <a:rPr lang="bn-BD" sz="2800" dirty="0"/>
              <a:t>পৃথিবীর এইসব গল্প বেঁচে রবে চিরকাল;-</a:t>
            </a:r>
          </a:p>
          <a:p>
            <a:pPr algn="ctr"/>
            <a:r>
              <a:rPr lang="bn-BD" sz="2800" dirty="0"/>
              <a:t>এশিরিয়া ধুলো আজ – বেবিলন ছাই হয়ে আছে।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92100"/>
            <a:ext cx="3428999" cy="3352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92100"/>
            <a:ext cx="3352800" cy="335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9000" y="292100"/>
            <a:ext cx="3581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8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95600" y="1524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দলীয় কাজ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43" y="1447800"/>
            <a:ext cx="4388257" cy="40057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1200" y="1981200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4000" dirty="0" smtClean="0"/>
              <a:t>‘সেই দিন এই মাঠ’ কবিতার মধ্যে প্রকৃতির যে সৌন্দর্য প্রকাশ পেয়েছে, তা বিশ্লেষণ করো।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7839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38400" y="1524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মূল্যায়ন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7200" y="1066800"/>
            <a:ext cx="5486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</a:rPr>
              <a:t>১। জীবনানন্দ দাশকে কীসের কবি বলা হয়?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133600"/>
            <a:ext cx="5486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</a:rPr>
              <a:t>২। নদী নক্ষত্রের তলে সেদিও কী দেখবে?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200400"/>
            <a:ext cx="5486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</a:rPr>
              <a:t>৩। খেয়ানৌকাগুলো কোথায় এসে লাগেছে?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191000"/>
            <a:ext cx="5486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</a:rPr>
              <a:t>৪। আজ কী ধূলো হয়ে আছে?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181600"/>
            <a:ext cx="54864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</a:rPr>
              <a:t>৫। চিরকাল কী বেঁচে থাকবে?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1066800"/>
            <a:ext cx="3429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রূপসী বাংলার কবি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4200" y="2133600"/>
            <a:ext cx="3429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স্বপ্ন দেখবে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3200400"/>
            <a:ext cx="3429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চরের খুব কাছে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4191000"/>
            <a:ext cx="3429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এশিরিয়া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34200" y="5181600"/>
            <a:ext cx="3429000" cy="60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সভ্যতার গল্প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54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43200" y="381000"/>
            <a:ext cx="48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বাড়ির কাজ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5600700" y="2991248"/>
            <a:ext cx="5143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BD" sz="3600" dirty="0" smtClean="0"/>
              <a:t>তোমার এলাকার প্রকৃতির সৌন্দর্যের উপর একটি অনুচ্ছেদ লিখে আনবে। 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91920" y="1812150"/>
            <a:ext cx="4604657" cy="3309505"/>
            <a:chOff x="4724400" y="1447800"/>
            <a:chExt cx="4267200" cy="3352800"/>
          </a:xfrm>
        </p:grpSpPr>
        <p:sp>
          <p:nvSpPr>
            <p:cNvPr id="6" name="Isosceles Triangle 5"/>
            <p:cNvSpPr/>
            <p:nvPr/>
          </p:nvSpPr>
          <p:spPr>
            <a:xfrm>
              <a:off x="4724400" y="1447800"/>
              <a:ext cx="4267200" cy="1447800"/>
            </a:xfrm>
            <a:prstGeom prst="triangl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48300" y="2895600"/>
              <a:ext cx="2933700" cy="15240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029200" y="4419600"/>
              <a:ext cx="3733800" cy="381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91200" y="3287486"/>
              <a:ext cx="533400" cy="113211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58000" y="3287486"/>
              <a:ext cx="1143000" cy="5660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02290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81200" y="3048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/>
              <a:t>সবাইকে ধন্যবাদ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477772"/>
            <a:ext cx="8229600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77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D92C-2377-4C9F-9007-610866B18BB0}" type="datetime1">
              <a:rPr lang="en-US" smtClean="0"/>
              <a:t>7/26/2021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838200"/>
            <a:ext cx="37338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05200" y="63837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/>
              <a:t>পরিচিতি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152400" y="4191000"/>
            <a:ext cx="54864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3200" b="1" dirty="0"/>
              <a:t>মো</a:t>
            </a:r>
            <a:r>
              <a:rPr lang="en-US" sz="3200" b="1" dirty="0"/>
              <a:t>.</a:t>
            </a:r>
            <a:r>
              <a:rPr lang="bn-BD" sz="3200" b="1" dirty="0"/>
              <a:t>রফিকুল ইসলাম পলাশ</a:t>
            </a:r>
          </a:p>
          <a:p>
            <a:pPr algn="ctr"/>
            <a:r>
              <a:rPr lang="bn-BD" sz="3200" b="1" dirty="0"/>
              <a:t>সহঃশিক্ষক(বাংলা)</a:t>
            </a:r>
          </a:p>
          <a:p>
            <a:pPr algn="ctr"/>
            <a:r>
              <a:rPr lang="bn-BD" sz="3200" b="1" dirty="0"/>
              <a:t>নাজনীন হাই স্কুল</a:t>
            </a:r>
          </a:p>
          <a:p>
            <a:pPr algn="ctr"/>
            <a:r>
              <a:rPr lang="bn-BD" sz="3200" b="1" dirty="0" smtClean="0"/>
              <a:t>শিদলাই,ব্রাহ্মণপাড়া,কুমিল্লা।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932934"/>
            <a:ext cx="2590800" cy="31056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5600" y="4343399"/>
            <a:ext cx="3733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dirty="0"/>
              <a:t>পাঠ পরিচিতি</a:t>
            </a:r>
          </a:p>
          <a:p>
            <a:pPr algn="ctr"/>
            <a:r>
              <a:rPr lang="bn-BD" sz="2800" b="1" dirty="0"/>
              <a:t>শ্রেণি-নবম ও দশম</a:t>
            </a:r>
            <a:r>
              <a:rPr lang="en-US" sz="2800" b="1" dirty="0"/>
              <a:t> </a:t>
            </a:r>
            <a:r>
              <a:rPr lang="bn-BD" sz="2800" b="1" dirty="0"/>
              <a:t>বিষয়ঃবাংলা১ম </a:t>
            </a:r>
            <a:r>
              <a:rPr lang="bn-BD" sz="2800" b="1" dirty="0" smtClean="0"/>
              <a:t>পত্র (</a:t>
            </a:r>
            <a:r>
              <a:rPr lang="bn-BD" sz="2800" b="1" dirty="0"/>
              <a:t>কবিতা</a:t>
            </a:r>
            <a:r>
              <a:rPr lang="en-US" sz="2800" b="1" dirty="0"/>
              <a:t>)</a:t>
            </a:r>
            <a:r>
              <a:rPr lang="bn-BD" sz="2800" dirty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1154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D92C-2377-4C9F-9007-610866B18BB0}" type="datetime1">
              <a:rPr lang="en-US" smtClean="0"/>
              <a:t>7/26/2021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2860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চলো শিক্ষার্থী বন্ধুরা কিছু ছবি দেখে নিই......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65250"/>
            <a:ext cx="5029200" cy="3619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1" y="1365249"/>
            <a:ext cx="4838700" cy="361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91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38200"/>
            <a:ext cx="5029200" cy="4067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838200"/>
            <a:ext cx="4953000" cy="40671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5181600"/>
            <a:ext cx="7315200" cy="6858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শিক্ষার্থী বন্ধুরা ছবিগুলোতে আমরা কী দেখতে পাচ্ছি?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5181600"/>
            <a:ext cx="7315200" cy="6858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বাংলাদেশের চিরায়ত রূপ।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6091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5800" y="1828800"/>
            <a:ext cx="9829800" cy="40576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228600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সেই দিন এই মাঠ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0668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জীবনানন্দ দাশ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46993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33600" y="6858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/>
              <a:t>শিখনফল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381000" y="1905000"/>
            <a:ext cx="7848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</a:rPr>
              <a:t>   </a:t>
            </a:r>
            <a:r>
              <a:rPr lang="bn-BD" sz="4400" dirty="0" smtClean="0">
                <a:solidFill>
                  <a:srgbClr val="002060"/>
                </a:solidFill>
                <a:latin typeface="+mj-lt"/>
              </a:rPr>
              <a:t>এই </a:t>
            </a:r>
            <a:r>
              <a:rPr lang="bn-BD" sz="4400" dirty="0">
                <a:solidFill>
                  <a:srgbClr val="002060"/>
                </a:solidFill>
                <a:latin typeface="+mj-lt"/>
              </a:rPr>
              <a:t>পাঠ শেষে শিক্ষার্থীরা</a:t>
            </a:r>
            <a:r>
              <a:rPr lang="en-US" sz="4400" dirty="0">
                <a:solidFill>
                  <a:srgbClr val="002060"/>
                </a:solidFill>
                <a:latin typeface="+mj-lt"/>
              </a:rPr>
              <a:t>…..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2060"/>
                </a:solidFill>
                <a:latin typeface="+mj-lt"/>
              </a:rPr>
              <a:t> কবি </a:t>
            </a:r>
            <a:r>
              <a:rPr lang="bn-BD" sz="4400" dirty="0">
                <a:solidFill>
                  <a:srgbClr val="002060"/>
                </a:solidFill>
                <a:latin typeface="+mj-lt"/>
              </a:rPr>
              <a:t>পরিচিতি </a:t>
            </a:r>
            <a:r>
              <a:rPr lang="bn-BD" sz="4400" dirty="0" smtClean="0">
                <a:solidFill>
                  <a:srgbClr val="002060"/>
                </a:solidFill>
                <a:latin typeface="+mj-lt"/>
              </a:rPr>
              <a:t>সংক্ষেপে বলতে </a:t>
            </a:r>
            <a:r>
              <a:rPr lang="bn-BD" sz="4400" dirty="0">
                <a:solidFill>
                  <a:srgbClr val="002060"/>
                </a:solidFill>
                <a:latin typeface="+mj-lt"/>
              </a:rPr>
              <a:t>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2060"/>
                </a:solidFill>
                <a:latin typeface="+mj-lt"/>
              </a:rPr>
              <a:t> নতুন </a:t>
            </a:r>
            <a:r>
              <a:rPr lang="bn-BD" sz="4400" dirty="0">
                <a:solidFill>
                  <a:srgbClr val="002060"/>
                </a:solidFill>
                <a:latin typeface="+mj-lt"/>
              </a:rPr>
              <a:t>শব্দগুলোর অর্থ বলতে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2060"/>
                </a:solidFill>
                <a:latin typeface="+mj-lt"/>
              </a:rPr>
              <a:t> কবিতার </a:t>
            </a:r>
            <a:r>
              <a:rPr lang="bn-BD" sz="4400" dirty="0">
                <a:solidFill>
                  <a:srgbClr val="002060"/>
                </a:solidFill>
                <a:latin typeface="+mj-lt"/>
              </a:rPr>
              <a:t>চরণগুলো ব্যাখ্যা করতে পারবে।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bn-BD" sz="4400" dirty="0" smtClean="0">
                <a:solidFill>
                  <a:srgbClr val="002060"/>
                </a:solidFill>
                <a:latin typeface="+mj-lt"/>
              </a:rPr>
              <a:t> কবিতার </a:t>
            </a:r>
            <a:r>
              <a:rPr lang="bn-BD" sz="4400" dirty="0">
                <a:solidFill>
                  <a:srgbClr val="002060"/>
                </a:solidFill>
                <a:latin typeface="+mj-lt"/>
              </a:rPr>
              <a:t>ভাববস্তু বিশ্লেষণ করতে পারবে।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5617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72613" y="1524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কবি পরিচিতি</a:t>
            </a:r>
            <a:endParaRPr lang="en-US" sz="4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59374318"/>
              </p:ext>
            </p:extLst>
          </p:nvPr>
        </p:nvGraphicFramePr>
        <p:xfrm>
          <a:off x="152400" y="762000"/>
          <a:ext cx="10668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235200"/>
            <a:ext cx="2449626" cy="2362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01140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41366" y="228600"/>
            <a:ext cx="419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/>
              <a:t>একক কাজ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215766" y="481896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dirty="0" smtClean="0"/>
              <a:t> </a:t>
            </a:r>
            <a:r>
              <a:rPr lang="bn-BD" sz="3600" dirty="0" smtClean="0"/>
              <a:t>কবি জীবনানন্দ দাশ এর কাব্যগ্রন্থগুলোর নাম লিখ।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1219200"/>
            <a:ext cx="5105400" cy="318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615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3FA4C-378F-4DDF-A735-76A5B142AAFD}" type="datetime1">
              <a:rPr lang="en-US" smtClean="0"/>
              <a:t>7/26/2021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19200" y="508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কিছু শব্দের অর্থ জেনে নিই......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609600" y="813375"/>
            <a:ext cx="3200400" cy="1091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নক্ষত্র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286000"/>
            <a:ext cx="3225800" cy="977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চালতাফুল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5000" y="3581400"/>
            <a:ext cx="32004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লক্ষ্মীপেঁচা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876800"/>
            <a:ext cx="32004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খেয়ানৌকো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4876800"/>
            <a:ext cx="3200400" cy="1066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খেয়া পারাপারের নৌকা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6600" y="3581400"/>
            <a:ext cx="3200400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এক ধরণের পাখি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6600" y="2286000"/>
            <a:ext cx="3200400" cy="977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চালতাগাছের ফুল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6600" y="813375"/>
            <a:ext cx="3200400" cy="1091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সূর্য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81" y="2286001"/>
            <a:ext cx="2814638" cy="9779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81" y="3581400"/>
            <a:ext cx="2814638" cy="9779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081" y="4914899"/>
            <a:ext cx="2814638" cy="10287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2" t="8288" r="49975" b="63636"/>
          <a:stretch/>
        </p:blipFill>
        <p:spPr>
          <a:xfrm>
            <a:off x="4079081" y="813375"/>
            <a:ext cx="2814638" cy="10916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313846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5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364</Words>
  <Application>Microsoft Office PowerPoint</Application>
  <PresentationFormat>Custom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Office Theme</vt:lpstr>
      <vt:lpstr>Custom Design</vt:lpstr>
      <vt:lpstr>1_Custom Design</vt:lpstr>
      <vt:lpstr>2_Custom Design</vt:lpstr>
      <vt:lpstr>3_Custom Design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48</cp:revision>
  <dcterms:created xsi:type="dcterms:W3CDTF">2021-07-21T17:22:40Z</dcterms:created>
  <dcterms:modified xsi:type="dcterms:W3CDTF">2021-07-26T17:07:22Z</dcterms:modified>
</cp:coreProperties>
</file>