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4"/>
  </p:notesMasterIdLst>
  <p:sldIdLst>
    <p:sldId id="269" r:id="rId2"/>
    <p:sldId id="268" r:id="rId3"/>
    <p:sldId id="258" r:id="rId4"/>
    <p:sldId id="259" r:id="rId5"/>
    <p:sldId id="260" r:id="rId6"/>
    <p:sldId id="27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009900"/>
    <a:srgbClr val="D60093"/>
    <a:srgbClr val="993300"/>
    <a:srgbClr val="3333FF"/>
    <a:srgbClr val="9900FF"/>
    <a:srgbClr val="008080"/>
    <a:srgbClr val="FF9933"/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B895E-7681-4B44-A0D5-D56FD9E4099A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C3DF0-EAB3-47B2-B240-6E8F273A0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363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3039-1C56-49CE-8492-2929B59F964A}" type="datetime1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36BA-4331-4448-84F7-7E7BEC6015A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98FA-165A-4790-B2D2-9CFB8AFD812C}" type="datetime1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36BA-4331-4448-84F7-7E7BEC601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94ED-B3BD-40AA-80DC-BEC6ACD72784}" type="datetime1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36BA-4331-4448-84F7-7E7BEC601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02630-7CD9-4E1C-B82F-A8A26A40778B}" type="datetime1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36BA-4331-4448-84F7-7E7BEC601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A465-E26D-46A3-803F-A26CBB2B645E}" type="datetime1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36BA-4331-4448-84F7-7E7BEC6015A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D0350-9C94-4417-8C9D-8141A7369098}" type="datetime1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36BA-4331-4448-84F7-7E7BEC601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B3908-BF33-4F3A-AD82-E336EBF6B068}" type="datetime1">
              <a:rPr lang="en-US" smtClean="0"/>
              <a:t>7/27/2021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36BA-4331-4448-84F7-7E7BEC6015A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BF10-13C2-45D7-B38F-FBB4056DBE97}" type="datetime1">
              <a:rPr lang="en-US" smtClean="0"/>
              <a:t>7/27/2021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36BA-4331-4448-84F7-7E7BEC601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1177-A0C5-492A-AA6B-D11D4C227239}" type="datetime1">
              <a:rPr lang="en-US" smtClean="0"/>
              <a:t>7/27/2021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36BA-4331-4448-84F7-7E7BEC601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B96D-9725-4759-BBBA-FD289661DDBF}" type="datetime1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36BA-4331-4448-84F7-7E7BEC6015A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19A8C-774E-401E-8D41-32B678B41DB6}" type="datetime1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36BA-4331-4448-84F7-7E7BEC601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7B5FCAA-44FD-452A-90B3-79CED5E325B6}" type="datetime1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E6F36BA-4331-4448-84F7-7E7BEC6015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2456413"/>
            <a:ext cx="4114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3800" y="534908"/>
            <a:ext cx="5410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জানাচ্ছি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34908"/>
            <a:ext cx="3044952" cy="374198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36BA-4331-4448-84F7-7E7BEC6015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2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9144000" cy="4093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u="sng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দলীয় </a:t>
                </a:r>
                <a:r>
                  <a:rPr lang="en-US" sz="6000" u="sng" dirty="0" err="1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কাজ</a:t>
                </a:r>
                <a:endParaRPr lang="en-US" sz="6000" u="sng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endParaRPr lang="en-US" sz="2000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600" dirty="0" err="1" smtClean="0">
                    <a:solidFill>
                      <a:srgbClr val="6600CC"/>
                    </a:solidFill>
                    <a:latin typeface="NikoshBAN" pitchFamily="2" charset="0"/>
                    <a:cs typeface="NikoshBAN" pitchFamily="2" charset="0"/>
                  </a:rPr>
                  <a:t>নিচের</a:t>
                </a:r>
                <a:r>
                  <a:rPr lang="en-US" sz="3600" dirty="0" smtClean="0">
                    <a:solidFill>
                      <a:srgbClr val="6600CC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D60093"/>
                    </a:solidFill>
                    <a:latin typeface="NikoshBAN" pitchFamily="2" charset="0"/>
                    <a:cs typeface="NikoshBAN" pitchFamily="2" charset="0"/>
                  </a:rPr>
                  <a:t>বীজগাণিতিক</a:t>
                </a:r>
                <a:r>
                  <a:rPr lang="en-US" sz="3600" dirty="0" smtClean="0">
                    <a:solidFill>
                      <a:srgbClr val="D60093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D60093"/>
                    </a:solidFill>
                    <a:latin typeface="NikoshBAN" pitchFamily="2" charset="0"/>
                    <a:cs typeface="NikoshBAN" pitchFamily="2" charset="0"/>
                  </a:rPr>
                  <a:t>রাশিগুলোকে</a:t>
                </a:r>
                <a:r>
                  <a:rPr lang="en-US" sz="3600" dirty="0">
                    <a:solidFill>
                      <a:srgbClr val="D60093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3333FF"/>
                    </a:solidFill>
                    <a:latin typeface="NikoshBAN" pitchFamily="2" charset="0"/>
                    <a:cs typeface="NikoshBAN" pitchFamily="2" charset="0"/>
                  </a:rPr>
                  <a:t>উ</a:t>
                </a:r>
                <a:r>
                  <a:rPr lang="en-US" sz="3600" dirty="0" err="1">
                    <a:solidFill>
                      <a:srgbClr val="3333FF"/>
                    </a:solidFill>
                    <a:latin typeface="SutonnyMJ"/>
                    <a:cs typeface="NikoshBAN" pitchFamily="2" charset="0"/>
                  </a:rPr>
                  <a:t>rপাদকে</a:t>
                </a:r>
                <a:r>
                  <a:rPr lang="en-US" sz="3600" dirty="0">
                    <a:solidFill>
                      <a:srgbClr val="3333FF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3333FF"/>
                    </a:solidFill>
                    <a:latin typeface="SutonnyMJ"/>
                    <a:cs typeface="NikoshBAN" pitchFamily="2" charset="0"/>
                  </a:rPr>
                  <a:t>বিশ্লেষণ</a:t>
                </a:r>
                <a:r>
                  <a:rPr lang="en-US" sz="3600" dirty="0" smtClean="0">
                    <a:solidFill>
                      <a:srgbClr val="3333FF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3333FF"/>
                    </a:solidFill>
                    <a:latin typeface="SutonnyMJ"/>
                    <a:cs typeface="NikoshBAN" pitchFamily="2" charset="0"/>
                  </a:rPr>
                  <a:t>কর</a:t>
                </a:r>
                <a:r>
                  <a:rPr lang="en-US" sz="3600" dirty="0" smtClean="0">
                    <a:solidFill>
                      <a:srgbClr val="3333FF"/>
                    </a:solidFill>
                    <a:latin typeface="SutonnyMJ"/>
                    <a:cs typeface="NikoshBAN" pitchFamily="2" charset="0"/>
                  </a:rPr>
                  <a:t> ।</a:t>
                </a:r>
                <a:r>
                  <a:rPr lang="en-US" sz="36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  </a:t>
                </a:r>
                <a:endParaRPr lang="en-US" sz="3600" dirty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600" dirty="0" err="1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জোড়</a:t>
                </a:r>
                <a:r>
                  <a:rPr lang="en-US" sz="36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সংখ্যার</a:t>
                </a:r>
                <a:r>
                  <a:rPr lang="en-US" sz="36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দল</a:t>
                </a:r>
                <a:r>
                  <a:rPr lang="en-US" sz="36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</a:t>
                </a:r>
              </a:p>
              <a:p>
                <a:r>
                  <a:rPr lang="en-US" sz="3600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36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                </a:t>
                </a:r>
                <a:r>
                  <a:rPr lang="en-US" sz="3600" dirty="0" smtClean="0">
                    <a:solidFill>
                      <a:srgbClr val="3333FF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solidFill>
                              <a:srgbClr val="3333FF"/>
                            </a:solidFill>
                            <a:latin typeface="Cambria Math"/>
                            <a:cs typeface="Times New Roman" pitchFamily="18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rgbClr val="3333FF"/>
                            </a:solidFill>
                            <a:latin typeface="Cambria Math"/>
                            <a:cs typeface="Times New Roman" pitchFamily="18" charset="0"/>
                            <a:sym typeface="Symbol"/>
                          </a:rPr>
                          <m:t>𝑎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rgbClr val="3333FF"/>
                            </a:solidFill>
                            <a:latin typeface="Cambria Math"/>
                            <a:cs typeface="Times New Roman" pitchFamily="18" charset="0"/>
                            <a:sym typeface="Symbol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solidFill>
                      <a:srgbClr val="3333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-</a:t>
                </a:r>
                <a:r>
                  <a:rPr lang="en-US" sz="3600" dirty="0" smtClean="0">
                    <a:solidFill>
                      <a:srgbClr val="3333FF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12ab+9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 smtClean="0">
                            <a:solidFill>
                              <a:srgbClr val="3333FF"/>
                            </a:solidFill>
                            <a:latin typeface="Cambria Math"/>
                            <a:cs typeface="Times New Roman" pitchFamily="18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3600" b="0" i="1" dirty="0" smtClean="0">
                            <a:solidFill>
                              <a:srgbClr val="3333FF"/>
                            </a:solidFill>
                            <a:latin typeface="Cambria Math"/>
                            <a:cs typeface="Times New Roman" pitchFamily="18" charset="0"/>
                            <a:sym typeface="Symbol"/>
                          </a:rPr>
                          <m:t>𝑏</m:t>
                        </m:r>
                      </m:e>
                      <m:sup>
                        <m:r>
                          <a:rPr lang="en-US" sz="3600" b="0" i="1" dirty="0" smtClean="0">
                            <a:solidFill>
                              <a:srgbClr val="3333FF"/>
                            </a:solidFill>
                            <a:latin typeface="Cambria Math"/>
                            <a:cs typeface="Times New Roman" pitchFamily="18" charset="0"/>
                            <a:sym typeface="Symbol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solidFill>
                      <a:srgbClr val="3333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-</a:t>
                </a:r>
                <a:r>
                  <a:rPr lang="en-US" sz="3600" dirty="0" smtClean="0">
                    <a:solidFill>
                      <a:srgbClr val="3333FF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 smtClean="0">
                            <a:solidFill>
                              <a:srgbClr val="3333FF"/>
                            </a:solidFill>
                            <a:latin typeface="Cambria Math"/>
                            <a:cs typeface="Times New Roman" pitchFamily="18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3600" b="0" i="1" dirty="0" smtClean="0">
                            <a:solidFill>
                              <a:srgbClr val="3333FF"/>
                            </a:solidFill>
                            <a:latin typeface="Cambria Math"/>
                            <a:cs typeface="Times New Roman" pitchFamily="18" charset="0"/>
                            <a:sym typeface="Symbol"/>
                          </a:rPr>
                          <m:t>𝑐</m:t>
                        </m:r>
                      </m:e>
                      <m:sup>
                        <m:r>
                          <a:rPr lang="en-US" sz="3600" b="0" i="1" dirty="0" smtClean="0">
                            <a:solidFill>
                              <a:srgbClr val="3333FF"/>
                            </a:solidFill>
                            <a:latin typeface="Cambria Math"/>
                            <a:cs typeface="Times New Roman" pitchFamily="18" charset="0"/>
                            <a:sym typeface="Symbol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solidFill>
                      <a:srgbClr val="3333FF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.</a:t>
                </a:r>
              </a:p>
              <a:p>
                <a:r>
                  <a:rPr lang="en-US" sz="3600" dirty="0" err="1" smtClean="0">
                    <a:solidFill>
                      <a:srgbClr val="0099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বিজোড়</a:t>
                </a:r>
                <a:r>
                  <a:rPr lang="en-US" sz="3600" dirty="0" smtClean="0">
                    <a:solidFill>
                      <a:srgbClr val="0099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3600" dirty="0" err="1" smtClean="0">
                    <a:solidFill>
                      <a:srgbClr val="0099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সংখ্যার</a:t>
                </a:r>
                <a:r>
                  <a:rPr lang="en-US" sz="3600" dirty="0" smtClean="0">
                    <a:solidFill>
                      <a:srgbClr val="0099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3600" dirty="0" err="1" smtClean="0">
                    <a:solidFill>
                      <a:srgbClr val="0099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দল</a:t>
                </a:r>
                <a:r>
                  <a:rPr lang="en-US" sz="3600" dirty="0" smtClean="0">
                    <a:solidFill>
                      <a:srgbClr val="0099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</a:t>
                </a:r>
                <a:r>
                  <a:rPr lang="en-US" sz="3600" dirty="0" smtClean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</a:p>
              <a:p>
                <a:r>
                  <a:rPr lang="en-US" sz="3600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en-US" sz="36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solidFill>
                              <a:srgbClr val="9900FF"/>
                            </a:solidFill>
                            <a:latin typeface="Cambria Math"/>
                            <a:cs typeface="Times New Roman" pitchFamily="18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rgbClr val="9900FF"/>
                            </a:solidFill>
                            <a:latin typeface="Cambria Math"/>
                            <a:cs typeface="Times New Roman" pitchFamily="18" charset="0"/>
                            <a:sym typeface="Symbol"/>
                          </a:rPr>
                          <m:t>𝑎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rgbClr val="9900FF"/>
                            </a:solidFill>
                            <a:latin typeface="Cambria Math"/>
                            <a:cs typeface="Times New Roman" pitchFamily="18" charset="0"/>
                            <a:sym typeface="Symbol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600" dirty="0" smtClean="0">
                    <a:solidFill>
                      <a:srgbClr val="9900FF"/>
                    </a:solidFill>
                    <a:latin typeface="NikoshBAN" pitchFamily="2" charset="0"/>
                    <a:cs typeface="NikoshBAN" pitchFamily="2" charset="0"/>
                  </a:rPr>
                  <a:t>-</a:t>
                </a:r>
                <a:r>
                  <a:rPr lang="en-US" sz="3600" dirty="0" smtClean="0">
                    <a:solidFill>
                      <a:srgbClr val="9900FF"/>
                    </a:solidFill>
                    <a:latin typeface="Times New Roman" pitchFamily="18" charset="0"/>
                    <a:cs typeface="Times New Roman" pitchFamily="18" charset="0"/>
                  </a:rPr>
                  <a:t>9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 smtClean="0">
                            <a:solidFill>
                              <a:srgbClr val="9900FF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600" b="0" i="1" dirty="0" smtClean="0">
                            <a:solidFill>
                              <a:srgbClr val="9900FF"/>
                            </a:solidFill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3600" b="0" i="1" dirty="0" smtClean="0">
                            <a:solidFill>
                              <a:srgbClr val="9900FF"/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600" dirty="0" smtClean="0">
                    <a:solidFill>
                      <a:srgbClr val="9900FF"/>
                    </a:solidFill>
                    <a:latin typeface="NikoshBAN" pitchFamily="2" charset="0"/>
                    <a:cs typeface="NikoshBAN" pitchFamily="2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 smtClean="0">
                            <a:solidFill>
                              <a:srgbClr val="9900FF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dirty="0" smtClean="0">
                            <a:solidFill>
                              <a:srgbClr val="9900FF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600" b="0" i="1" dirty="0" smtClean="0">
                            <a:solidFill>
                              <a:srgbClr val="9900FF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  <m:r>
                          <a:rPr lang="en-US" sz="3600" b="0" i="1" dirty="0" smtClean="0">
                            <a:solidFill>
                              <a:srgbClr val="9900FF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600" b="0" i="1" dirty="0" smtClean="0">
                            <a:solidFill>
                              <a:srgbClr val="9900FF"/>
                            </a:solidFill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  <m:r>
                          <a:rPr lang="en-US" sz="3600" b="0" i="1" dirty="0" smtClean="0">
                            <a:solidFill>
                              <a:srgbClr val="9900FF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b="0" i="1" dirty="0" smtClean="0">
                            <a:solidFill>
                              <a:srgbClr val="9900FF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600" dirty="0" smtClean="0">
                    <a:solidFill>
                      <a:srgbClr val="9900FF"/>
                    </a:solidFill>
                    <a:latin typeface="NikoshBAN" pitchFamily="2" charset="0"/>
                    <a:cs typeface="NikoshBAN" pitchFamily="2" charset="0"/>
                  </a:rPr>
                  <a:t>.</a:t>
                </a:r>
                <a:endParaRPr lang="en-US" sz="3600" dirty="0">
                  <a:solidFill>
                    <a:srgbClr val="9900FF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4093428"/>
              </a:xfrm>
              <a:prstGeom prst="rect">
                <a:avLst/>
              </a:prstGeom>
              <a:blipFill rotWithShape="1">
                <a:blip r:embed="rId3"/>
                <a:stretch>
                  <a:fillRect l="-2000" t="-4620" b="-5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36BA-4331-4448-84F7-7E7BEC6015A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5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0" y="5195"/>
                <a:ext cx="9144000" cy="3775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600" u="sng" dirty="0" smtClean="0">
                    <a:solidFill>
                      <a:srgbClr val="9900FF"/>
                    </a:solidFill>
                    <a:latin typeface="NikoshBAN" pitchFamily="2" charset="0"/>
                    <a:cs typeface="NikoshBAN" pitchFamily="2" charset="0"/>
                  </a:rPr>
                  <a:t>বাড়ীর </a:t>
                </a:r>
                <a:r>
                  <a:rPr lang="en-US" sz="6600" u="sng" dirty="0" err="1" smtClean="0">
                    <a:solidFill>
                      <a:srgbClr val="9900FF"/>
                    </a:solidFill>
                    <a:latin typeface="NikoshBAN" pitchFamily="2" charset="0"/>
                    <a:cs typeface="NikoshBAN" pitchFamily="2" charset="0"/>
                  </a:rPr>
                  <a:t>কাজ</a:t>
                </a:r>
                <a:endParaRPr lang="en-US" sz="6600" u="sng" dirty="0" smtClean="0">
                  <a:solidFill>
                    <a:srgbClr val="9900FF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200" dirty="0" err="1" smtClean="0">
                    <a:solidFill>
                      <a:srgbClr val="00B0F0"/>
                    </a:solidFill>
                    <a:latin typeface="NikoshBAN" pitchFamily="2" charset="0"/>
                    <a:cs typeface="NikoshBAN" pitchFamily="2" charset="0"/>
                  </a:rPr>
                  <a:t>নিম্ম</a:t>
                </a:r>
                <a:r>
                  <a:rPr lang="en-US" sz="3200" dirty="0" smtClean="0">
                    <a:solidFill>
                      <a:srgbClr val="00B0F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solidFill>
                      <a:srgbClr val="00B0F0"/>
                    </a:solidFill>
                    <a:latin typeface="NikoshBAN" pitchFamily="2" charset="0"/>
                    <a:cs typeface="NikoshBAN" pitchFamily="2" charset="0"/>
                  </a:rPr>
                  <a:t>লিখিত</a:t>
                </a:r>
                <a:r>
                  <a:rPr lang="en-US" sz="3200" dirty="0" smtClean="0">
                    <a:solidFill>
                      <a:srgbClr val="00B0F0"/>
                    </a:solidFill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3200" dirty="0" err="1">
                    <a:solidFill>
                      <a:srgbClr val="E30DB5"/>
                    </a:solidFill>
                    <a:latin typeface="NikoshBAN" pitchFamily="2" charset="0"/>
                    <a:cs typeface="NikoshBAN" pitchFamily="2" charset="0"/>
                  </a:rPr>
                  <a:t>বীজগাণিতিক</a:t>
                </a:r>
                <a:r>
                  <a:rPr lang="en-US" sz="3200" dirty="0">
                    <a:solidFill>
                      <a:srgbClr val="E30DB5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>
                    <a:solidFill>
                      <a:srgbClr val="E30DB5"/>
                    </a:solidFill>
                    <a:latin typeface="NikoshBAN" pitchFamily="2" charset="0"/>
                    <a:cs typeface="NikoshBAN" pitchFamily="2" charset="0"/>
                  </a:rPr>
                  <a:t>রাশিগুলোকে</a:t>
                </a:r>
                <a:r>
                  <a:rPr lang="en-US" sz="3200" dirty="0">
                    <a:solidFill>
                      <a:srgbClr val="E30DB5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>
                    <a:solidFill>
                      <a:srgbClr val="3333FF"/>
                    </a:solidFill>
                    <a:latin typeface="NikoshBAN" pitchFamily="2" charset="0"/>
                    <a:cs typeface="NikoshBAN" pitchFamily="2" charset="0"/>
                  </a:rPr>
                  <a:t>উ</a:t>
                </a:r>
                <a:r>
                  <a:rPr lang="en-US" sz="3200" dirty="0" err="1">
                    <a:solidFill>
                      <a:srgbClr val="3333FF"/>
                    </a:solidFill>
                    <a:latin typeface="SutonnyMJ"/>
                    <a:cs typeface="NikoshBAN" pitchFamily="2" charset="0"/>
                  </a:rPr>
                  <a:t>rপাদকে</a:t>
                </a:r>
                <a:r>
                  <a:rPr lang="en-US" sz="3200" dirty="0">
                    <a:solidFill>
                      <a:srgbClr val="3333FF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sz="3200" dirty="0" err="1">
                    <a:solidFill>
                      <a:srgbClr val="3333FF"/>
                    </a:solidFill>
                    <a:latin typeface="SutonnyMJ"/>
                    <a:cs typeface="NikoshBAN" pitchFamily="2" charset="0"/>
                  </a:rPr>
                  <a:t>বিশ্লেষণ</a:t>
                </a:r>
                <a:r>
                  <a:rPr lang="en-US" sz="3200" dirty="0">
                    <a:solidFill>
                      <a:srgbClr val="3333FF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solidFill>
                      <a:srgbClr val="3333FF"/>
                    </a:solidFill>
                    <a:latin typeface="SutonnyMJ"/>
                    <a:cs typeface="NikoshBAN" pitchFamily="2" charset="0"/>
                  </a:rPr>
                  <a:t>করে</a:t>
                </a:r>
                <a:r>
                  <a:rPr lang="en-US" sz="3200" dirty="0" smtClean="0">
                    <a:solidFill>
                      <a:srgbClr val="3333FF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solidFill>
                      <a:srgbClr val="3333FF"/>
                    </a:solidFill>
                    <a:latin typeface="SutonnyMJ"/>
                    <a:cs typeface="NikoshBAN" pitchFamily="2" charset="0"/>
                  </a:rPr>
                  <a:t>আনবে</a:t>
                </a:r>
                <a:r>
                  <a:rPr lang="en-US" sz="3200" dirty="0" smtClean="0">
                    <a:solidFill>
                      <a:srgbClr val="3333FF"/>
                    </a:solidFill>
                    <a:latin typeface="SutonnyMJ"/>
                    <a:cs typeface="NikoshBAN" pitchFamily="2" charset="0"/>
                  </a:rPr>
                  <a:t> -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rgbClr val="3333FF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3333FF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3200" b="0" i="1" smtClean="0">
                            <a:solidFill>
                              <a:srgbClr val="3333FF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  <m:r>
                          <a:rPr lang="en-US" sz="3200" b="0" i="1" smtClean="0">
                            <a:solidFill>
                              <a:srgbClr val="3333FF"/>
                            </a:solidFill>
                            <a:latin typeface="Cambria Math"/>
                            <a:cs typeface="Times New Roman" pitchFamily="18" charset="0"/>
                          </a:rPr>
                          <m:t>.   </m:t>
                        </m:r>
                        <m:r>
                          <a:rPr lang="en-US" sz="3200" b="0" i="1" smtClean="0">
                            <a:solidFill>
                              <a:srgbClr val="3333FF"/>
                            </a:solidFill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3333FF"/>
                            </a:solidFill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srgbClr val="3333FF"/>
                    </a:solidFill>
                    <a:latin typeface="Times New Roman" pitchFamily="18" charset="0"/>
                    <a:cs typeface="Times New Roman" pitchFamily="18" charset="0"/>
                  </a:rPr>
                  <a:t>-27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solidFill>
                              <a:srgbClr val="3333FF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solidFill>
                              <a:srgbClr val="3333FF"/>
                            </a:solidFill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200" b="0" i="1" dirty="0" smtClean="0">
                            <a:solidFill>
                              <a:srgbClr val="3333FF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srgbClr val="3333FF"/>
                    </a:solidFill>
                    <a:latin typeface="Times New Roman" pitchFamily="18" charset="0"/>
                    <a:cs typeface="Times New Roman" pitchFamily="18" charset="0"/>
                  </a:rPr>
                  <a:t>+1</a:t>
                </a:r>
              </a:p>
              <a:p>
                <a:r>
                  <a:rPr lang="en-US" sz="32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solidFill>
                      <a:srgbClr val="008080"/>
                    </a:solidFill>
                    <a:latin typeface="Times New Roman" pitchFamily="18" charset="0"/>
                    <a:cs typeface="Times New Roman" pitchFamily="18" charset="0"/>
                  </a:rPr>
                  <a:t>2.  </a:t>
                </a:r>
                <a:r>
                  <a:rPr lang="en-US" sz="32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3200" i="1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+2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3200" b="0" i="1" dirty="0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3200" i="1" dirty="0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200" b="0" i="1" dirty="0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+2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200" b="0" i="1" dirty="0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3200" i="1" dirty="0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3200" b="0" i="1" dirty="0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200" b="0" i="1" dirty="0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3200" b="0" i="1" dirty="0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3200" b="0" i="1" dirty="0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2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200" dirty="0" smtClean="0">
                    <a:solidFill>
                      <a:srgbClr val="9900FF"/>
                    </a:solidFill>
                    <a:latin typeface="Times New Roman" pitchFamily="18" charset="0"/>
                    <a:cs typeface="Times New Roman" pitchFamily="18" charset="0"/>
                  </a:rPr>
                  <a:t> 3.  4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rgbClr val="9900FF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9900FF"/>
                            </a:solidFill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9900FF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srgbClr val="9900FF"/>
                    </a:solidFill>
                    <a:latin typeface="Times New Roman" pitchFamily="18" charset="0"/>
                    <a:cs typeface="Times New Roman" pitchFamily="18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 smtClean="0">
                            <a:solidFill>
                              <a:srgbClr val="9900FF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solidFill>
                              <a:srgbClr val="9900FF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3200" i="1" dirty="0" smtClean="0">
                                <a:solidFill>
                                  <a:srgbClr val="99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dirty="0" smtClean="0">
                                <a:solidFill>
                                  <a:srgbClr val="99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4</m:t>
                            </m:r>
                            <m:r>
                              <a:rPr lang="en-US" sz="3200" b="0" i="1" dirty="0" smtClean="0">
                                <a:solidFill>
                                  <a:srgbClr val="99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200" b="0" i="1" dirty="0" smtClean="0">
                                <a:solidFill>
                                  <a:srgbClr val="99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200" dirty="0" smtClean="0">
                    <a:solidFill>
                      <a:srgbClr val="9900FF"/>
                    </a:solidFill>
                    <a:latin typeface="Times New Roman" pitchFamily="18" charset="0"/>
                    <a:cs typeface="Times New Roman" pitchFamily="18" charset="0"/>
                  </a:rPr>
                  <a:t>  - 2 + 4a 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9900FF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9900FF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9900FF"/>
                            </a:solidFill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rgbClr val="9900FF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200" dirty="0">
                  <a:solidFill>
                    <a:srgbClr val="99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195"/>
                <a:ext cx="9144000" cy="3775777"/>
              </a:xfrm>
              <a:prstGeom prst="rect">
                <a:avLst/>
              </a:prstGeom>
              <a:blipFill rotWithShape="1">
                <a:blip r:embed="rId3"/>
                <a:stretch>
                  <a:fillRect l="-1667" t="-5654" r="-1067" b="-1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36BA-4331-4448-84F7-7E7BEC6015A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38150"/>
            <a:ext cx="5558135" cy="40576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400" y="1428750"/>
            <a:ext cx="83058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36BA-4331-4448-84F7-7E7BEC6015A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3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বীজগাণিতিক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রাশি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ৎ</a:t>
            </a:r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পাদক নির্ণয়</a:t>
            </a:r>
            <a:r>
              <a:rPr lang="en-US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7696200" cy="1924050"/>
          </a:xfrm>
        </p:spPr>
        <p:txBody>
          <a:bodyPr>
            <a:normAutofit/>
          </a:bodyPr>
          <a:lstStyle/>
          <a:p>
            <a:r>
              <a:rPr lang="as-IN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মো: নূরুল ইসলাম</a:t>
            </a:r>
          </a:p>
          <a:p>
            <a:r>
              <a:rPr lang="as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এমএসসি (গণিত রাবি), এমএড(টিটিসি রাজশাহী)</a:t>
            </a:r>
          </a:p>
          <a:p>
            <a:r>
              <a:rPr lang="as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 প্রধান শিক্ষক </a:t>
            </a:r>
          </a:p>
          <a:p>
            <a:r>
              <a:rPr lang="as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ঝিনুক মাধ্যমিক বালিকা </a:t>
            </a:r>
            <a:r>
              <a:rPr lang="as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as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কোর্টপাড়া</a:t>
            </a:r>
            <a:r>
              <a:rPr lang="as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চুয়াডাঙ্গা।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51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" y="0"/>
            <a:ext cx="9130145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u="sng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বীজগাণিতিক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রাশি</a:t>
            </a:r>
            <a:endParaRPr lang="en-US" sz="5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5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54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উ</a:t>
            </a:r>
            <a:r>
              <a:rPr lang="en-US" sz="5400" dirty="0" err="1" smtClean="0">
                <a:solidFill>
                  <a:srgbClr val="6600CC"/>
                </a:solidFill>
                <a:latin typeface="SutonnyMJ"/>
                <a:cs typeface="NikoshBAN" pitchFamily="2" charset="0"/>
              </a:rPr>
              <a:t>rপাদক</a:t>
            </a:r>
            <a:r>
              <a:rPr lang="en-US" sz="5400" dirty="0" smtClean="0">
                <a:solidFill>
                  <a:srgbClr val="6600CC"/>
                </a:solidFill>
                <a:latin typeface="SutonnyMJ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6600CC"/>
                </a:solidFill>
                <a:latin typeface="SutonnyMJ"/>
                <a:cs typeface="NikoshBAN" pitchFamily="2" charset="0"/>
              </a:rPr>
              <a:t>নির্ণয়</a:t>
            </a:r>
            <a:endParaRPr lang="en-US" sz="5400" dirty="0" smtClean="0">
              <a:solidFill>
                <a:srgbClr val="6600CC"/>
              </a:solidFill>
              <a:latin typeface="SutonnyMJ"/>
              <a:cs typeface="NikoshBAN" pitchFamily="2" charset="0"/>
            </a:endParaRPr>
          </a:p>
          <a:p>
            <a:pPr algn="ctr"/>
            <a:r>
              <a:rPr lang="en-US" sz="5400" dirty="0" err="1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অধ্যায়</a:t>
            </a:r>
            <a:r>
              <a:rPr lang="en-US" sz="5400" dirty="0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- </a:t>
            </a:r>
            <a:r>
              <a:rPr lang="en-US" sz="5400" dirty="0" err="1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তৃতীয়</a:t>
            </a:r>
            <a:endParaRPr lang="en-US" sz="5400" dirty="0" smtClean="0">
              <a:solidFill>
                <a:srgbClr val="0000FF"/>
              </a:solidFill>
              <a:latin typeface="SutonnyMJ"/>
              <a:cs typeface="NikoshBAN" pitchFamily="2" charset="0"/>
            </a:endParaRPr>
          </a:p>
          <a:p>
            <a:pPr algn="ctr"/>
            <a:r>
              <a:rPr lang="en-US" sz="5400" dirty="0" err="1" smtClean="0">
                <a:solidFill>
                  <a:srgbClr val="C00000"/>
                </a:solidFill>
                <a:latin typeface="SutonnyMJ"/>
                <a:cs typeface="NikoshBAN" pitchFamily="2" charset="0"/>
              </a:rPr>
              <a:t>বিষয়</a:t>
            </a:r>
            <a:r>
              <a:rPr lang="en-US" sz="5400" dirty="0" smtClean="0">
                <a:solidFill>
                  <a:srgbClr val="C00000"/>
                </a:solidFill>
                <a:latin typeface="SutonnyMJ"/>
                <a:cs typeface="NikoshBAN" pitchFamily="2" charset="0"/>
              </a:rPr>
              <a:t> - </a:t>
            </a:r>
            <a:r>
              <a:rPr lang="en-US" sz="5400" dirty="0" err="1" smtClean="0">
                <a:solidFill>
                  <a:srgbClr val="C00000"/>
                </a:solidFill>
                <a:latin typeface="SutonnyMJ"/>
                <a:cs typeface="NikoshBAN" pitchFamily="2" charset="0"/>
              </a:rPr>
              <a:t>গণিত</a:t>
            </a:r>
            <a:endParaRPr lang="en-US" sz="5400" dirty="0" smtClean="0">
              <a:solidFill>
                <a:srgbClr val="C00000"/>
              </a:solidFill>
              <a:latin typeface="SutonnyMJ"/>
              <a:cs typeface="NikoshBAN" pitchFamily="2" charset="0"/>
            </a:endParaRPr>
          </a:p>
          <a:p>
            <a:pPr algn="ctr"/>
            <a:r>
              <a:rPr lang="en-US" sz="5400" dirty="0" err="1" smtClean="0">
                <a:solidFill>
                  <a:srgbClr val="0070C0"/>
                </a:solidFill>
                <a:latin typeface="SutonnyMJ"/>
                <a:cs typeface="NikoshBAN" pitchFamily="2" charset="0"/>
              </a:rPr>
              <a:t>শ্রেণী</a:t>
            </a:r>
            <a:r>
              <a:rPr lang="en-US" sz="5400" dirty="0" smtClean="0">
                <a:solidFill>
                  <a:srgbClr val="0070C0"/>
                </a:solidFill>
                <a:latin typeface="SutonnyMJ"/>
                <a:cs typeface="NikoshBAN" pitchFamily="2" charset="0"/>
              </a:rPr>
              <a:t> - </a:t>
            </a:r>
            <a:r>
              <a:rPr lang="en-US" sz="5400" dirty="0" err="1" smtClean="0">
                <a:solidFill>
                  <a:srgbClr val="0070C0"/>
                </a:solidFill>
                <a:latin typeface="SutonnyMJ"/>
                <a:cs typeface="NikoshBAN" pitchFamily="2" charset="0"/>
              </a:rPr>
              <a:t>দশম</a:t>
            </a:r>
            <a:endParaRPr lang="en-US" sz="5400" dirty="0" smtClean="0">
              <a:solidFill>
                <a:srgbClr val="0070C0"/>
              </a:solidFill>
              <a:latin typeface="SutonnyMJ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36BA-4331-4448-84F7-7E7BEC6015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38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" y="1"/>
            <a:ext cx="915785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u="sng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solidFill>
                  <a:srgbClr val="0000FF"/>
                </a:solidFill>
                <a:latin typeface="TonnyBanglaMJ"/>
                <a:cs typeface="TonnyBanglaMJ"/>
              </a:rPr>
              <a:t>* </a:t>
            </a:r>
            <a:r>
              <a:rPr lang="en-US" sz="40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উ</a:t>
            </a:r>
            <a:r>
              <a:rPr lang="en-US" sz="4000" dirty="0" err="1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rপাদক</a:t>
            </a:r>
            <a:r>
              <a:rPr lang="en-US" sz="4000" dirty="0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কি</a:t>
            </a:r>
            <a:r>
              <a:rPr lang="en-US" sz="4000" dirty="0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বলতে</a:t>
            </a:r>
            <a:r>
              <a:rPr lang="en-US" sz="4000" dirty="0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 ।</a:t>
            </a:r>
          </a:p>
          <a:p>
            <a:r>
              <a:rPr lang="en-US" sz="4800" dirty="0" smtClean="0">
                <a:solidFill>
                  <a:srgbClr val="00B050"/>
                </a:solidFill>
                <a:latin typeface="TonnyBanglaMJ"/>
                <a:cs typeface="TonnyBanglaMJ"/>
              </a:rPr>
              <a:t>*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</a:t>
            </a:r>
            <a:r>
              <a:rPr lang="en-US" sz="4000" dirty="0" err="1" smtClean="0">
                <a:solidFill>
                  <a:srgbClr val="00B050"/>
                </a:solidFill>
                <a:latin typeface="SutonnyMJ"/>
                <a:cs typeface="NikoshBAN" pitchFamily="2" charset="0"/>
              </a:rPr>
              <a:t>rপাদক</a:t>
            </a:r>
            <a:r>
              <a:rPr lang="en-US" sz="4000" dirty="0" smtClean="0">
                <a:solidFill>
                  <a:srgbClr val="00B050"/>
                </a:solidFill>
                <a:latin typeface="SutonnyMJ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utonnyMJ"/>
                <a:cs typeface="NikoshBAN" pitchFamily="2" charset="0"/>
              </a:rPr>
              <a:t>নির্ণয়ের</a:t>
            </a:r>
            <a:r>
              <a:rPr lang="en-US" sz="4000" dirty="0" smtClean="0">
                <a:solidFill>
                  <a:srgbClr val="00B050"/>
                </a:solidFill>
                <a:latin typeface="SutonnyMJ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utonnyMJ"/>
                <a:cs typeface="NikoshBAN" pitchFamily="2" charset="0"/>
              </a:rPr>
              <a:t>কৌশল</a:t>
            </a:r>
            <a:r>
              <a:rPr lang="en-US" sz="4000" dirty="0" smtClean="0">
                <a:solidFill>
                  <a:srgbClr val="00B050"/>
                </a:solidFill>
                <a:latin typeface="SutonnyMJ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utonnyMJ"/>
                <a:cs typeface="NikoshBAN" pitchFamily="2" charset="0"/>
              </a:rPr>
              <a:t>সম্পর্কে</a:t>
            </a:r>
            <a:r>
              <a:rPr lang="en-US" sz="4000" dirty="0" smtClean="0">
                <a:solidFill>
                  <a:srgbClr val="00B050"/>
                </a:solidFill>
                <a:latin typeface="SutonnyMJ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utonnyMJ"/>
                <a:cs typeface="NikoshBAN" pitchFamily="2" charset="0"/>
              </a:rPr>
              <a:t>ধারণা</a:t>
            </a:r>
            <a:r>
              <a:rPr lang="en-US" sz="4000" dirty="0" smtClean="0">
                <a:solidFill>
                  <a:srgbClr val="00B050"/>
                </a:solidFill>
                <a:latin typeface="SutonnyMJ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utonnyMJ"/>
                <a:cs typeface="NikoshBAN" pitchFamily="2" charset="0"/>
              </a:rPr>
              <a:t>লাভ</a:t>
            </a:r>
            <a:r>
              <a:rPr lang="en-US" sz="4000" dirty="0" smtClean="0">
                <a:solidFill>
                  <a:srgbClr val="00B050"/>
                </a:solidFill>
                <a:latin typeface="SutonnyMJ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utonnyMJ"/>
                <a:cs typeface="NikoshBAN" pitchFamily="2" charset="0"/>
              </a:rPr>
              <a:t>করবে</a:t>
            </a:r>
            <a:r>
              <a:rPr lang="en-US" sz="4800" dirty="0" smtClean="0">
                <a:solidFill>
                  <a:srgbClr val="00B050"/>
                </a:solidFill>
                <a:latin typeface="SutonnyMJ"/>
                <a:cs typeface="NikoshBAN" pitchFamily="2" charset="0"/>
              </a:rPr>
              <a:t>।</a:t>
            </a:r>
          </a:p>
          <a:p>
            <a:r>
              <a:rPr lang="en-US" sz="4000" dirty="0" smtClean="0">
                <a:solidFill>
                  <a:srgbClr val="9900FF"/>
                </a:solidFill>
                <a:latin typeface="TonnyBanglaMJ"/>
                <a:cs typeface="TonnyBanglaMJ"/>
              </a:rPr>
              <a:t>* </a:t>
            </a:r>
            <a:r>
              <a:rPr lang="en-US" sz="4000" dirty="0" err="1" smtClean="0">
                <a:solidFill>
                  <a:srgbClr val="9900FF"/>
                </a:solidFill>
                <a:latin typeface="NikoshBAN" pitchFamily="2" charset="0"/>
                <a:cs typeface="NikoshBAN" pitchFamily="2" charset="0"/>
              </a:rPr>
              <a:t>উ</a:t>
            </a:r>
            <a:r>
              <a:rPr lang="en-US" sz="4000" dirty="0" err="1" smtClean="0">
                <a:solidFill>
                  <a:srgbClr val="9900FF"/>
                </a:solidFill>
                <a:latin typeface="SutonnyMJ"/>
                <a:cs typeface="NikoshBAN" pitchFamily="2" charset="0"/>
              </a:rPr>
              <a:t>rপাদক</a:t>
            </a:r>
            <a:r>
              <a:rPr lang="en-US" sz="4000" dirty="0" smtClean="0">
                <a:solidFill>
                  <a:srgbClr val="9900FF"/>
                </a:solidFill>
                <a:latin typeface="SutonnyMJ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9900FF"/>
                </a:solidFill>
                <a:latin typeface="SutonnyMJ"/>
                <a:cs typeface="NikoshBAN" pitchFamily="2" charset="0"/>
              </a:rPr>
              <a:t>সংক্রান্ত</a:t>
            </a:r>
            <a:r>
              <a:rPr lang="en-US" sz="4000" dirty="0" smtClean="0">
                <a:solidFill>
                  <a:srgbClr val="9900FF"/>
                </a:solidFill>
                <a:latin typeface="SutonnyMJ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9900FF"/>
                </a:solidFill>
                <a:latin typeface="SutonnyMJ"/>
                <a:cs typeface="NikoshBAN" pitchFamily="2" charset="0"/>
              </a:rPr>
              <a:t>সমস্যা</a:t>
            </a:r>
            <a:r>
              <a:rPr lang="en-US" sz="4000" dirty="0" smtClean="0">
                <a:solidFill>
                  <a:srgbClr val="9900FF"/>
                </a:solidFill>
                <a:latin typeface="SutonnyMJ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9900FF"/>
                </a:solidFill>
                <a:latin typeface="SutonnyMJ"/>
                <a:cs typeface="NikoshBAN" pitchFamily="2" charset="0"/>
              </a:rPr>
              <a:t>সমাধান</a:t>
            </a:r>
            <a:r>
              <a:rPr lang="en-US" sz="4000" dirty="0" smtClean="0">
                <a:solidFill>
                  <a:srgbClr val="9900FF"/>
                </a:solidFill>
                <a:latin typeface="SutonnyMJ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9900FF"/>
                </a:solidFill>
                <a:latin typeface="SutonnyMJ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rgbClr val="9900FF"/>
                </a:solidFill>
                <a:latin typeface="SutonnyMJ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9900FF"/>
                </a:solidFill>
                <a:latin typeface="SutonnyMJ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rgbClr val="9900FF"/>
                </a:solidFill>
                <a:latin typeface="SutonnyMJ"/>
                <a:cs typeface="NikoshBAN" pitchFamily="2" charset="0"/>
              </a:rPr>
              <a:t> ।</a:t>
            </a:r>
            <a:endParaRPr lang="en-US" sz="4000" dirty="0">
              <a:solidFill>
                <a:srgbClr val="99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36BA-4331-4448-84F7-7E7BEC6015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5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27709" y="666750"/>
            <a:ext cx="9144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</a:t>
            </a:r>
            <a:r>
              <a:rPr lang="en-US" sz="3600" dirty="0" err="1" smtClean="0">
                <a:solidFill>
                  <a:srgbClr val="C00000"/>
                </a:solidFill>
                <a:latin typeface="SutonnyMJ"/>
                <a:cs typeface="NikoshBAN" pitchFamily="2" charset="0"/>
              </a:rPr>
              <a:t>rপাদক</a:t>
            </a:r>
            <a:r>
              <a:rPr lang="en-US" sz="3600" dirty="0" smtClean="0">
                <a:solidFill>
                  <a:srgbClr val="C00000"/>
                </a:solidFill>
                <a:latin typeface="SutonnyMJ"/>
                <a:cs typeface="NikoshBAN" pitchFamily="2" charset="0"/>
                <a:sym typeface="Symbol"/>
              </a:rPr>
              <a:t></a:t>
            </a:r>
            <a:r>
              <a:rPr lang="en-US" sz="3600" dirty="0" smtClean="0">
                <a:solidFill>
                  <a:srgbClr val="0000FF"/>
                </a:solidFill>
                <a:latin typeface="SutonnyMJ"/>
                <a:cs typeface="NikoshBAN" pitchFamily="2" charset="0"/>
                <a:sym typeface="Symbol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  <a:sym typeface="Symbol"/>
              </a:rPr>
              <a:t>কোনো</a:t>
            </a:r>
            <a:r>
              <a:rPr lang="en-US" sz="36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  <a:sym typeface="Symbol"/>
              </a:rPr>
              <a:t>রাশি</a:t>
            </a:r>
            <a:r>
              <a:rPr lang="en-US" sz="36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  <a:sym typeface="Symbol"/>
              </a:rPr>
              <a:t>দুই</a:t>
            </a:r>
            <a:r>
              <a:rPr lang="en-US" sz="36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  <a:sym typeface="Symbol"/>
              </a:rPr>
              <a:t>বা</a:t>
            </a:r>
            <a:r>
              <a:rPr lang="en-US" sz="36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  <a:sym typeface="Symbol"/>
              </a:rPr>
              <a:t>ততোধিক</a:t>
            </a:r>
            <a:r>
              <a:rPr lang="en-US" sz="36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  <a:sym typeface="Symbol"/>
              </a:rPr>
              <a:t>রাশির</a:t>
            </a:r>
            <a:r>
              <a:rPr lang="en-US" sz="36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  <a:sym typeface="Symbol"/>
              </a:rPr>
              <a:t>গুণফলের</a:t>
            </a:r>
            <a:r>
              <a:rPr lang="en-US" sz="36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  <a:sym typeface="Symbol"/>
              </a:rPr>
              <a:t>সমান</a:t>
            </a:r>
            <a:r>
              <a:rPr lang="en-US" sz="36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  <a:sym typeface="Symbol"/>
              </a:rPr>
              <a:t>হলে</a:t>
            </a:r>
            <a:r>
              <a:rPr lang="en-US" sz="36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  <a:sym typeface="Symbol"/>
              </a:rPr>
              <a:t>, </a:t>
            </a:r>
            <a:r>
              <a:rPr lang="en-US" sz="36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  <a:sym typeface="Symbol"/>
              </a:rPr>
              <a:t>শেষোক্ত</a:t>
            </a:r>
            <a:r>
              <a:rPr lang="en-US" sz="36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  <a:sym typeface="Symbol"/>
              </a:rPr>
              <a:t>রাশিগুলোর</a:t>
            </a:r>
            <a:r>
              <a:rPr lang="en-US" sz="36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  <a:sym typeface="Symbol"/>
              </a:rPr>
              <a:t>প্রত্যেক</a:t>
            </a:r>
            <a:r>
              <a:rPr lang="en-US" sz="36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  <a:sym typeface="Symbol"/>
              </a:rPr>
              <a:t>টিকে</a:t>
            </a:r>
            <a:r>
              <a:rPr lang="en-US" sz="36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  <a:sym typeface="Symbol"/>
              </a:rPr>
              <a:t>প্রথমোক্ত</a:t>
            </a:r>
            <a:r>
              <a:rPr lang="en-US" sz="36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  <a:sym typeface="Symbol"/>
              </a:rPr>
              <a:t>রাশির</a:t>
            </a:r>
            <a:r>
              <a:rPr lang="en-US" sz="36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উ</a:t>
            </a:r>
            <a:r>
              <a:rPr lang="en-US" sz="3600" dirty="0" err="1" smtClean="0">
                <a:solidFill>
                  <a:srgbClr val="009900"/>
                </a:solidFill>
                <a:latin typeface="SutonnyMJ"/>
                <a:cs typeface="NikoshBAN" pitchFamily="2" charset="0"/>
              </a:rPr>
              <a:t>rপাদক</a:t>
            </a:r>
            <a:r>
              <a:rPr lang="en-US" sz="3600" dirty="0" smtClean="0">
                <a:solidFill>
                  <a:srgbClr val="009900"/>
                </a:solidFill>
                <a:latin typeface="SutonnyMJ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SutonnyMJ"/>
                <a:cs typeface="NikoshBAN" pitchFamily="2" charset="0"/>
              </a:rPr>
              <a:t>বা</a:t>
            </a:r>
            <a:r>
              <a:rPr lang="en-US" sz="3600" dirty="0" smtClean="0">
                <a:solidFill>
                  <a:srgbClr val="009900"/>
                </a:solidFill>
                <a:latin typeface="SutonnyMJ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SutonnyMJ"/>
                <a:cs typeface="NikoshBAN" pitchFamily="2" charset="0"/>
              </a:rPr>
              <a:t>গুণনীয়ক</a:t>
            </a:r>
            <a:r>
              <a:rPr lang="en-US" sz="3600" dirty="0" smtClean="0">
                <a:solidFill>
                  <a:srgbClr val="009900"/>
                </a:solidFill>
                <a:latin typeface="SutonnyMJ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SutonnyMJ"/>
                <a:cs typeface="NikoshBAN" pitchFamily="2" charset="0"/>
              </a:rPr>
              <a:t>বলে</a:t>
            </a:r>
            <a:r>
              <a:rPr lang="en-US" sz="3600" dirty="0" smtClean="0">
                <a:solidFill>
                  <a:srgbClr val="009900"/>
                </a:solidFill>
                <a:latin typeface="SutonnyMJ"/>
                <a:cs typeface="NikoshBAN" pitchFamily="2" charset="0"/>
              </a:rPr>
              <a:t>। </a:t>
            </a:r>
          </a:p>
          <a:p>
            <a:endParaRPr lang="en-US" sz="3200" dirty="0">
              <a:solidFill>
                <a:srgbClr val="009900"/>
              </a:solidFill>
              <a:latin typeface="SutonnyMJ"/>
              <a:cs typeface="NikoshBAN" pitchFamily="2" charset="0"/>
            </a:endParaRPr>
          </a:p>
          <a:p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</a:t>
            </a:r>
            <a:r>
              <a:rPr lang="en-US" sz="3600" dirty="0" err="1" smtClean="0">
                <a:solidFill>
                  <a:srgbClr val="FF0000"/>
                </a:solidFill>
                <a:latin typeface="SutonnyMJ"/>
                <a:cs typeface="NikoshBAN" pitchFamily="2" charset="0"/>
              </a:rPr>
              <a:t>rপাদককে</a:t>
            </a:r>
            <a:r>
              <a:rPr lang="en-US" sz="3600" dirty="0" smtClean="0">
                <a:solidFill>
                  <a:srgbClr val="FF0000"/>
                </a:solidFill>
                <a:latin typeface="SutonnyMJ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/>
                <a:cs typeface="NikoshBAN" pitchFamily="2" charset="0"/>
              </a:rPr>
              <a:t>বিশ্লষণ</a:t>
            </a:r>
            <a:r>
              <a:rPr lang="en-US" sz="3600" dirty="0" smtClean="0">
                <a:solidFill>
                  <a:srgbClr val="FF0000"/>
                </a:solidFill>
                <a:latin typeface="SutonnyMJ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SutonnyMJ"/>
                <a:cs typeface="NikoshBAN" pitchFamily="2" charset="0"/>
                <a:sym typeface="Symbol"/>
              </a:rPr>
              <a:t> </a:t>
            </a:r>
            <a:r>
              <a:rPr lang="en-US" sz="3600" dirty="0" err="1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কোনো</a:t>
            </a:r>
            <a:r>
              <a:rPr lang="en-US" sz="3600" dirty="0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বীজগাণিতিক</a:t>
            </a:r>
            <a:r>
              <a:rPr lang="en-US" sz="3600" dirty="0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রাশির</a:t>
            </a:r>
            <a:r>
              <a:rPr lang="en-US" sz="3600" dirty="0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সম্ভাব্য</a:t>
            </a:r>
            <a:r>
              <a:rPr lang="en-US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উ</a:t>
            </a:r>
            <a:r>
              <a:rPr lang="en-US" sz="3600" dirty="0" err="1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rপাদকগুলো</a:t>
            </a:r>
            <a:r>
              <a:rPr lang="en-US" sz="3600" dirty="0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নির্ণয়</a:t>
            </a:r>
            <a:r>
              <a:rPr lang="en-US" sz="3600" dirty="0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করার</a:t>
            </a:r>
            <a:r>
              <a:rPr lang="en-US" sz="3600" dirty="0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পর</a:t>
            </a:r>
            <a:r>
              <a:rPr lang="en-US" sz="3600" dirty="0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রাশিটিকে</a:t>
            </a:r>
            <a:r>
              <a:rPr lang="en-US" sz="3600" dirty="0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লব্দ</a:t>
            </a:r>
            <a:r>
              <a:rPr lang="en-US" sz="3600" dirty="0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উ</a:t>
            </a:r>
            <a:r>
              <a:rPr lang="en-US" sz="3600" dirty="0" err="1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rপাদকগুলোর</a:t>
            </a:r>
            <a:r>
              <a:rPr lang="en-US" sz="3600" dirty="0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গুণফলরুপে</a:t>
            </a:r>
            <a:r>
              <a:rPr lang="en-US" sz="3600" dirty="0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প্রকাশ</a:t>
            </a:r>
            <a:r>
              <a:rPr lang="en-US" sz="3600" dirty="0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করাকে</a:t>
            </a:r>
            <a:r>
              <a:rPr lang="en-US" sz="3600" dirty="0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উ</a:t>
            </a:r>
            <a:r>
              <a:rPr lang="en-US" sz="3600" dirty="0" err="1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rপাদককে</a:t>
            </a:r>
            <a:r>
              <a:rPr lang="en-US" sz="3600" dirty="0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বিশ্লষণ</a:t>
            </a:r>
            <a:r>
              <a:rPr lang="en-US" sz="3600" dirty="0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বলা</a:t>
            </a:r>
            <a:r>
              <a:rPr lang="en-US" sz="3600" dirty="0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হয়</a:t>
            </a:r>
            <a:r>
              <a:rPr lang="en-US" sz="3600" dirty="0" smtClean="0">
                <a:solidFill>
                  <a:srgbClr val="0000FF"/>
                </a:solidFill>
                <a:latin typeface="SutonnyMJ"/>
                <a:cs typeface="NikoshBAN" pitchFamily="2" charset="0"/>
              </a:rPr>
              <a:t>। </a:t>
            </a:r>
            <a:endParaRPr lang="en-US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36BA-4331-4448-84F7-7E7BEC6015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4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</a:t>
            </a:r>
            <a:r>
              <a:rPr lang="en-US" dirty="0" err="1">
                <a:solidFill>
                  <a:srgbClr val="C00000"/>
                </a:solidFill>
                <a:latin typeface="SutonnyMJ"/>
                <a:cs typeface="NikoshBAN" pitchFamily="2" charset="0"/>
              </a:rPr>
              <a:t>rপাদক</a:t>
            </a:r>
            <a:r>
              <a:rPr lang="en-US" dirty="0">
                <a:solidFill>
                  <a:srgbClr val="C00000"/>
                </a:solidFill>
                <a:latin typeface="SutonnyMJ"/>
                <a:cs typeface="NikoshBAN" pitchFamily="2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কতিপয়</a:t>
            </a:r>
            <a:r>
              <a:rPr lang="en-US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কৌশল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rgbClr val="9900FF"/>
                    </a:solidFill>
                    <a:latin typeface="NikoshBAN" pitchFamily="2" charset="0"/>
                    <a:cs typeface="NikoshBAN" pitchFamily="2" charset="0"/>
                  </a:rPr>
                  <a:t>১। </a:t>
                </a:r>
                <a:r>
                  <a:rPr lang="en-US" dirty="0" err="1">
                    <a:solidFill>
                      <a:srgbClr val="9900FF"/>
                    </a:solidFill>
                    <a:latin typeface="NikoshBAN" pitchFamily="2" charset="0"/>
                    <a:cs typeface="NikoshBAN" pitchFamily="2" charset="0"/>
                  </a:rPr>
                  <a:t>কোনো</a:t>
                </a:r>
                <a:r>
                  <a:rPr lang="en-US" dirty="0">
                    <a:solidFill>
                      <a:srgbClr val="9900FF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>
                    <a:solidFill>
                      <a:srgbClr val="9900FF"/>
                    </a:solidFill>
                    <a:latin typeface="NikoshBAN" pitchFamily="2" charset="0"/>
                    <a:cs typeface="NikoshBAN" pitchFamily="2" charset="0"/>
                  </a:rPr>
                  <a:t>বহুপদীর</a:t>
                </a:r>
                <a:r>
                  <a:rPr lang="en-US" dirty="0">
                    <a:solidFill>
                      <a:srgbClr val="9900FF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>
                    <a:solidFill>
                      <a:srgbClr val="9900FF"/>
                    </a:solidFill>
                    <a:latin typeface="NikoshBAN" pitchFamily="2" charset="0"/>
                    <a:cs typeface="NikoshBAN" pitchFamily="2" charset="0"/>
                  </a:rPr>
                  <a:t>প্রত্যেক</a:t>
                </a:r>
                <a:r>
                  <a:rPr lang="en-US" dirty="0">
                    <a:solidFill>
                      <a:srgbClr val="9900FF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>
                    <a:solidFill>
                      <a:srgbClr val="9900FF"/>
                    </a:solidFill>
                    <a:latin typeface="NikoshBAN" pitchFamily="2" charset="0"/>
                    <a:cs typeface="NikoshBAN" pitchFamily="2" charset="0"/>
                  </a:rPr>
                  <a:t>পদে</a:t>
                </a:r>
                <a:r>
                  <a:rPr lang="en-US" dirty="0">
                    <a:solidFill>
                      <a:srgbClr val="9900FF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>
                    <a:solidFill>
                      <a:srgbClr val="9900FF"/>
                    </a:solidFill>
                    <a:latin typeface="NikoshBAN" pitchFamily="2" charset="0"/>
                    <a:cs typeface="NikoshBAN" pitchFamily="2" charset="0"/>
                  </a:rPr>
                  <a:t>সাধারণ</a:t>
                </a:r>
                <a:r>
                  <a:rPr lang="en-US" dirty="0">
                    <a:solidFill>
                      <a:srgbClr val="9900FF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>
                    <a:solidFill>
                      <a:srgbClr val="9900FF"/>
                    </a:solidFill>
                    <a:latin typeface="NikoshBAN" pitchFamily="2" charset="0"/>
                    <a:cs typeface="NikoshBAN" pitchFamily="2" charset="0"/>
                  </a:rPr>
                  <a:t>উ</a:t>
                </a:r>
                <a:r>
                  <a:rPr lang="en-US" dirty="0" err="1">
                    <a:solidFill>
                      <a:srgbClr val="9900FF"/>
                    </a:solidFill>
                    <a:latin typeface="SutonnyMJ"/>
                    <a:cs typeface="NikoshBAN" pitchFamily="2" charset="0"/>
                  </a:rPr>
                  <a:t>rপাদক</a:t>
                </a:r>
                <a:r>
                  <a:rPr lang="en-US" dirty="0">
                    <a:solidFill>
                      <a:srgbClr val="9900FF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dirty="0" err="1">
                    <a:solidFill>
                      <a:srgbClr val="9900FF"/>
                    </a:solidFill>
                    <a:latin typeface="SutonnyMJ"/>
                    <a:cs typeface="NikoshBAN" pitchFamily="2" charset="0"/>
                  </a:rPr>
                  <a:t>থাকলে</a:t>
                </a:r>
                <a:r>
                  <a:rPr lang="en-US" dirty="0">
                    <a:solidFill>
                      <a:srgbClr val="9900FF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dirty="0" err="1">
                    <a:solidFill>
                      <a:srgbClr val="9900FF"/>
                    </a:solidFill>
                    <a:latin typeface="SutonnyMJ"/>
                    <a:cs typeface="NikoshBAN" pitchFamily="2" charset="0"/>
                  </a:rPr>
                  <a:t>তা</a:t>
                </a:r>
                <a:r>
                  <a:rPr lang="en-US" dirty="0">
                    <a:solidFill>
                      <a:srgbClr val="9900FF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dirty="0" err="1">
                    <a:solidFill>
                      <a:srgbClr val="9900FF"/>
                    </a:solidFill>
                    <a:latin typeface="SutonnyMJ"/>
                    <a:cs typeface="NikoshBAN" pitchFamily="2" charset="0"/>
                  </a:rPr>
                  <a:t>প্রথমে</a:t>
                </a:r>
                <a:r>
                  <a:rPr lang="en-US" dirty="0">
                    <a:solidFill>
                      <a:srgbClr val="9900FF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dirty="0" err="1">
                    <a:solidFill>
                      <a:srgbClr val="9900FF"/>
                    </a:solidFill>
                    <a:latin typeface="SutonnyMJ"/>
                    <a:cs typeface="NikoshBAN" pitchFamily="2" charset="0"/>
                  </a:rPr>
                  <a:t>বের</a:t>
                </a:r>
                <a:r>
                  <a:rPr lang="en-US" dirty="0">
                    <a:solidFill>
                      <a:srgbClr val="9900FF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dirty="0" err="1">
                    <a:solidFill>
                      <a:srgbClr val="9900FF"/>
                    </a:solidFill>
                    <a:latin typeface="SutonnyMJ"/>
                    <a:cs typeface="NikoshBAN" pitchFamily="2" charset="0"/>
                  </a:rPr>
                  <a:t>করে</a:t>
                </a:r>
                <a:r>
                  <a:rPr lang="en-US" dirty="0">
                    <a:solidFill>
                      <a:srgbClr val="9900FF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dirty="0" err="1">
                    <a:solidFill>
                      <a:srgbClr val="9900FF"/>
                    </a:solidFill>
                    <a:latin typeface="SutonnyMJ"/>
                    <a:cs typeface="NikoshBAN" pitchFamily="2" charset="0"/>
                  </a:rPr>
                  <a:t>নিতে</a:t>
                </a:r>
                <a:r>
                  <a:rPr lang="en-US" dirty="0">
                    <a:solidFill>
                      <a:srgbClr val="9900FF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dirty="0" err="1">
                    <a:solidFill>
                      <a:srgbClr val="9900FF"/>
                    </a:solidFill>
                    <a:latin typeface="SutonnyMJ"/>
                    <a:cs typeface="NikoshBAN" pitchFamily="2" charset="0"/>
                  </a:rPr>
                  <a:t>হয়</a:t>
                </a:r>
                <a:r>
                  <a:rPr lang="en-US" dirty="0">
                    <a:solidFill>
                      <a:srgbClr val="9900FF"/>
                    </a:solidFill>
                    <a:latin typeface="SutonnyMJ"/>
                    <a:cs typeface="NikoshBAN" pitchFamily="2" charset="0"/>
                  </a:rPr>
                  <a:t>।</a:t>
                </a:r>
              </a:p>
              <a:p>
                <a:r>
                  <a:rPr lang="en-US" dirty="0">
                    <a:solidFill>
                      <a:srgbClr val="0070C0"/>
                    </a:solidFill>
                    <a:latin typeface="SutonnyMJ"/>
                    <a:cs typeface="NikoshBAN" pitchFamily="2" charset="0"/>
                  </a:rPr>
                  <a:t>২। </a:t>
                </a:r>
                <a:r>
                  <a:rPr lang="en-US" dirty="0" err="1">
                    <a:solidFill>
                      <a:srgbClr val="0070C0"/>
                    </a:solidFill>
                    <a:latin typeface="SutonnyMJ"/>
                    <a:cs typeface="NikoshBAN" pitchFamily="2" charset="0"/>
                  </a:rPr>
                  <a:t>একটি</a:t>
                </a:r>
                <a:r>
                  <a:rPr lang="en-US" dirty="0">
                    <a:solidFill>
                      <a:srgbClr val="0070C0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dirty="0" err="1">
                    <a:solidFill>
                      <a:srgbClr val="0070C0"/>
                    </a:solidFill>
                    <a:latin typeface="SutonnyMJ"/>
                    <a:cs typeface="NikoshBAN" pitchFamily="2" charset="0"/>
                  </a:rPr>
                  <a:t>রাশিকে</a:t>
                </a:r>
                <a:r>
                  <a:rPr lang="en-US" dirty="0">
                    <a:solidFill>
                      <a:srgbClr val="0070C0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dirty="0" err="1">
                    <a:solidFill>
                      <a:srgbClr val="993366"/>
                    </a:solidFill>
                    <a:latin typeface="SutonnyMJ"/>
                    <a:cs typeface="NikoshBAN" pitchFamily="2" charset="0"/>
                  </a:rPr>
                  <a:t>পূর্ণবর্গ</a:t>
                </a:r>
                <a:r>
                  <a:rPr lang="en-US" dirty="0">
                    <a:solidFill>
                      <a:srgbClr val="993366"/>
                    </a:solidFill>
                    <a:latin typeface="SutonnyMJ"/>
                    <a:cs typeface="NikoshBAN" pitchFamily="2" charset="0"/>
                  </a:rPr>
                  <a:t> ও </a:t>
                </a:r>
                <a:r>
                  <a:rPr lang="en-US" dirty="0" err="1">
                    <a:solidFill>
                      <a:srgbClr val="993366"/>
                    </a:solidFill>
                    <a:latin typeface="SutonnyMJ"/>
                    <a:cs typeface="NikoshBAN" pitchFamily="2" charset="0"/>
                  </a:rPr>
                  <a:t>ঘন</a:t>
                </a:r>
                <a:r>
                  <a:rPr lang="en-US" dirty="0">
                    <a:solidFill>
                      <a:srgbClr val="993366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dirty="0" err="1">
                    <a:solidFill>
                      <a:srgbClr val="0070C0"/>
                    </a:solidFill>
                    <a:latin typeface="SutonnyMJ"/>
                    <a:cs typeface="NikoshBAN" pitchFamily="2" charset="0"/>
                  </a:rPr>
                  <a:t>আকারে</a:t>
                </a:r>
                <a:r>
                  <a:rPr lang="en-US" dirty="0">
                    <a:solidFill>
                      <a:srgbClr val="0070C0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dirty="0" err="1">
                    <a:solidFill>
                      <a:srgbClr val="0070C0"/>
                    </a:solidFill>
                    <a:latin typeface="SutonnyMJ"/>
                    <a:cs typeface="NikoshBAN" pitchFamily="2" charset="0"/>
                  </a:rPr>
                  <a:t>প্রকাশ</a:t>
                </a:r>
                <a:r>
                  <a:rPr lang="en-US" dirty="0">
                    <a:solidFill>
                      <a:srgbClr val="0070C0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dirty="0" err="1">
                    <a:solidFill>
                      <a:srgbClr val="0070C0"/>
                    </a:solidFill>
                    <a:latin typeface="SutonnyMJ"/>
                    <a:cs typeface="NikoshBAN" pitchFamily="2" charset="0"/>
                  </a:rPr>
                  <a:t>করে</a:t>
                </a:r>
                <a:r>
                  <a:rPr lang="en-US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dirty="0" err="1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উ</a:t>
                </a:r>
                <a:r>
                  <a:rPr lang="en-US" dirty="0" err="1">
                    <a:solidFill>
                      <a:srgbClr val="0070C0"/>
                    </a:solidFill>
                    <a:latin typeface="SutonnyMJ"/>
                    <a:cs typeface="NikoshBAN" pitchFamily="2" charset="0"/>
                  </a:rPr>
                  <a:t>rপাদক</a:t>
                </a:r>
                <a:r>
                  <a:rPr lang="en-US" dirty="0">
                    <a:solidFill>
                      <a:srgbClr val="0070C0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dirty="0" err="1">
                    <a:solidFill>
                      <a:srgbClr val="0070C0"/>
                    </a:solidFill>
                    <a:latin typeface="SutonnyMJ"/>
                    <a:cs typeface="NikoshBAN" pitchFamily="2" charset="0"/>
                  </a:rPr>
                  <a:t>নির্ণয়</a:t>
                </a:r>
                <a:r>
                  <a:rPr lang="en-US" dirty="0">
                    <a:solidFill>
                      <a:srgbClr val="0070C0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dirty="0" err="1">
                    <a:solidFill>
                      <a:srgbClr val="0070C0"/>
                    </a:solidFill>
                    <a:latin typeface="SutonnyMJ"/>
                    <a:cs typeface="NikoshBAN" pitchFamily="2" charset="0"/>
                  </a:rPr>
                  <a:t>করা</a:t>
                </a:r>
                <a:r>
                  <a:rPr lang="en-US" dirty="0">
                    <a:solidFill>
                      <a:srgbClr val="0070C0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dirty="0" err="1">
                    <a:solidFill>
                      <a:srgbClr val="0070C0"/>
                    </a:solidFill>
                    <a:latin typeface="SutonnyMJ"/>
                    <a:cs typeface="NikoshBAN" pitchFamily="2" charset="0"/>
                  </a:rPr>
                  <a:t>হয়</a:t>
                </a:r>
                <a:r>
                  <a:rPr lang="en-US" dirty="0">
                    <a:solidFill>
                      <a:srgbClr val="0070C0"/>
                    </a:solidFill>
                    <a:latin typeface="SutonnyMJ"/>
                    <a:cs typeface="NikoshBAN" pitchFamily="2" charset="0"/>
                  </a:rPr>
                  <a:t>।</a:t>
                </a:r>
              </a:p>
              <a:p>
                <a:r>
                  <a:rPr lang="en-US" dirty="0">
                    <a:solidFill>
                      <a:srgbClr val="FF0000"/>
                    </a:solidFill>
                    <a:latin typeface="SutonnyMJ"/>
                    <a:cs typeface="NikoshBAN" pitchFamily="2" charset="0"/>
                  </a:rPr>
                  <a:t>৩। </a:t>
                </a:r>
                <a:r>
                  <a:rPr lang="en-US" dirty="0" err="1">
                    <a:solidFill>
                      <a:srgbClr val="FF0000"/>
                    </a:solidFill>
                    <a:latin typeface="SutonnyMJ"/>
                    <a:cs typeface="NikoshBAN" pitchFamily="2" charset="0"/>
                  </a:rPr>
                  <a:t>একটি</a:t>
                </a:r>
                <a:r>
                  <a:rPr lang="en-US" dirty="0">
                    <a:solidFill>
                      <a:srgbClr val="FF0000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latin typeface="SutonnyMJ"/>
                    <a:cs typeface="NikoshBAN" pitchFamily="2" charset="0"/>
                  </a:rPr>
                  <a:t>রাশিকে</a:t>
                </a:r>
                <a:r>
                  <a:rPr lang="en-US" dirty="0">
                    <a:solidFill>
                      <a:srgbClr val="FF0000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latin typeface="SutonnyMJ"/>
                    <a:cs typeface="NikoshBAN" pitchFamily="2" charset="0"/>
                  </a:rPr>
                  <a:t>দুইটি</a:t>
                </a:r>
                <a:r>
                  <a:rPr lang="en-US" dirty="0">
                    <a:solidFill>
                      <a:srgbClr val="FF0000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latin typeface="SutonnyMJ"/>
                    <a:cs typeface="NikoshBAN" pitchFamily="2" charset="0"/>
                  </a:rPr>
                  <a:t>বর্গের</a:t>
                </a:r>
                <a:r>
                  <a:rPr lang="en-US" dirty="0">
                    <a:solidFill>
                      <a:srgbClr val="FF0000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latin typeface="SutonnyMJ"/>
                    <a:cs typeface="NikoshBAN" pitchFamily="2" charset="0"/>
                  </a:rPr>
                  <a:t>অন্তররুপে</a:t>
                </a:r>
                <a:r>
                  <a:rPr lang="en-US" dirty="0">
                    <a:solidFill>
                      <a:srgbClr val="FF0000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latin typeface="SutonnyMJ"/>
                    <a:cs typeface="NikoshBAN" pitchFamily="2" charset="0"/>
                  </a:rPr>
                  <a:t>প্রকাশ</a:t>
                </a:r>
                <a:r>
                  <a:rPr lang="en-US" dirty="0">
                    <a:solidFill>
                      <a:srgbClr val="FF0000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latin typeface="SutonnyMJ"/>
                    <a:cs typeface="NikoshBAN" pitchFamily="2" charset="0"/>
                  </a:rPr>
                  <a:t>করে</a:t>
                </a:r>
                <a:r>
                  <a:rPr lang="en-US" dirty="0">
                    <a:solidFill>
                      <a:srgbClr val="FF0000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latin typeface="SutonnyMJ"/>
                    <a:cs typeface="NikoshBAN" pitchFamily="2" charset="0"/>
                  </a:rPr>
                  <a:t>এবং</a:t>
                </a:r>
                <a:r>
                  <a:rPr lang="en-US" dirty="0">
                    <a:solidFill>
                      <a:srgbClr val="FF0000"/>
                    </a:solidFill>
                    <a:latin typeface="SutonnyMJ"/>
                    <a:cs typeface="NikoshBAN" pitchFamily="2" charset="0"/>
                  </a:rPr>
                  <a:t>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SutonnyMJ"/>
                    <a:cs typeface="NikoshBAN" pitchFamily="2" charset="0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</m:e>
                      <m:sup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=(</a:t>
                </a:r>
                <a:r>
                  <a:rPr lang="en-US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a+b</a:t>
                </a:r>
                <a:r>
                  <a:rPr lang="en-US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)(a-b) </a:t>
                </a:r>
                <a:r>
                  <a:rPr lang="en-US" dirty="0" err="1">
                    <a:solidFill>
                      <a:srgbClr val="FF0000"/>
                    </a:solidFill>
                    <a:latin typeface="SutonnyMJ"/>
                    <a:cs typeface="NikoshBAN" pitchFamily="2" charset="0"/>
                  </a:rPr>
                  <a:t>সূত্র</a:t>
                </a:r>
                <a:r>
                  <a:rPr lang="en-US" dirty="0">
                    <a:solidFill>
                      <a:srgbClr val="FF0000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latin typeface="SutonnyMJ"/>
                    <a:cs typeface="NikoshBAN" pitchFamily="2" charset="0"/>
                  </a:rPr>
                  <a:t>প্রয়োগ</a:t>
                </a:r>
                <a:r>
                  <a:rPr lang="en-US" dirty="0">
                    <a:solidFill>
                      <a:srgbClr val="FF0000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latin typeface="SutonnyMJ"/>
                    <a:cs typeface="NikoshBAN" pitchFamily="2" charset="0"/>
                  </a:rPr>
                  <a:t>করে</a:t>
                </a:r>
                <a:r>
                  <a:rPr lang="en-US" dirty="0">
                    <a:solidFill>
                      <a:srgbClr val="FF0000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উ</a:t>
                </a:r>
                <a:r>
                  <a:rPr lang="en-US" dirty="0" err="1">
                    <a:solidFill>
                      <a:srgbClr val="FF0000"/>
                    </a:solidFill>
                    <a:latin typeface="SutonnyMJ"/>
                    <a:cs typeface="NikoshBAN" pitchFamily="2" charset="0"/>
                  </a:rPr>
                  <a:t>rপাদক</a:t>
                </a:r>
                <a:r>
                  <a:rPr lang="en-US" dirty="0">
                    <a:solidFill>
                      <a:srgbClr val="FF0000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latin typeface="SutonnyMJ"/>
                    <a:cs typeface="NikoshBAN" pitchFamily="2" charset="0"/>
                  </a:rPr>
                  <a:t>নির্ণয়</a:t>
                </a:r>
                <a:r>
                  <a:rPr lang="en-US" dirty="0">
                    <a:solidFill>
                      <a:srgbClr val="FF0000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latin typeface="SutonnyMJ"/>
                    <a:cs typeface="NikoshBAN" pitchFamily="2" charset="0"/>
                  </a:rPr>
                  <a:t>করা</a:t>
                </a:r>
                <a:r>
                  <a:rPr lang="en-US" dirty="0">
                    <a:solidFill>
                      <a:srgbClr val="FF0000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dirty="0" err="1">
                    <a:solidFill>
                      <a:srgbClr val="FF0000"/>
                    </a:solidFill>
                    <a:latin typeface="SutonnyMJ"/>
                    <a:cs typeface="NikoshBAN" pitchFamily="2" charset="0"/>
                  </a:rPr>
                  <a:t>হয়</a:t>
                </a:r>
                <a:r>
                  <a:rPr lang="en-US" dirty="0">
                    <a:solidFill>
                      <a:srgbClr val="FF0000"/>
                    </a:solidFill>
                    <a:latin typeface="SutonnyMJ"/>
                    <a:cs typeface="NikoshBAN" pitchFamily="2" charset="0"/>
                  </a:rPr>
                  <a:t>।</a:t>
                </a:r>
              </a:p>
              <a:p>
                <a:r>
                  <a:rPr lang="en-US" dirty="0">
                    <a:solidFill>
                      <a:srgbClr val="0000FF"/>
                    </a:solidFill>
                    <a:latin typeface="SutonnyMJ"/>
                    <a:cs typeface="NikoshBAN" pitchFamily="2" charset="0"/>
                  </a:rPr>
                  <a:t>৪। </a:t>
                </a:r>
                <a:r>
                  <a:rPr lang="en-US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bx</m:t>
                    </m:r>
                    <m:r>
                      <a:rPr lang="en-US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c</m:t>
                    </m:r>
                    <m:r>
                      <a:rPr lang="en-US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dirty="0" err="1">
                    <a:solidFill>
                      <a:srgbClr val="0000FF"/>
                    </a:solidFill>
                    <a:latin typeface="SutonnyMJ"/>
                    <a:cs typeface="NikoshBAN" pitchFamily="2" charset="0"/>
                  </a:rPr>
                  <a:t>আকারের</a:t>
                </a:r>
                <a:r>
                  <a:rPr lang="en-US" dirty="0">
                    <a:solidFill>
                      <a:srgbClr val="0000FF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dirty="0" err="1">
                    <a:solidFill>
                      <a:srgbClr val="0000FF"/>
                    </a:solidFill>
                    <a:latin typeface="SutonnyMJ"/>
                    <a:cs typeface="NikoshBAN" pitchFamily="2" charset="0"/>
                  </a:rPr>
                  <a:t>বহুপদীর</a:t>
                </a:r>
                <a:r>
                  <a:rPr lang="en-US" dirty="0">
                    <a:solidFill>
                      <a:srgbClr val="0000FF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dirty="0" err="1">
                    <a:solidFill>
                      <a:srgbClr val="0000FF"/>
                    </a:solidFill>
                    <a:latin typeface="SutonnyMJ"/>
                    <a:cs typeface="NikoshBAN" pitchFamily="2" charset="0"/>
                  </a:rPr>
                  <a:t>মধ্যপদ</a:t>
                </a:r>
                <a:r>
                  <a:rPr lang="en-US" dirty="0">
                    <a:solidFill>
                      <a:srgbClr val="0000FF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dirty="0" err="1">
                    <a:solidFill>
                      <a:srgbClr val="0000FF"/>
                    </a:solidFill>
                    <a:latin typeface="SutonnyMJ"/>
                    <a:cs typeface="NikoshBAN" pitchFamily="2" charset="0"/>
                  </a:rPr>
                  <a:t>বিভক্তি</a:t>
                </a:r>
                <a:r>
                  <a:rPr lang="en-US" dirty="0">
                    <a:solidFill>
                      <a:srgbClr val="0000FF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dirty="0" err="1">
                    <a:solidFill>
                      <a:srgbClr val="0000FF"/>
                    </a:solidFill>
                    <a:latin typeface="SutonnyMJ"/>
                    <a:cs typeface="NikoshBAN" pitchFamily="2" charset="0"/>
                  </a:rPr>
                  <a:t>করন</a:t>
                </a:r>
                <a:r>
                  <a:rPr lang="en-US" dirty="0">
                    <a:solidFill>
                      <a:srgbClr val="0000FF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dirty="0" err="1">
                    <a:solidFill>
                      <a:srgbClr val="0000FF"/>
                    </a:solidFill>
                    <a:latin typeface="SutonnyMJ"/>
                    <a:cs typeface="NikoshBAN" pitchFamily="2" charset="0"/>
                  </a:rPr>
                  <a:t>পদ্ধতিতে</a:t>
                </a:r>
                <a:r>
                  <a:rPr lang="en-US" dirty="0">
                    <a:solidFill>
                      <a:srgbClr val="0000FF"/>
                    </a:solidFill>
                    <a:latin typeface="SutonnyMJ"/>
                    <a:cs typeface="NikoshBAN" pitchFamily="2" charset="0"/>
                  </a:rPr>
                  <a:t> ।      </a:t>
                </a:r>
              </a:p>
              <a:p>
                <a:r>
                  <a:rPr lang="en-US" dirty="0">
                    <a:solidFill>
                      <a:srgbClr val="0000FF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dirty="0">
                    <a:solidFill>
                      <a:srgbClr val="9900FF"/>
                    </a:solidFill>
                    <a:latin typeface="SutonnyMJ"/>
                    <a:cs typeface="NikoshBAN" pitchFamily="2" charset="0"/>
                  </a:rPr>
                  <a:t>৫।</a:t>
                </a:r>
                <a:r>
                  <a:rPr lang="en-US" dirty="0">
                    <a:solidFill>
                      <a:srgbClr val="9900FF"/>
                    </a:solidFill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dirty="0" err="1">
                    <a:solidFill>
                      <a:srgbClr val="9900FF"/>
                    </a:solidFill>
                    <a:latin typeface="NikoshBAN" pitchFamily="2" charset="0"/>
                    <a:cs typeface="NikoshBAN" pitchFamily="2" charset="0"/>
                  </a:rPr>
                  <a:t>ভগ্নাংশসহগ</a:t>
                </a:r>
                <a:r>
                  <a:rPr lang="en-US" dirty="0">
                    <a:solidFill>
                      <a:srgbClr val="9900FF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>
                    <a:solidFill>
                      <a:srgbClr val="9900FF"/>
                    </a:solidFill>
                    <a:latin typeface="NikoshBAN" pitchFamily="2" charset="0"/>
                    <a:cs typeface="NikoshBAN" pitchFamily="2" charset="0"/>
                  </a:rPr>
                  <a:t>যুক্ত</a:t>
                </a:r>
                <a:r>
                  <a:rPr lang="en-US" dirty="0">
                    <a:solidFill>
                      <a:srgbClr val="9900FF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>
                    <a:solidFill>
                      <a:srgbClr val="9900FF"/>
                    </a:solidFill>
                    <a:latin typeface="NikoshBAN" pitchFamily="2" charset="0"/>
                    <a:cs typeface="NikoshBAN" pitchFamily="2" charset="0"/>
                  </a:rPr>
                  <a:t>রাশির</a:t>
                </a:r>
                <a:r>
                  <a:rPr lang="en-US" dirty="0">
                    <a:solidFill>
                      <a:srgbClr val="9900FF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>
                    <a:solidFill>
                      <a:srgbClr val="9900FF"/>
                    </a:solidFill>
                    <a:latin typeface="NikoshBAN" pitchFamily="2" charset="0"/>
                    <a:cs typeface="NikoshBAN" pitchFamily="2" charset="0"/>
                  </a:rPr>
                  <a:t>উ</a:t>
                </a:r>
                <a:r>
                  <a:rPr lang="en-US" dirty="0" err="1">
                    <a:solidFill>
                      <a:srgbClr val="9900FF"/>
                    </a:solidFill>
                    <a:latin typeface="SutonnyMJ"/>
                    <a:cs typeface="NikoshBAN" pitchFamily="2" charset="0"/>
                  </a:rPr>
                  <a:t>rপাদক</a:t>
                </a:r>
                <a:r>
                  <a:rPr lang="en-US" dirty="0">
                    <a:solidFill>
                      <a:srgbClr val="9900FF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dirty="0" err="1">
                    <a:solidFill>
                      <a:srgbClr val="0000FF"/>
                    </a:solidFill>
                    <a:latin typeface="SutonnyMJ"/>
                    <a:cs typeface="NikoshBAN" pitchFamily="2" charset="0"/>
                  </a:rPr>
                  <a:t>নির্ণয়</a:t>
                </a:r>
                <a:r>
                  <a:rPr lang="en-US" dirty="0">
                    <a:solidFill>
                      <a:srgbClr val="0000FF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dirty="0" err="1">
                    <a:solidFill>
                      <a:srgbClr val="0000FF"/>
                    </a:solidFill>
                    <a:latin typeface="SutonnyMJ"/>
                    <a:cs typeface="NikoshBAN" pitchFamily="2" charset="0"/>
                  </a:rPr>
                  <a:t>করা</a:t>
                </a:r>
                <a:r>
                  <a:rPr lang="en-US" dirty="0">
                    <a:solidFill>
                      <a:srgbClr val="0000FF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dirty="0" err="1">
                    <a:solidFill>
                      <a:srgbClr val="0000FF"/>
                    </a:solidFill>
                    <a:latin typeface="SutonnyMJ"/>
                    <a:cs typeface="NikoshBAN" pitchFamily="2" charset="0"/>
                  </a:rPr>
                  <a:t>হয়</a:t>
                </a:r>
                <a:r>
                  <a:rPr lang="en-US" dirty="0">
                    <a:solidFill>
                      <a:srgbClr val="0000FF"/>
                    </a:solidFill>
                    <a:latin typeface="SutonnyMJ"/>
                    <a:cs typeface="NikoshBAN" pitchFamily="2" charset="0"/>
                  </a:rPr>
                  <a:t>।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1333" r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36BA-4331-4448-84F7-7E7BEC6015A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90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0" y="10391"/>
                <a:ext cx="9144000" cy="5016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800" dirty="0" smtClean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উ</a:t>
                </a:r>
                <a:r>
                  <a:rPr lang="en-US" sz="4800" dirty="0" err="1" smtClean="0">
                    <a:solidFill>
                      <a:srgbClr val="0070C0"/>
                    </a:solidFill>
                    <a:latin typeface="SutonnyMJ"/>
                    <a:cs typeface="NikoshBAN" pitchFamily="2" charset="0"/>
                  </a:rPr>
                  <a:t>rপাদক</a:t>
                </a:r>
                <a:r>
                  <a:rPr lang="en-US" sz="4800" dirty="0" smtClean="0">
                    <a:solidFill>
                      <a:srgbClr val="0070C0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sz="4800" dirty="0" err="1" smtClean="0">
                    <a:solidFill>
                      <a:srgbClr val="0070C0"/>
                    </a:solidFill>
                    <a:latin typeface="SutonnyMJ"/>
                    <a:cs typeface="NikoshBAN" pitchFamily="2" charset="0"/>
                  </a:rPr>
                  <a:t>নির্ণয়</a:t>
                </a:r>
                <a:endParaRPr lang="en-US" sz="4800" dirty="0" smtClean="0">
                  <a:solidFill>
                    <a:srgbClr val="0070C0"/>
                  </a:solidFill>
                  <a:latin typeface="SutonnyMJ"/>
                  <a:cs typeface="NikoshBAN" pitchFamily="2" charset="0"/>
                </a:endParaRPr>
              </a:p>
              <a:p>
                <a:r>
                  <a:rPr lang="en-US" sz="3600" dirty="0" smtClean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1.(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solidFill>
                              <a:srgbClr val="0099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rgbClr val="009900"/>
                            </a:solidFill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rgbClr val="009900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 smtClean="0">
                            <a:solidFill>
                              <a:srgbClr val="0099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600" b="0" i="1" dirty="0" smtClean="0">
                            <a:solidFill>
                              <a:srgbClr val="009900"/>
                            </a:solidFill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3600" b="0" i="1" dirty="0" smtClean="0">
                            <a:solidFill>
                              <a:srgbClr val="009900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 smtClean="0">
                            <a:solidFill>
                              <a:srgbClr val="0099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600" b="0" i="1" dirty="0" smtClean="0">
                            <a:solidFill>
                              <a:srgbClr val="009900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b="0" i="1" dirty="0" smtClean="0">
                            <a:solidFill>
                              <a:srgbClr val="009900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 smtClean="0">
                            <a:solidFill>
                              <a:srgbClr val="0099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600" b="0" i="1" dirty="0" smtClean="0">
                            <a:solidFill>
                              <a:srgbClr val="009900"/>
                            </a:solidFill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3600" b="0" i="1" dirty="0" smtClean="0">
                            <a:solidFill>
                              <a:srgbClr val="009900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)+4abxy.</a:t>
                </a:r>
              </a:p>
              <a:p>
                <a:r>
                  <a:rPr lang="en-US" sz="40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8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800" i="1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  </m:t>
                        </m:r>
                        <m:r>
                          <a:rPr lang="en-US" sz="2800" b="0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800" b="0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800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800" b="0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800" b="0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800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0" dirty="0" smtClean="0">
                        <a:solidFill>
                          <a:srgbClr val="0000FF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800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800" b="0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800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800" b="0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+2abxy+2abxy</a:t>
                </a:r>
                <a:r>
                  <a:rPr lang="en-US" sz="2400" dirty="0" smtClean="0">
                    <a:solidFill>
                      <a:srgbClr val="08B871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+2abxy+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80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 </m:t>
                        </m:r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80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+2abxy-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80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800" i="1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+2abxy+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800" b="0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800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800" b="0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) 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 (</m:t>
                        </m:r>
                        <m:r>
                          <a:rPr lang="en-US" sz="2800" b="0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800" b="0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800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800" b="0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0" dirty="0" smtClean="0">
                        <a:solidFill>
                          <a:srgbClr val="0000FF"/>
                        </a:solidFill>
                        <a:latin typeface="Cambria Math"/>
                      </a:rPr>
                      <m:t>−</m:t>
                    </m:r>
                  </m:oMath>
                </a14:m>
                <a:r>
                  <a:rPr lang="en-US" sz="28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2abxy+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800" b="0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800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).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0099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  <a:cs typeface="Times New Roman" pitchFamily="18" charset="0"/>
                          </a:rPr>
                          <m:t>𝑎𝑥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  <a:cs typeface="Times New Roman" pitchFamily="18" charset="0"/>
                          </a:rPr>
                          <m:t>𝑏𝑦</m:t>
                        </m:r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9900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-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solidFill>
                              <a:srgbClr val="0099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rgbClr val="009900"/>
                            </a:solidFill>
                            <a:latin typeface="Cambria Math"/>
                            <a:cs typeface="Times New Roman" pitchFamily="18" charset="0"/>
                          </a:rPr>
                          <m:t>𝑎𝑦</m:t>
                        </m:r>
                        <m:r>
                          <a:rPr lang="en-US" sz="2800" b="0" i="1" dirty="0" smtClean="0">
                            <a:solidFill>
                              <a:srgbClr val="009900"/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2800" b="0" i="1" dirty="0" smtClean="0">
                            <a:solidFill>
                              <a:srgbClr val="009900"/>
                            </a:solidFill>
                            <a:latin typeface="Cambria Math"/>
                            <a:cs typeface="Times New Roman" pitchFamily="18" charset="0"/>
                          </a:rPr>
                          <m:t>𝑏𝑥</m:t>
                        </m:r>
                        <m:r>
                          <a:rPr lang="en-US" sz="2800" b="0" i="1" dirty="0" smtClean="0">
                            <a:solidFill>
                              <a:srgbClr val="009900"/>
                            </a:solidFill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 b="0" i="1" dirty="0" smtClean="0">
                            <a:solidFill>
                              <a:srgbClr val="009900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2400" b="0" dirty="0" smtClean="0">
                    <a:solidFill>
                      <a:srgbClr val="0000FF"/>
                    </a:solidFill>
                    <a:cs typeface="Times New Roman" pitchFamily="18" charset="0"/>
                  </a:rPr>
                  <a:t> </a:t>
                </a:r>
                <a:r>
                  <a:rPr lang="en-US" sz="2400" b="0" dirty="0" smtClean="0">
                    <a:solidFill>
                      <a:srgbClr val="0000FF"/>
                    </a:solidFill>
                    <a:cs typeface="Times New Roman" pitchFamily="18" charset="0"/>
                    <a:sym typeface="Symbol"/>
                  </a:rPr>
                  <a:t>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𝑎𝑥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𝑏𝑦</m:t>
                    </m:r>
                  </m:oMath>
                </a14:m>
                <a:r>
                  <a:rPr lang="en-US" sz="24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) +(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𝑎𝑦</m:t>
                    </m:r>
                    <m:r>
                      <a:rPr lang="en-US" sz="2400" b="0" i="1" dirty="0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2400" b="0" i="1" dirty="0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𝑏𝑥</m:t>
                    </m:r>
                  </m:oMath>
                </a14:m>
                <a:r>
                  <a:rPr lang="en-US" sz="24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sz="24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</a:t>
                </a:r>
                <a:r>
                  <a:rPr lang="en-US" sz="2400" b="0" dirty="0" smtClean="0">
                    <a:solidFill>
                      <a:srgbClr val="0000FF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𝑎𝑥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𝑏𝑦</m:t>
                    </m:r>
                  </m:oMath>
                </a14:m>
                <a:r>
                  <a:rPr lang="en-US" sz="24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) - (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𝑎𝑦</m:t>
                    </m:r>
                    <m:r>
                      <a:rPr lang="en-US" sz="2400" b="0" i="1" dirty="0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2400" b="0" i="1" dirty="0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𝑏𝑥</m:t>
                    </m:r>
                  </m:oMath>
                </a14:m>
                <a:r>
                  <a:rPr lang="en-US" sz="24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24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.</a:t>
                </a:r>
                <a:endParaRPr lang="en-US" sz="2400" dirty="0" smtClean="0">
                  <a:latin typeface="Times New Roman" pitchFamily="18" charset="0"/>
                  <a:cs typeface="Times New Roman" pitchFamily="18" charset="0"/>
                  <a:sym typeface="Symbol"/>
                </a:endParaRP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9900FF"/>
                        </a:solidFill>
                        <a:latin typeface="Cambria Math"/>
                        <a:cs typeface="Times New Roman" pitchFamily="18" charset="0"/>
                      </a:rPr>
                      <m:t>=(</m:t>
                    </m:r>
                    <m:r>
                      <a:rPr lang="en-US" sz="2400" b="0" i="1" smtClean="0">
                        <a:solidFill>
                          <a:srgbClr val="9900FF"/>
                        </a:solidFill>
                        <a:latin typeface="Cambria Math"/>
                        <a:cs typeface="Times New Roman" pitchFamily="18" charset="0"/>
                      </a:rPr>
                      <m:t>𝑎𝑥</m:t>
                    </m:r>
                    <m:r>
                      <a:rPr lang="en-US" sz="2400" b="0" i="1" smtClean="0">
                        <a:solidFill>
                          <a:srgbClr val="9900FF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400" b="0" i="1" smtClean="0">
                        <a:solidFill>
                          <a:srgbClr val="9900FF"/>
                        </a:solidFill>
                        <a:latin typeface="Cambria Math"/>
                        <a:cs typeface="Times New Roman" pitchFamily="18" charset="0"/>
                      </a:rPr>
                      <m:t>𝑏𝑦</m:t>
                    </m:r>
                  </m:oMath>
                </a14:m>
                <a:r>
                  <a:rPr lang="en-US" sz="2400" dirty="0" smtClean="0">
                    <a:solidFill>
                      <a:srgbClr val="9900FF"/>
                    </a:solidFill>
                    <a:latin typeface="Times New Roman" pitchFamily="18" charset="0"/>
                    <a:cs typeface="Times New Roman" pitchFamily="18" charset="0"/>
                  </a:rPr>
                  <a:t>+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rgbClr val="9900FF"/>
                        </a:solidFill>
                        <a:latin typeface="Cambria Math"/>
                        <a:cs typeface="Times New Roman" pitchFamily="18" charset="0"/>
                      </a:rPr>
                      <m:t>𝑎𝑦</m:t>
                    </m:r>
                    <m:r>
                      <a:rPr lang="en-US" sz="2400" b="0" i="1" dirty="0" smtClean="0">
                        <a:solidFill>
                          <a:srgbClr val="9900FF"/>
                        </a:solidFill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2400" b="0" i="1" dirty="0" smtClean="0">
                        <a:solidFill>
                          <a:srgbClr val="9900FF"/>
                        </a:solidFill>
                        <a:latin typeface="Cambria Math"/>
                        <a:cs typeface="Times New Roman" pitchFamily="18" charset="0"/>
                      </a:rPr>
                      <m:t>𝑏𝑥</m:t>
                    </m:r>
                  </m:oMath>
                </a14:m>
                <a:r>
                  <a:rPr lang="en-US" sz="2400" dirty="0" smtClean="0">
                    <a:solidFill>
                      <a:srgbClr val="9900FF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9900FF"/>
                        </a:solidFill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en-US" sz="2400" b="0" i="1" smtClean="0">
                        <a:solidFill>
                          <a:srgbClr val="9900FF"/>
                        </a:solidFill>
                        <a:latin typeface="Cambria Math"/>
                        <a:cs typeface="Times New Roman" pitchFamily="18" charset="0"/>
                      </a:rPr>
                      <m:t>𝑎𝑥</m:t>
                    </m:r>
                    <m:r>
                      <a:rPr lang="en-US" sz="2400" b="0" i="1" smtClean="0">
                        <a:solidFill>
                          <a:srgbClr val="9900FF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400" b="0" i="1" smtClean="0">
                        <a:solidFill>
                          <a:srgbClr val="9900FF"/>
                        </a:solidFill>
                        <a:latin typeface="Cambria Math"/>
                        <a:cs typeface="Times New Roman" pitchFamily="18" charset="0"/>
                      </a:rPr>
                      <m:t>𝑏𝑦</m:t>
                    </m:r>
                  </m:oMath>
                </a14:m>
                <a:r>
                  <a:rPr lang="en-US" sz="2400" dirty="0" smtClean="0">
                    <a:solidFill>
                      <a:srgbClr val="9900FF"/>
                    </a:solidFill>
                    <a:latin typeface="Times New Roman" pitchFamily="18" charset="0"/>
                    <a:cs typeface="Times New Roman" pitchFamily="18" charset="0"/>
                  </a:rPr>
                  <a:t> -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rgbClr val="9900FF"/>
                        </a:solidFill>
                        <a:latin typeface="Cambria Math"/>
                        <a:cs typeface="Times New Roman" pitchFamily="18" charset="0"/>
                      </a:rPr>
                      <m:t>𝑎𝑦</m:t>
                    </m:r>
                    <m:r>
                      <a:rPr lang="en-US" sz="2400" b="0" i="1" dirty="0" smtClean="0">
                        <a:solidFill>
                          <a:srgbClr val="9900FF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400" b="0" i="1" dirty="0" smtClean="0">
                        <a:solidFill>
                          <a:srgbClr val="9900FF"/>
                        </a:solidFill>
                        <a:latin typeface="Cambria Math"/>
                        <a:cs typeface="Times New Roman" pitchFamily="18" charset="0"/>
                      </a:rPr>
                      <m:t>𝑏𝑥</m:t>
                    </m:r>
                  </m:oMath>
                </a14:m>
                <a:r>
                  <a:rPr lang="en-US" sz="2400" dirty="0" smtClean="0">
                    <a:solidFill>
                      <a:srgbClr val="9900FF"/>
                    </a:solidFill>
                    <a:latin typeface="Times New Roman" pitchFamily="18" charset="0"/>
                    <a:cs typeface="Times New Roman" pitchFamily="18" charset="0"/>
                  </a:rPr>
                  <a:t>).</a:t>
                </a:r>
              </a:p>
              <a:p>
                <a:r>
                  <a:rPr lang="en-US" sz="2400" dirty="0" smtClean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Ans.</a:t>
                </a:r>
                <a:r>
                  <a:rPr lang="en-US" sz="2400" b="0" dirty="0" smtClean="0">
                    <a:solidFill>
                      <a:srgbClr val="009900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9900"/>
                        </a:solidFill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en-US" sz="2400" b="0" i="1" smtClean="0">
                        <a:solidFill>
                          <a:srgbClr val="009900"/>
                        </a:solidFill>
                        <a:latin typeface="Cambria Math"/>
                        <a:cs typeface="Times New Roman" pitchFamily="18" charset="0"/>
                      </a:rPr>
                      <m:t>𝑎𝑥</m:t>
                    </m:r>
                    <m:r>
                      <a:rPr lang="en-US" sz="2400" b="0" i="1" smtClean="0">
                        <a:solidFill>
                          <a:srgbClr val="009900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400" b="0" i="1" smtClean="0">
                        <a:solidFill>
                          <a:srgbClr val="009900"/>
                        </a:solidFill>
                        <a:latin typeface="Cambria Math"/>
                        <a:cs typeface="Times New Roman" pitchFamily="18" charset="0"/>
                      </a:rPr>
                      <m:t>𝑏𝑦</m:t>
                    </m:r>
                  </m:oMath>
                </a14:m>
                <a:r>
                  <a:rPr lang="en-US" sz="2400" dirty="0" smtClean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+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rgbClr val="009900"/>
                        </a:solidFill>
                        <a:latin typeface="Cambria Math"/>
                        <a:cs typeface="Times New Roman" pitchFamily="18" charset="0"/>
                      </a:rPr>
                      <m:t>𝑎𝑦</m:t>
                    </m:r>
                    <m:r>
                      <a:rPr lang="en-US" sz="2400" b="0" i="1" dirty="0" smtClean="0">
                        <a:solidFill>
                          <a:srgbClr val="009900"/>
                        </a:solidFill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2400" b="0" i="1" dirty="0" smtClean="0">
                        <a:solidFill>
                          <a:srgbClr val="009900"/>
                        </a:solidFill>
                        <a:latin typeface="Cambria Math"/>
                        <a:cs typeface="Times New Roman" pitchFamily="18" charset="0"/>
                      </a:rPr>
                      <m:t>𝑏𝑥</m:t>
                    </m:r>
                  </m:oMath>
                </a14:m>
                <a:r>
                  <a:rPr lang="en-US" sz="2400" dirty="0" smtClean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009900"/>
                        </a:solidFill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en-US" sz="2400" b="0" i="1" smtClean="0">
                        <a:solidFill>
                          <a:srgbClr val="009900"/>
                        </a:solidFill>
                        <a:latin typeface="Cambria Math"/>
                        <a:cs typeface="Times New Roman" pitchFamily="18" charset="0"/>
                      </a:rPr>
                      <m:t>𝑎𝑥</m:t>
                    </m:r>
                    <m:r>
                      <a:rPr lang="en-US" sz="2400" b="0" i="1" smtClean="0">
                        <a:solidFill>
                          <a:srgbClr val="009900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400" b="0" i="1" smtClean="0">
                        <a:solidFill>
                          <a:srgbClr val="009900"/>
                        </a:solidFill>
                        <a:latin typeface="Cambria Math"/>
                        <a:cs typeface="Times New Roman" pitchFamily="18" charset="0"/>
                      </a:rPr>
                      <m:t>𝑏𝑦</m:t>
                    </m:r>
                  </m:oMath>
                </a14:m>
                <a:r>
                  <a:rPr lang="en-US" sz="2400" dirty="0" smtClean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rgbClr val="009900"/>
                        </a:solidFill>
                        <a:latin typeface="Cambria Math"/>
                        <a:cs typeface="Times New Roman" pitchFamily="18" charset="0"/>
                      </a:rPr>
                      <m:t>𝑎𝑦</m:t>
                    </m:r>
                    <m:r>
                      <a:rPr lang="en-US" sz="2400" b="0" i="1" dirty="0" smtClean="0">
                        <a:solidFill>
                          <a:srgbClr val="009900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400" b="0" i="1" dirty="0" smtClean="0">
                        <a:solidFill>
                          <a:srgbClr val="009900"/>
                        </a:solidFill>
                        <a:latin typeface="Cambria Math"/>
                        <a:cs typeface="Times New Roman" pitchFamily="18" charset="0"/>
                      </a:rPr>
                      <m:t>𝑏𝑥</m:t>
                    </m:r>
                  </m:oMath>
                </a14:m>
                <a:r>
                  <a:rPr lang="en-US" sz="2400" dirty="0" smtClean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).</a:t>
                </a:r>
              </a:p>
              <a:p>
                <a:endParaRPr lang="en-US" sz="2400" dirty="0">
                  <a:solidFill>
                    <a:srgbClr val="99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0391"/>
                <a:ext cx="9144000" cy="5016758"/>
              </a:xfrm>
              <a:prstGeom prst="rect">
                <a:avLst/>
              </a:prstGeom>
              <a:blipFill rotWithShape="1">
                <a:blip r:embed="rId3"/>
                <a:stretch>
                  <a:fillRect l="-2000" t="-27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36BA-4331-4448-84F7-7E7BEC6015A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5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0" y="590550"/>
                <a:ext cx="9144000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   2. (a-1)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b="0" i="1" dirty="0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err="1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xy</a:t>
                </a:r>
                <a:r>
                  <a:rPr lang="en-US" sz="24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+(a+1)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000" dirty="0" err="1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ধরি</a:t>
                </a:r>
                <a:r>
                  <a:rPr lang="en-US" sz="20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en-US" sz="2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a-1= p,  a+1= q</a:t>
                </a:r>
              </a:p>
              <a:p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smtClean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     </a:t>
                </a:r>
                <a:r>
                  <a:rPr lang="en-US" sz="2000" dirty="0" smtClean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(a-1).(a+1) = </a:t>
                </a:r>
                <a:r>
                  <a:rPr lang="en-US" sz="2000" dirty="0" err="1" smtClean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p.q</a:t>
                </a:r>
                <a:r>
                  <a:rPr lang="en-US" sz="2000" dirty="0" smtClean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en-US" sz="2000" dirty="0" smtClean="0">
                    <a:solidFill>
                      <a:srgbClr val="0099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</a:t>
                </a:r>
                <a:r>
                  <a:rPr lang="en-US" sz="2000" dirty="0" err="1" smtClean="0">
                    <a:solidFill>
                      <a:srgbClr val="0099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গুণ</a:t>
                </a:r>
                <a:r>
                  <a:rPr lang="en-US" sz="2000" dirty="0" smtClean="0">
                    <a:solidFill>
                      <a:srgbClr val="0099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2000" dirty="0" err="1" smtClean="0">
                    <a:solidFill>
                      <a:srgbClr val="0099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করে</a:t>
                </a:r>
                <a:r>
                  <a:rPr lang="en-US" sz="2000" dirty="0" smtClean="0">
                    <a:solidFill>
                      <a:srgbClr val="0099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</a:t>
                </a:r>
                <a:endParaRPr lang="en-US" sz="2000" dirty="0">
                  <a:solidFill>
                    <a:srgbClr val="00990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A5002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A50021"/>
                            </a:solidFill>
                            <a:latin typeface="Cambria Math"/>
                            <a:cs typeface="Times New Roman" pitchFamily="18" charset="0"/>
                          </a:rPr>
                          <m:t>          </m:t>
                        </m:r>
                        <m:r>
                          <a:rPr lang="en-US" b="0" i="1" smtClean="0">
                            <a:solidFill>
                              <a:srgbClr val="A50021"/>
                            </a:solidFill>
                            <a:latin typeface="Cambria Math"/>
                            <a:cs typeface="Times New Roman" pitchFamily="18" charset="0"/>
                          </a:rPr>
                          <m:t>বা</m:t>
                        </m:r>
                        <m:r>
                          <a:rPr lang="en-US" b="0" i="1" smtClean="0">
                            <a:solidFill>
                              <a:srgbClr val="A50021"/>
                            </a:solidFill>
                            <a:latin typeface="Cambria Math"/>
                            <a:cs typeface="Times New Roman" pitchFamily="18" charset="0"/>
                          </a:rPr>
                          <m:t>, (</m:t>
                        </m:r>
                        <m:r>
                          <a:rPr lang="en-US" b="0" i="1" smtClean="0">
                            <a:solidFill>
                              <a:srgbClr val="A50021"/>
                            </a:solidFill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  <m:r>
                          <a:rPr lang="en-US" b="0" i="1" smtClean="0">
                            <a:solidFill>
                              <a:srgbClr val="A50021"/>
                            </a:solidFill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A50021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solidFill>
                              <a:srgbClr val="A5002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solidFill>
                              <a:srgbClr val="A50021"/>
                            </a:solidFill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en-US" sz="2000" b="0" i="1" dirty="0" smtClean="0">
                            <a:solidFill>
                              <a:srgbClr val="A50021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  <m:r>
                          <a:rPr lang="en-US" sz="2000" b="0" i="1" dirty="0" smtClean="0">
                            <a:solidFill>
                              <a:srgbClr val="A50021"/>
                            </a:solidFill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rgbClr val="A50021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2000" dirty="0" err="1" smtClean="0">
                    <a:solidFill>
                      <a:srgbClr val="A50021"/>
                    </a:solidFill>
                    <a:latin typeface="Times New Roman" pitchFamily="18" charset="0"/>
                    <a:cs typeface="Times New Roman" pitchFamily="18" charset="0"/>
                  </a:rPr>
                  <a:t>pq</a:t>
                </a:r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solidFill>
                              <a:srgbClr val="0099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99CC"/>
                            </a:solidFill>
                            <a:latin typeface="Cambria Math"/>
                            <a:cs typeface="Times New Roman" pitchFamily="18" charset="0"/>
                          </a:rPr>
                          <m:t>           </m:t>
                        </m:r>
                        <m:r>
                          <a:rPr lang="en-US" sz="2000" b="0" i="1" smtClean="0">
                            <a:solidFill>
                              <a:srgbClr val="0099CC"/>
                            </a:solidFill>
                            <a:latin typeface="Cambria Math"/>
                            <a:cs typeface="Times New Roman" pitchFamily="18" charset="0"/>
                          </a:rPr>
                          <m:t>বা</m:t>
                        </m:r>
                        <m:r>
                          <a:rPr lang="en-US" sz="2000" b="0" i="1" smtClean="0">
                            <a:solidFill>
                              <a:srgbClr val="0099CC"/>
                            </a:solidFill>
                            <a:latin typeface="Cambria Math"/>
                            <a:cs typeface="Times New Roman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rgbClr val="0099CC"/>
                            </a:solidFill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99CC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>
                    <a:solidFill>
                      <a:srgbClr val="0099CC"/>
                    </a:solidFill>
                    <a:latin typeface="Times New Roman" pitchFamily="18" charset="0"/>
                    <a:cs typeface="Times New Roman" pitchFamily="18" charset="0"/>
                  </a:rPr>
                  <a:t>-1 = </a:t>
                </a:r>
                <a:r>
                  <a:rPr lang="en-US" sz="2000" dirty="0" err="1" smtClean="0">
                    <a:solidFill>
                      <a:srgbClr val="0099CC"/>
                    </a:solidFill>
                    <a:latin typeface="Times New Roman" pitchFamily="18" charset="0"/>
                    <a:cs typeface="Times New Roman" pitchFamily="18" charset="0"/>
                  </a:rPr>
                  <a:t>pq</a:t>
                </a:r>
                <a:endParaRPr lang="en-US" sz="2000" dirty="0" smtClean="0">
                  <a:solidFill>
                    <a:srgbClr val="0099CC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solidFill>
                              <a:srgbClr val="FF33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FF33CC"/>
                            </a:solidFill>
                            <a:latin typeface="Cambria Math"/>
                            <a:cs typeface="Times New Roman" pitchFamily="18" charset="0"/>
                          </a:rPr>
                          <m:t>         </m:t>
                        </m:r>
                        <m:r>
                          <a:rPr lang="en-US" sz="2000" i="1" smtClean="0">
                            <a:solidFill>
                              <a:srgbClr val="FF33CC"/>
                            </a:solidFill>
                            <a:latin typeface="Cambria Math"/>
                            <a:cs typeface="Times New Roman" pitchFamily="18" charset="0"/>
                            <a:sym typeface="Symbol"/>
                          </a:rPr>
                          <m:t></m:t>
                        </m:r>
                        <m:r>
                          <a:rPr lang="en-US" sz="2000" b="0" i="1" smtClean="0">
                            <a:solidFill>
                              <a:srgbClr val="FF33CC"/>
                            </a:solidFill>
                            <a:latin typeface="Cambria Math"/>
                            <a:cs typeface="Times New Roman" pitchFamily="18" charset="0"/>
                            <a:sym typeface="Symbol"/>
                          </a:rPr>
                          <m:t>   </m:t>
                        </m:r>
                        <m:r>
                          <a:rPr lang="en-US" sz="2000" b="0" i="1" smtClean="0">
                            <a:solidFill>
                              <a:srgbClr val="FF33CC"/>
                            </a:solidFill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FF33CC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>
                    <a:solidFill>
                      <a:srgbClr val="FF33CC"/>
                    </a:solidFill>
                    <a:latin typeface="Times New Roman" pitchFamily="18" charset="0"/>
                    <a:cs typeface="Times New Roman" pitchFamily="18" charset="0"/>
                  </a:rPr>
                  <a:t>= pq+1</a:t>
                </a:r>
              </a:p>
              <a:p>
                <a:r>
                  <a:rPr lang="en-US" sz="2000" dirty="0" smtClean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</a:t>
                </a:r>
                <a:r>
                  <a:rPr lang="en-US" sz="2000" dirty="0" err="1" smtClean="0">
                    <a:solidFill>
                      <a:srgbClr val="9933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প্রদত্ত</a:t>
                </a:r>
                <a:r>
                  <a:rPr lang="en-US" sz="2000" dirty="0" smtClean="0">
                    <a:solidFill>
                      <a:srgbClr val="9933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2000" dirty="0" err="1" smtClean="0">
                    <a:solidFill>
                      <a:srgbClr val="9933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রাশি</a:t>
                </a:r>
                <a:r>
                  <a:rPr lang="en-US" sz="2000" dirty="0" smtClean="0">
                    <a:solidFill>
                      <a:srgbClr val="9933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=</a:t>
                </a:r>
                <a:r>
                  <a:rPr lang="en-US" sz="2000" dirty="0" smtClean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en-US" sz="2000" dirty="0" smtClean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</a:rPr>
                  <a:t>p.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rgbClr val="9933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993300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solidFill>
                              <a:srgbClr val="993300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</a:rPr>
                  <a:t>+ (pq+1)</a:t>
                </a:r>
                <a:r>
                  <a:rPr lang="en-US" sz="2000" dirty="0" err="1" smtClean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</a:rPr>
                  <a:t>xy+q</a:t>
                </a:r>
                <a:r>
                  <a:rPr lang="en-US" sz="2000" dirty="0" smtClean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solidFill>
                              <a:srgbClr val="9933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993300"/>
                            </a:solidFill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993300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 </a:t>
                </a:r>
                <a:r>
                  <a:rPr lang="en-US" dirty="0" smtClean="0">
                    <a:solidFill>
                      <a:srgbClr val="9933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</a:t>
                </a:r>
                <a:r>
                  <a:rPr lang="en-US" dirty="0" err="1" smtClean="0">
                    <a:solidFill>
                      <a:srgbClr val="9933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মান</a:t>
                </a:r>
                <a:r>
                  <a:rPr lang="en-US" dirty="0" smtClean="0">
                    <a:solidFill>
                      <a:srgbClr val="9933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dirty="0" err="1" smtClean="0">
                    <a:solidFill>
                      <a:srgbClr val="9933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বসাইয়া</a:t>
                </a:r>
                <a:r>
                  <a:rPr lang="en-US" dirty="0" smtClean="0">
                    <a:solidFill>
                      <a:srgbClr val="9933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</a:t>
                </a:r>
                <a:endParaRPr lang="en-US" dirty="0" smtClean="0">
                  <a:solidFill>
                    <a:srgbClr val="9933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               </a:t>
                </a:r>
                <a:r>
                  <a:rPr lang="en-US" sz="20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= p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+pqxy+xy+q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000" dirty="0" smtClean="0">
                    <a:solidFill>
                      <a:srgbClr val="CC00CC"/>
                    </a:solidFill>
                    <a:latin typeface="Times New Roman" pitchFamily="18" charset="0"/>
                    <a:cs typeface="Times New Roman" pitchFamily="18" charset="0"/>
                  </a:rPr>
                  <a:t>                </a:t>
                </a:r>
                <a:r>
                  <a:rPr lang="en-US" sz="2000" dirty="0" smtClean="0">
                    <a:solidFill>
                      <a:srgbClr val="CC00CC"/>
                    </a:solidFill>
                    <a:latin typeface="NikoshBAN" pitchFamily="2" charset="0"/>
                    <a:cs typeface="NikoshBAN" pitchFamily="2" charset="0"/>
                  </a:rPr>
                  <a:t>= </a:t>
                </a:r>
                <a:r>
                  <a:rPr lang="en-US" sz="2000" dirty="0" err="1" smtClean="0">
                    <a:solidFill>
                      <a:srgbClr val="CC00CC"/>
                    </a:solidFill>
                    <a:latin typeface="Times New Roman" pitchFamily="18" charset="0"/>
                    <a:cs typeface="Times New Roman" pitchFamily="18" charset="0"/>
                  </a:rPr>
                  <a:t>Px</a:t>
                </a:r>
                <a:r>
                  <a:rPr lang="en-US" sz="2000" dirty="0" smtClean="0">
                    <a:solidFill>
                      <a:srgbClr val="CC00CC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000" dirty="0" err="1" smtClean="0">
                    <a:solidFill>
                      <a:srgbClr val="CC00CC"/>
                    </a:solidFill>
                    <a:latin typeface="Times New Roman" pitchFamily="18" charset="0"/>
                    <a:cs typeface="Times New Roman" pitchFamily="18" charset="0"/>
                  </a:rPr>
                  <a:t>x+qy</a:t>
                </a:r>
                <a:r>
                  <a:rPr lang="en-US" sz="2000" dirty="0" smtClean="0">
                    <a:solidFill>
                      <a:srgbClr val="CC00CC"/>
                    </a:solidFill>
                    <a:latin typeface="Times New Roman" pitchFamily="18" charset="0"/>
                    <a:cs typeface="Times New Roman" pitchFamily="18" charset="0"/>
                  </a:rPr>
                  <a:t>)+y(</a:t>
                </a:r>
                <a:r>
                  <a:rPr lang="en-US" sz="2000" dirty="0" err="1" smtClean="0">
                    <a:solidFill>
                      <a:srgbClr val="CC00CC"/>
                    </a:solidFill>
                    <a:latin typeface="Times New Roman" pitchFamily="18" charset="0"/>
                    <a:cs typeface="Times New Roman" pitchFamily="18" charset="0"/>
                  </a:rPr>
                  <a:t>x+qy</a:t>
                </a:r>
                <a:r>
                  <a:rPr lang="en-US" sz="2000" dirty="0" smtClean="0">
                    <a:solidFill>
                      <a:srgbClr val="CC00CC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               </a:t>
                </a:r>
                <a:r>
                  <a:rPr lang="en-US" sz="2000" dirty="0" smtClean="0">
                    <a:solidFill>
                      <a:srgbClr val="008080"/>
                    </a:solidFill>
                    <a:latin typeface="Times New Roman" pitchFamily="18" charset="0"/>
                    <a:cs typeface="Times New Roman" pitchFamily="18" charset="0"/>
                  </a:rPr>
                  <a:t>=  (</a:t>
                </a:r>
                <a:r>
                  <a:rPr lang="en-US" sz="2000" dirty="0" err="1" smtClean="0">
                    <a:solidFill>
                      <a:srgbClr val="008080"/>
                    </a:solidFill>
                    <a:latin typeface="Times New Roman" pitchFamily="18" charset="0"/>
                    <a:cs typeface="Times New Roman" pitchFamily="18" charset="0"/>
                  </a:rPr>
                  <a:t>x+qy</a:t>
                </a:r>
                <a:r>
                  <a:rPr lang="en-US" sz="2000" dirty="0" smtClean="0">
                    <a:solidFill>
                      <a:srgbClr val="008080"/>
                    </a:solidFill>
                    <a:latin typeface="Times New Roman" pitchFamily="18" charset="0"/>
                    <a:cs typeface="Times New Roman" pitchFamily="18" charset="0"/>
                  </a:rPr>
                  <a:t>)(</a:t>
                </a:r>
                <a:r>
                  <a:rPr lang="en-US" sz="2000" dirty="0" err="1" smtClean="0">
                    <a:solidFill>
                      <a:srgbClr val="008080"/>
                    </a:solidFill>
                    <a:latin typeface="Times New Roman" pitchFamily="18" charset="0"/>
                    <a:cs typeface="Times New Roman" pitchFamily="18" charset="0"/>
                  </a:rPr>
                  <a:t>px+y</a:t>
                </a:r>
                <a:r>
                  <a:rPr lang="en-US" sz="2000" dirty="0" smtClean="0">
                    <a:solidFill>
                      <a:srgbClr val="00808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                </a:t>
                </a:r>
                <a:r>
                  <a:rPr lang="en-US" sz="2000" dirty="0" smtClean="0">
                    <a:solidFill>
                      <a:srgbClr val="9900FF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=  </a:t>
                </a:r>
                <a:r>
                  <a:rPr lang="en-US" sz="2000" dirty="0" smtClean="0">
                    <a:solidFill>
                      <a:srgbClr val="9900FF"/>
                    </a:solidFill>
                    <a:latin typeface="Times New Roman" pitchFamily="18" charset="0"/>
                    <a:cs typeface="Times New Roman" pitchFamily="18" charset="0"/>
                  </a:rPr>
                  <a:t>x+(a+1)y</a:t>
                </a:r>
                <a:r>
                  <a:rPr lang="en-US" sz="2000" dirty="0" smtClean="0">
                    <a:solidFill>
                      <a:srgbClr val="9900FF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</a:t>
                </a:r>
                <a:r>
                  <a:rPr lang="en-US" sz="2000" dirty="0" smtClean="0">
                    <a:solidFill>
                      <a:srgbClr val="9900F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smtClean="0">
                    <a:solidFill>
                      <a:srgbClr val="9900FF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(a-1)</a:t>
                </a:r>
                <a:r>
                  <a:rPr lang="en-US" sz="2000" dirty="0" err="1" smtClean="0">
                    <a:solidFill>
                      <a:srgbClr val="9900FF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x+y</a:t>
                </a:r>
                <a:r>
                  <a:rPr lang="en-US" sz="2000" dirty="0" smtClean="0">
                    <a:solidFill>
                      <a:srgbClr val="9900FF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  </a:t>
                </a:r>
                <a:r>
                  <a:rPr lang="en-US" dirty="0" smtClean="0">
                    <a:solidFill>
                      <a:srgbClr val="9900FF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</a:t>
                </a:r>
                <a:r>
                  <a:rPr lang="en-US" dirty="0" err="1">
                    <a:solidFill>
                      <a:srgbClr val="99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মান</a:t>
                </a:r>
                <a:r>
                  <a:rPr lang="en-US" dirty="0">
                    <a:solidFill>
                      <a:srgbClr val="99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dirty="0" err="1">
                    <a:solidFill>
                      <a:srgbClr val="99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বসাইয়া</a:t>
                </a:r>
                <a:r>
                  <a:rPr lang="en-US" dirty="0">
                    <a:solidFill>
                      <a:srgbClr val="99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</a:t>
                </a:r>
                <a:endParaRPr lang="en-US" dirty="0">
                  <a:solidFill>
                    <a:srgbClr val="9900FF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000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               </a:t>
                </a:r>
                <a:r>
                  <a:rPr lang="en-US" sz="2000" dirty="0" smtClean="0">
                    <a:solidFill>
                      <a:srgbClr val="3333FF"/>
                    </a:solidFill>
                    <a:latin typeface="Times New Roman" pitchFamily="18" charset="0"/>
                    <a:cs typeface="Times New Roman" pitchFamily="18" charset="0"/>
                  </a:rPr>
                  <a:t>=  (</a:t>
                </a:r>
                <a:r>
                  <a:rPr lang="en-US" sz="2000" dirty="0" err="1" smtClean="0">
                    <a:solidFill>
                      <a:srgbClr val="3333FF"/>
                    </a:solidFill>
                    <a:latin typeface="Times New Roman" pitchFamily="18" charset="0"/>
                    <a:cs typeface="Times New Roman" pitchFamily="18" charset="0"/>
                  </a:rPr>
                  <a:t>x+ay+y</a:t>
                </a:r>
                <a:r>
                  <a:rPr lang="en-US" sz="2000" dirty="0" smtClean="0">
                    <a:solidFill>
                      <a:srgbClr val="3333FF"/>
                    </a:solidFill>
                    <a:latin typeface="Times New Roman" pitchFamily="18" charset="0"/>
                    <a:cs typeface="Times New Roman" pitchFamily="18" charset="0"/>
                  </a:rPr>
                  <a:t>)(</a:t>
                </a:r>
                <a:r>
                  <a:rPr lang="en-US" sz="2000" dirty="0" err="1" smtClean="0">
                    <a:solidFill>
                      <a:srgbClr val="3333FF"/>
                    </a:solidFill>
                    <a:latin typeface="Times New Roman" pitchFamily="18" charset="0"/>
                    <a:cs typeface="Times New Roman" pitchFamily="18" charset="0"/>
                  </a:rPr>
                  <a:t>ax-x+y</a:t>
                </a:r>
                <a:r>
                  <a:rPr lang="en-US" sz="2000" dirty="0" smtClean="0">
                    <a:solidFill>
                      <a:srgbClr val="3333FF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        </a:t>
                </a:r>
                <a:r>
                  <a:rPr lang="en-US" sz="24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Ans.</a:t>
                </a:r>
                <a:r>
                  <a:rPr lang="en-US" sz="2400" dirty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dirty="0" err="1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x+ay+y</a:t>
                </a:r>
                <a:r>
                  <a:rPr lang="en-US" sz="2400" dirty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)(</a:t>
                </a:r>
                <a:r>
                  <a:rPr lang="en-US" sz="2400" dirty="0" err="1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ax-x+y</a:t>
                </a:r>
                <a:r>
                  <a:rPr lang="en-US" sz="24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).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90550"/>
                <a:ext cx="9144000" cy="4401205"/>
              </a:xfrm>
              <a:prstGeom prst="rect">
                <a:avLst/>
              </a:prstGeom>
              <a:blipFill rotWithShape="1">
                <a:blip r:embed="rId3"/>
                <a:stretch>
                  <a:fillRect l="-667" t="-1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36BA-4331-4448-84F7-7E7BEC6015A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80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 tmFilter="0,0; .5, 1; 1, 1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-20782" y="0"/>
                <a:ext cx="9144000" cy="3631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600" u="sng" dirty="0" err="1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মূল্যায়ন</a:t>
                </a:r>
                <a:endParaRPr lang="en-US" sz="6600" u="sng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marL="457200" indent="-457200">
                  <a:buFont typeface="Wingdings" pitchFamily="2" charset="2"/>
                  <a:buChar char="Ø"/>
                </a:pPr>
                <a:r>
                  <a:rPr lang="en-US" sz="4000" dirty="0" err="1" smtClean="0">
                    <a:solidFill>
                      <a:srgbClr val="3333FF"/>
                    </a:solidFill>
                    <a:latin typeface="NikoshBAN" pitchFamily="2" charset="0"/>
                    <a:cs typeface="NikoshBAN" pitchFamily="2" charset="0"/>
                  </a:rPr>
                  <a:t>উ</a:t>
                </a:r>
                <a:r>
                  <a:rPr lang="en-US" sz="4000" dirty="0" err="1" smtClean="0">
                    <a:solidFill>
                      <a:srgbClr val="3333FF"/>
                    </a:solidFill>
                    <a:latin typeface="SutonnyMJ"/>
                    <a:cs typeface="NikoshBAN" pitchFamily="2" charset="0"/>
                  </a:rPr>
                  <a:t>rপাদকে</a:t>
                </a:r>
                <a:r>
                  <a:rPr lang="en-US" sz="4000" dirty="0" smtClean="0">
                    <a:solidFill>
                      <a:srgbClr val="3333FF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sz="4000" dirty="0" err="1" smtClean="0">
                    <a:solidFill>
                      <a:srgbClr val="3333FF"/>
                    </a:solidFill>
                    <a:latin typeface="SutonnyMJ"/>
                    <a:cs typeface="NikoshBAN" pitchFamily="2" charset="0"/>
                  </a:rPr>
                  <a:t>বিশ্লেষণ</a:t>
                </a:r>
                <a:r>
                  <a:rPr lang="en-US" sz="4000" dirty="0" smtClean="0">
                    <a:solidFill>
                      <a:srgbClr val="3333FF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sz="4000" dirty="0" err="1" smtClean="0">
                    <a:solidFill>
                      <a:srgbClr val="3333FF"/>
                    </a:solidFill>
                    <a:latin typeface="SutonnyMJ"/>
                    <a:cs typeface="NikoshBAN" pitchFamily="2" charset="0"/>
                  </a:rPr>
                  <a:t>কাকে</a:t>
                </a:r>
                <a:r>
                  <a:rPr lang="en-US" sz="4000" dirty="0" smtClean="0">
                    <a:solidFill>
                      <a:srgbClr val="3333FF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sz="4000" dirty="0" err="1" smtClean="0">
                    <a:solidFill>
                      <a:srgbClr val="3333FF"/>
                    </a:solidFill>
                    <a:latin typeface="SutonnyMJ"/>
                    <a:cs typeface="NikoshBAN" pitchFamily="2" charset="0"/>
                  </a:rPr>
                  <a:t>বলে</a:t>
                </a:r>
                <a:r>
                  <a:rPr lang="en-US" sz="4000" dirty="0" smtClean="0">
                    <a:solidFill>
                      <a:srgbClr val="3333FF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sz="4000" dirty="0" smtClean="0">
                    <a:solidFill>
                      <a:srgbClr val="3333FF"/>
                    </a:solidFill>
                    <a:latin typeface="NikoshBAN" pitchFamily="2" charset="0"/>
                    <a:cs typeface="NikoshBAN" pitchFamily="2" charset="0"/>
                  </a:rPr>
                  <a:t>?</a:t>
                </a:r>
                <a:endParaRPr lang="en-US" sz="4000" dirty="0">
                  <a:solidFill>
                    <a:srgbClr val="3333FF"/>
                  </a:solidFill>
                  <a:latin typeface="SutonnyMJ"/>
                  <a:cs typeface="NikoshBAN" pitchFamily="2" charset="0"/>
                </a:endParaRPr>
              </a:p>
              <a:p>
                <a:pPr marL="457200" indent="-457200">
                  <a:buFont typeface="Wingdings" pitchFamily="2" charset="2"/>
                  <a:buChar char="Ø"/>
                </a:pPr>
                <a:r>
                  <a:rPr lang="en-US" sz="4000" dirty="0" err="1" smtClean="0">
                    <a:solidFill>
                      <a:srgbClr val="9900FF"/>
                    </a:solidFill>
                    <a:latin typeface="NikoshBAN" pitchFamily="2" charset="0"/>
                    <a:cs typeface="NikoshBAN" pitchFamily="2" charset="0"/>
                  </a:rPr>
                  <a:t>উ</a:t>
                </a:r>
                <a:r>
                  <a:rPr lang="en-US" sz="4000" dirty="0" err="1" smtClean="0">
                    <a:solidFill>
                      <a:srgbClr val="9900FF"/>
                    </a:solidFill>
                    <a:latin typeface="SutonnyMJ"/>
                    <a:cs typeface="NikoshBAN" pitchFamily="2" charset="0"/>
                  </a:rPr>
                  <a:t>rপাদক</a:t>
                </a:r>
                <a:r>
                  <a:rPr lang="en-US" sz="4000" dirty="0" smtClean="0">
                    <a:solidFill>
                      <a:srgbClr val="9900FF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sz="4000" dirty="0" err="1" smtClean="0">
                    <a:solidFill>
                      <a:srgbClr val="9900FF"/>
                    </a:solidFill>
                    <a:latin typeface="SutonnyMJ"/>
                    <a:cs typeface="NikoshBAN" pitchFamily="2" charset="0"/>
                  </a:rPr>
                  <a:t>নির্ণয়ের</a:t>
                </a:r>
                <a:r>
                  <a:rPr lang="en-US" sz="4000" dirty="0" smtClean="0">
                    <a:solidFill>
                      <a:srgbClr val="9900FF"/>
                    </a:solidFill>
                    <a:latin typeface="SutonnyMJ"/>
                    <a:cs typeface="NikoshBAN" pitchFamily="2" charset="0"/>
                  </a:rPr>
                  <a:t> ২টি </a:t>
                </a:r>
                <a:r>
                  <a:rPr lang="en-US" sz="4000" dirty="0" err="1" smtClean="0">
                    <a:solidFill>
                      <a:srgbClr val="9900FF"/>
                    </a:solidFill>
                    <a:latin typeface="SutonnyMJ"/>
                    <a:cs typeface="NikoshBAN" pitchFamily="2" charset="0"/>
                  </a:rPr>
                  <a:t>কৌশল</a:t>
                </a:r>
                <a:r>
                  <a:rPr lang="en-US" sz="4000" dirty="0" smtClean="0">
                    <a:solidFill>
                      <a:srgbClr val="9900FF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sz="4000" dirty="0" err="1" smtClean="0">
                    <a:solidFill>
                      <a:srgbClr val="9900FF"/>
                    </a:solidFill>
                    <a:latin typeface="SutonnyMJ"/>
                    <a:cs typeface="NikoshBAN" pitchFamily="2" charset="0"/>
                  </a:rPr>
                  <a:t>বল</a:t>
                </a:r>
                <a:r>
                  <a:rPr lang="en-US" sz="4000" dirty="0" smtClean="0">
                    <a:solidFill>
                      <a:srgbClr val="9900FF"/>
                    </a:solidFill>
                    <a:latin typeface="SutonnyMJ"/>
                    <a:cs typeface="NikoshBAN" pitchFamily="2" charset="0"/>
                  </a:rPr>
                  <a:t>।</a:t>
                </a:r>
              </a:p>
              <a:p>
                <a:pPr marL="457200" indent="-457200">
                  <a:buFont typeface="Wingdings" pitchFamily="2" charset="2"/>
                  <a:buChar char="Ø"/>
                </a:pPr>
                <a:r>
                  <a:rPr lang="en-US" sz="36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i="1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360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sz="360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bx</m:t>
                    </m:r>
                    <m:r>
                      <a:rPr lang="en-US" sz="360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sz="360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c</m:t>
                    </m:r>
                    <m:r>
                      <a:rPr lang="en-US" sz="360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3600" dirty="0" err="1" smtClean="0">
                    <a:solidFill>
                      <a:srgbClr val="993300"/>
                    </a:solidFill>
                    <a:latin typeface="SutonnyMJ"/>
                    <a:cs typeface="NikoshBAN" pitchFamily="2" charset="0"/>
                  </a:rPr>
                  <a:t>আকারের</a:t>
                </a:r>
                <a:r>
                  <a:rPr lang="en-US" sz="3600" dirty="0" smtClean="0">
                    <a:solidFill>
                      <a:srgbClr val="993300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993300"/>
                    </a:solidFill>
                    <a:latin typeface="SutonnyMJ"/>
                    <a:cs typeface="NikoshBAN" pitchFamily="2" charset="0"/>
                  </a:rPr>
                  <a:t>একটি</a:t>
                </a:r>
                <a:r>
                  <a:rPr lang="en-US" sz="3600" dirty="0" smtClean="0">
                    <a:solidFill>
                      <a:srgbClr val="993300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993300"/>
                    </a:solidFill>
                    <a:latin typeface="SutonnyMJ"/>
                    <a:cs typeface="NikoshBAN" pitchFamily="2" charset="0"/>
                  </a:rPr>
                  <a:t>রাশির</a:t>
                </a:r>
                <a:r>
                  <a:rPr lang="en-US" sz="3600" dirty="0" smtClean="0">
                    <a:solidFill>
                      <a:srgbClr val="993300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993300"/>
                    </a:solidFill>
                    <a:latin typeface="SutonnyMJ"/>
                    <a:cs typeface="NikoshBAN" pitchFamily="2" charset="0"/>
                  </a:rPr>
                  <a:t>উদাহরণ</a:t>
                </a:r>
                <a:r>
                  <a:rPr lang="en-US" sz="3600" dirty="0" smtClean="0">
                    <a:solidFill>
                      <a:srgbClr val="993300"/>
                    </a:solidFill>
                    <a:latin typeface="SutonnyMJ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993300"/>
                    </a:solidFill>
                    <a:latin typeface="SutonnyMJ"/>
                    <a:cs typeface="NikoshBAN" pitchFamily="2" charset="0"/>
                  </a:rPr>
                  <a:t>দাও</a:t>
                </a:r>
                <a:r>
                  <a:rPr lang="en-US" sz="3600" dirty="0" smtClean="0">
                    <a:solidFill>
                      <a:srgbClr val="993300"/>
                    </a:solidFill>
                    <a:latin typeface="SutonnyMJ"/>
                    <a:cs typeface="NikoshBAN" pitchFamily="2" charset="0"/>
                  </a:rPr>
                  <a:t>। </a:t>
                </a:r>
              </a:p>
              <a:p>
                <a:pPr marL="457200" indent="-457200">
                  <a:buFont typeface="Wingdings" pitchFamily="2" charset="2"/>
                  <a:buChar char="Ø"/>
                </a:pPr>
                <a:endParaRPr lang="en-US" sz="2000" dirty="0">
                  <a:solidFill>
                    <a:srgbClr val="0070C0"/>
                  </a:solidFill>
                  <a:latin typeface="SutonnyMJ"/>
                  <a:cs typeface="NikoshBAN" pitchFamily="2" charset="0"/>
                </a:endParaRPr>
              </a:p>
              <a:p>
                <a:pPr marL="457200" indent="-457200">
                  <a:buFont typeface="Wingdings" pitchFamily="2" charset="2"/>
                  <a:buChar char="Ø"/>
                </a:pPr>
                <a:endParaRPr lang="en-US" sz="2000" u="sng" dirty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0782" y="0"/>
                <a:ext cx="9144000" cy="3631763"/>
              </a:xfrm>
              <a:prstGeom prst="rect">
                <a:avLst/>
              </a:prstGeom>
              <a:blipFill rotWithShape="1">
                <a:blip r:embed="rId3"/>
                <a:stretch>
                  <a:fillRect l="-2133" t="-58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36BA-4331-4448-84F7-7E7BEC6015A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8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259</TotalTime>
  <Words>778</Words>
  <Application>Microsoft Office PowerPoint</Application>
  <PresentationFormat>On-screen Show (16:9)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PowerPoint Presentation</vt:lpstr>
      <vt:lpstr>বীজগাণিতিক রাশি (উৎপাদক নির্ণয়)</vt:lpstr>
      <vt:lpstr>PowerPoint Presentation</vt:lpstr>
      <vt:lpstr>PowerPoint Presentation</vt:lpstr>
      <vt:lpstr>PowerPoint Presentation</vt:lpstr>
      <vt:lpstr>উrপাদক  নির্ণয়ের  কতিপয় কৌশল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global</dc:creator>
  <cp:lastModifiedBy>HP</cp:lastModifiedBy>
  <cp:revision>56</cp:revision>
  <dcterms:created xsi:type="dcterms:W3CDTF">2015-07-30T15:57:44Z</dcterms:created>
  <dcterms:modified xsi:type="dcterms:W3CDTF">2021-07-27T12:48:35Z</dcterms:modified>
</cp:coreProperties>
</file>