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7" r:id="rId2"/>
    <p:sldId id="280" r:id="rId3"/>
    <p:sldId id="278" r:id="rId4"/>
    <p:sldId id="272" r:id="rId5"/>
    <p:sldId id="274" r:id="rId6"/>
    <p:sldId id="261" r:id="rId7"/>
    <p:sldId id="273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5" r:id="rId17"/>
    <p:sldId id="269" r:id="rId18"/>
    <p:sldId id="270" r:id="rId19"/>
    <p:sldId id="276" r:id="rId20"/>
    <p:sldId id="277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EFBC7-1C14-4277-91C4-CF7D3713313C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CB1BF-E5B2-4A5A-B68B-23A892772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বাম</a:t>
            </a:r>
            <a:r>
              <a:rPr lang="en-US" baseline="0" dirty="0" err="1"/>
              <a:t>পাশের</a:t>
            </a:r>
            <a:r>
              <a:rPr lang="en-US" baseline="0" dirty="0"/>
              <a:t> </a:t>
            </a:r>
            <a:r>
              <a:rPr lang="en-US" baseline="0" dirty="0" err="1"/>
              <a:t>আইকনে</a:t>
            </a:r>
            <a:r>
              <a:rPr lang="en-US" baseline="0" dirty="0"/>
              <a:t> </a:t>
            </a:r>
            <a:r>
              <a:rPr lang="en-US" baseline="0" dirty="0" err="1"/>
              <a:t>ক্লিক</a:t>
            </a:r>
            <a:r>
              <a:rPr lang="en-US" baseline="0" dirty="0"/>
              <a:t> </a:t>
            </a:r>
            <a:r>
              <a:rPr lang="en-US" baseline="0" dirty="0" err="1"/>
              <a:t>করুন</a:t>
            </a:r>
            <a:r>
              <a:rPr lang="en-US" baseline="0" dirty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CB1BF-E5B2-4A5A-B68B-23A8927724A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Jagoroner%20Gaan%20(Full%20Album)\12%20-%20Jagoroner%20Gaan%20-%20Ek%20Shagor%20Rokter%20Binomoye%20(music.com.bd)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hte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867400" y="1143000"/>
            <a:ext cx="21307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914400"/>
            <a:ext cx="3962400" cy="2590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 descr="our figh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8762" y="3733800"/>
            <a:ext cx="6086475" cy="2895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4" descr="j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990600"/>
            <a:ext cx="4419600" cy="2438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533400" y="177225"/>
            <a:ext cx="2654894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মাস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rycomrade-50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295400"/>
            <a:ext cx="4343400" cy="4229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3" name="Picture 2" descr="hq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371600"/>
            <a:ext cx="4191000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316906" y="457200"/>
            <a:ext cx="2654894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মাস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914400"/>
            <a:ext cx="3962400" cy="335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 descr="jh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4352925"/>
            <a:ext cx="3200400" cy="24288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df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4095750"/>
            <a:ext cx="3048000" cy="2686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fg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914400"/>
            <a:ext cx="47244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24869" y="228600"/>
            <a:ext cx="535114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মুজিবনগর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গঠনঃ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১০ এপ্রিল,১৯৭১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8189" y="5221069"/>
            <a:ext cx="2717411" cy="138499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বিরোধীতা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করেছিল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রাজাকার,আলবদররা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jy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4343400"/>
            <a:ext cx="4267200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4" descr="sdf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914400"/>
            <a:ext cx="4419600" cy="2743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81000" y="228600"/>
            <a:ext cx="686918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ভিটেমাটি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ছেড়ে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ভারতে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আশ্রয়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নিয়েছিল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417" y="4953000"/>
            <a:ext cx="2779584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শহিদ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৩০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fgt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" y="914400"/>
            <a:ext cx="3600450" cy="304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209801"/>
            <a:ext cx="3810000" cy="45719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4" descr="3078483407_b5c2c958e9_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990600"/>
            <a:ext cx="457200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Flowchart: Alternate Process 5"/>
          <p:cNvSpPr/>
          <p:nvPr/>
        </p:nvSpPr>
        <p:spPr>
          <a:xfrm>
            <a:off x="533400" y="228600"/>
            <a:ext cx="6858000" cy="60960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১৬ই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১৯৭১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এলো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কাঙ্খিত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বিজয়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eparation 4"/>
          <p:cNvSpPr/>
          <p:nvPr/>
        </p:nvSpPr>
        <p:spPr>
          <a:xfrm flipH="1">
            <a:off x="228600" y="2362200"/>
            <a:ext cx="3276600" cy="2971800"/>
          </a:xfrm>
          <a:prstGeom prst="flowChartPreparat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পেলাম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মানচিত্র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পতাকা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সংগীত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6" name="Picture 5" descr="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609600"/>
            <a:ext cx="5029200" cy="5867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4114800" y="1600200"/>
            <a:ext cx="4495800" cy="3886200"/>
          </a:xfrm>
          <a:prstGeom prst="pent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৮০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৮২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পড়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3" name="Picture 2" descr="nj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90600"/>
            <a:ext cx="38862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1986441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45022" y="329625"/>
            <a:ext cx="1632178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দলঃবঙ্গবন্ধু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015425"/>
            <a:ext cx="474200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বামপাশের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ডানপাশের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1828800"/>
          <a:ext cx="8686800" cy="38100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1522" y="1905000"/>
            <a:ext cx="3323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১।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ইতিহাসের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কালোরাত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590800"/>
            <a:ext cx="2864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১০ই এপ্রিল’১৯৭১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0155" y="3200400"/>
            <a:ext cx="4123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৩।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বঙ্গবন্ধুর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স্বাধীনতার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404" y="3987225"/>
            <a:ext cx="2709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৪।৩০ </a:t>
            </a:r>
            <a:r>
              <a:rPr lang="en-US" sz="3200" dirty="0" err="1">
                <a:solidFill>
                  <a:srgbClr val="7030A0"/>
                </a:solidFill>
              </a:rPr>
              <a:t>লক্ষ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মানুষ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514" y="4673025"/>
            <a:ext cx="2757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৫।ভারতে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আশ্রয়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নেয়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07027" y="1929825"/>
            <a:ext cx="2270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২৬শে মার্চ’১৯৭১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43600" y="2514600"/>
            <a:ext cx="1915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কোটি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1200" y="3200400"/>
            <a:ext cx="2690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প্রাণ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হারায়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4673025"/>
            <a:ext cx="3222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মুজিবনগর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গঠন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3962400"/>
            <a:ext cx="19303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২৫ মার্চ’১৯৭১</a:t>
            </a:r>
          </a:p>
        </p:txBody>
      </p:sp>
      <p:cxnSp>
        <p:nvCxnSpPr>
          <p:cNvPr id="20" name="Straight Arrow Connector 19"/>
          <p:cNvCxnSpPr>
            <a:endCxn id="18" idx="1"/>
          </p:cNvCxnSpPr>
          <p:nvPr/>
        </p:nvCxnSpPr>
        <p:spPr>
          <a:xfrm rot="16200000" flipH="1">
            <a:off x="4082906" y="2394094"/>
            <a:ext cx="1968788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3810000" y="2971800"/>
            <a:ext cx="16764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5" idx="1"/>
          </p:cNvCxnSpPr>
          <p:nvPr/>
        </p:nvCxnSpPr>
        <p:spPr>
          <a:xfrm flipV="1">
            <a:off x="3124200" y="2806988"/>
            <a:ext cx="2819400" cy="2069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6" idx="1"/>
          </p:cNvCxnSpPr>
          <p:nvPr/>
        </p:nvCxnSpPr>
        <p:spPr>
          <a:xfrm flipV="1">
            <a:off x="3048000" y="3492788"/>
            <a:ext cx="2743200" cy="850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191000" y="2222213"/>
            <a:ext cx="1463627" cy="1270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846" y="316468"/>
            <a:ext cx="1790875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6324600" y="381000"/>
            <a:ext cx="2060179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দলঃতাজউদ্দিন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44025"/>
            <a:ext cx="4636206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শূন্যস্থান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595" y="2362200"/>
            <a:ext cx="6680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মুজিবনগর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নেতৃত্বে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___________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3048000"/>
            <a:ext cx="6434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______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ডিসেম্বরে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বিজয়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3733800"/>
            <a:ext cx="9067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গ)</a:t>
            </a:r>
            <a:r>
              <a:rPr lang="en-US" sz="28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পাকিস্তানীদের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_______________,________________।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2286000"/>
            <a:ext cx="1402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মুক্তিবাহিনী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2971800"/>
            <a:ext cx="67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১৬ই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4400" y="3657600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রাজাকার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3667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আলবদর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1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046" y="304800"/>
            <a:ext cx="2185214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6248400" y="381000"/>
            <a:ext cx="2510624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দলঃমনসুর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0918" y="1143000"/>
            <a:ext cx="3910045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উত্তরটি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লিখঃ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" y="2667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609600" y="1981200"/>
            <a:ext cx="4015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বিজয়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দিবস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কবে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3067" y="2590800"/>
            <a:ext cx="5665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ক)১৬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খ)২৬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গ)২১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ফেব্রুয়ারী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1752600" y="3810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9" name="TextBox 8"/>
          <p:cNvSpPr txBox="1"/>
          <p:nvPr/>
        </p:nvSpPr>
        <p:spPr>
          <a:xfrm>
            <a:off x="609600" y="3200400"/>
            <a:ext cx="829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২)</a:t>
            </a:r>
            <a:r>
              <a:rPr lang="en-US" sz="2800" dirty="0" err="1">
                <a:solidFill>
                  <a:srgbClr val="00B050"/>
                </a:solidFill>
              </a:rPr>
              <a:t>মুক্তিযুদ্ধে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সাধারন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জনগনের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পাশাপাশি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কারা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অংশ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নিয়েছিল</a:t>
            </a:r>
            <a:r>
              <a:rPr lang="en-US" sz="2800" dirty="0">
                <a:solidFill>
                  <a:srgbClr val="00B050"/>
                </a:solidFill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6467" y="3810000"/>
            <a:ext cx="5344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ক)</a:t>
            </a:r>
            <a:r>
              <a:rPr lang="en-US" sz="2800" dirty="0" err="1"/>
              <a:t>ইরানী</a:t>
            </a:r>
            <a:r>
              <a:rPr lang="en-US" sz="2800" dirty="0"/>
              <a:t>  খ)</a:t>
            </a:r>
            <a:r>
              <a:rPr lang="en-US" sz="2800" dirty="0" err="1"/>
              <a:t>ক্ষুদ্র</a:t>
            </a:r>
            <a:r>
              <a:rPr lang="en-US" sz="2800" dirty="0"/>
              <a:t> </a:t>
            </a:r>
            <a:r>
              <a:rPr lang="en-US" sz="2800" dirty="0" err="1"/>
              <a:t>জাতিসত্বা</a:t>
            </a:r>
            <a:r>
              <a:rPr lang="en-US" sz="2800" dirty="0"/>
              <a:t>  গ)</a:t>
            </a:r>
            <a:r>
              <a:rPr lang="en-US" sz="2800" dirty="0" err="1"/>
              <a:t>আফগানি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457200" y="4953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TextBox 11"/>
          <p:cNvSpPr txBox="1"/>
          <p:nvPr/>
        </p:nvSpPr>
        <p:spPr>
          <a:xfrm>
            <a:off x="609600" y="4343400"/>
            <a:ext cx="8103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৩)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ভিটেমাটি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ছেড়ে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যাওয়া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কারা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আশ্রয়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দিয়েছিল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4876800"/>
            <a:ext cx="4200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ক)</a:t>
            </a:r>
            <a:r>
              <a:rPr lang="en-US" sz="2800" dirty="0" err="1"/>
              <a:t>ভারত</a:t>
            </a:r>
            <a:r>
              <a:rPr lang="en-US" sz="2800" dirty="0"/>
              <a:t>  খ)</a:t>
            </a:r>
            <a:r>
              <a:rPr lang="en-US" sz="2800" dirty="0" err="1"/>
              <a:t>নেপাল</a:t>
            </a:r>
            <a:r>
              <a:rPr lang="en-US" sz="2800" dirty="0"/>
              <a:t>   গ)</a:t>
            </a:r>
            <a:r>
              <a:rPr lang="en-US" sz="2800" dirty="0" err="1"/>
              <a:t>শ্রীলঙ্কা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5452" y="2580457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মনিরা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আকতার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),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চাপড়া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কাশিরাম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আলিম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মাদ্রাসা 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সৈয়দপুর,নীলফামারী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7240EEE0-8625-40BC-A3AE-107159D3F0D1}"/>
              </a:ext>
            </a:extLst>
          </p:cNvPr>
          <p:cNvSpPr/>
          <p:nvPr/>
        </p:nvSpPr>
        <p:spPr>
          <a:xfrm>
            <a:off x="115911" y="41031"/>
            <a:ext cx="9028090" cy="6694620"/>
          </a:xfrm>
          <a:prstGeom prst="frame">
            <a:avLst>
              <a:gd name="adj1" fmla="val 2522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457DAA-40EB-4F6F-9E1C-AE7374F3A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06" y="1298528"/>
            <a:ext cx="3450091" cy="4179626"/>
          </a:xfrm>
          <a:prstGeom prst="rect">
            <a:avLst/>
          </a:prstGeom>
        </p:spPr>
      </p:pic>
      <p:sp>
        <p:nvSpPr>
          <p:cNvPr id="8" name="Cloud Callout 2">
            <a:extLst>
              <a:ext uri="{FF2B5EF4-FFF2-40B4-BE49-F238E27FC236}">
                <a16:creationId xmlns:a16="http://schemas.microsoft.com/office/drawing/2014/main" id="{5582D7F9-AC30-48C2-9F4C-8DE8BDB4224E}"/>
              </a:ext>
            </a:extLst>
          </p:cNvPr>
          <p:cNvSpPr/>
          <p:nvPr/>
        </p:nvSpPr>
        <p:spPr>
          <a:xfrm>
            <a:off x="2485956" y="542607"/>
            <a:ext cx="4172088" cy="894983"/>
          </a:xfrm>
          <a:prstGeom prst="cloudCallout">
            <a:avLst>
              <a:gd name="adj1" fmla="val -29716"/>
              <a:gd name="adj2" fmla="val 86354"/>
            </a:avLst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57150" h="107950"/>
            <a:bevelB w="1905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8600" y="304800"/>
            <a:ext cx="2971800" cy="1752600"/>
          </a:xfrm>
          <a:prstGeom prst="flowChartPunchedTap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bg1"/>
                </a:solidFill>
              </a:rPr>
              <a:t>মূল্যায়ণ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1800" y="762000"/>
            <a:ext cx="1875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B050"/>
                </a:solidFill>
              </a:rPr>
              <a:t>একাকী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কাজ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362200"/>
            <a:ext cx="165462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</a:rPr>
              <a:t>খাতায়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লিখ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581400"/>
            <a:ext cx="75761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স্বাধীনতার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কবে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দিয়েছিলেন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২।১৬ ই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মহান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EED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6400800" y="68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2209" y="152400"/>
            <a:ext cx="17459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661_1237981069478_1227799930_30766238_3501033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486400" y="685800"/>
            <a:ext cx="206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chemeClr val="bg2">
                    <a:lumMod val="75000"/>
                  </a:schemeClr>
                </a:solidFill>
              </a:rPr>
              <a:t>আবেগ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2">
                    <a:lumMod val="75000"/>
                  </a:schemeClr>
                </a:solidFill>
              </a:rPr>
              <a:t>সৃষ্টি</a:t>
            </a:r>
            <a:endParaRPr lang="en-US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12 - Jagoroner Gaan - Ek Shagor Rokter Binomoye (music.com.bd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57200" y="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643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204575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2339876"/>
            <a:ext cx="579120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৫ম</a:t>
            </a:r>
          </a:p>
          <a:p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মুক্তিযুদ্ধ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১৯৭১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২৫শে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………......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সংগীত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Oval 3"/>
          <p:cNvSpPr/>
          <p:nvPr/>
        </p:nvSpPr>
        <p:spPr>
          <a:xfrm>
            <a:off x="304800" y="2133600"/>
            <a:ext cx="685800" cy="5334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" y="3352800"/>
            <a:ext cx="6858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800" y="4495800"/>
            <a:ext cx="685800" cy="685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990600"/>
            <a:ext cx="1676400" cy="7513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u="sng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590800"/>
            <a:ext cx="6172200" cy="2819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 ২৫শে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কালোরাতের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0" dirty="0">
                <a:latin typeface="NikoshBAN" pitchFamily="2" charset="0"/>
                <a:cs typeface="NikoshBAN" pitchFamily="2" charset="0"/>
              </a:rPr>
              <a:t>৩।স্বাধীনতার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0" dirty="0">
                <a:latin typeface="NikoshBAN" pitchFamily="2" charset="0"/>
                <a:cs typeface="NikoshBAN" pitchFamily="2" charset="0"/>
              </a:rPr>
              <a:t>২।বাংলাদেশের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মুক্তিযুদ্ধের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ইতিহাসের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উল্লেখযোগ্য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76200"/>
            <a:ext cx="39624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দেখ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0600"/>
            <a:ext cx="37338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 descr="ki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066800"/>
            <a:ext cx="3810000" cy="2971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 descr="mj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4191000"/>
            <a:ext cx="4038600" cy="2514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TextBox 8"/>
          <p:cNvSpPr txBox="1"/>
          <p:nvPr/>
        </p:nvSpPr>
        <p:spPr>
          <a:xfrm>
            <a:off x="6019800" y="49530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2935419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পড়ব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Heart 2"/>
          <p:cNvSpPr/>
          <p:nvPr/>
        </p:nvSpPr>
        <p:spPr>
          <a:xfrm>
            <a:off x="2514600" y="1600200"/>
            <a:ext cx="6248400" cy="3505200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মুক্তিযুদ্ধ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পাঠ্যাংশঃ</a:t>
            </a:r>
            <a:r>
              <a:rPr lang="en-US" sz="2800" dirty="0">
                <a:solidFill>
                  <a:srgbClr val="FF0000"/>
                </a:solidFill>
              </a:rPr>
              <a:t> ১৯৭১ </a:t>
            </a:r>
            <a:r>
              <a:rPr lang="en-US" sz="2800" dirty="0" err="1">
                <a:solidFill>
                  <a:srgbClr val="FF0000"/>
                </a:solidFill>
              </a:rPr>
              <a:t>সালের</a:t>
            </a:r>
            <a:r>
              <a:rPr lang="en-US" sz="2800" dirty="0">
                <a:solidFill>
                  <a:srgbClr val="FF0000"/>
                </a:solidFill>
              </a:rPr>
              <a:t> ২৫শে </a:t>
            </a:r>
            <a:r>
              <a:rPr lang="en-US" sz="2800" dirty="0" err="1">
                <a:solidFill>
                  <a:srgbClr val="FF0000"/>
                </a:solidFill>
              </a:rPr>
              <a:t>মার্চ</a:t>
            </a:r>
            <a:r>
              <a:rPr lang="en-US" sz="2800" dirty="0">
                <a:solidFill>
                  <a:srgbClr val="FF0000"/>
                </a:solidFill>
              </a:rPr>
              <a:t>…...... </a:t>
            </a:r>
            <a:r>
              <a:rPr lang="en-US" sz="2800" dirty="0" err="1">
                <a:solidFill>
                  <a:srgbClr val="FF0000"/>
                </a:solidFill>
              </a:rPr>
              <a:t>জাতীয়</a:t>
            </a:r>
            <a:r>
              <a:rPr lang="en-US" sz="2800" dirty="0">
                <a:solidFill>
                  <a:srgbClr val="FF0000"/>
                </a:solidFill>
              </a:rPr>
              <a:t>  </a:t>
            </a:r>
            <a:r>
              <a:rPr lang="en-US" sz="2800" dirty="0" err="1">
                <a:solidFill>
                  <a:srgbClr val="FF0000"/>
                </a:solidFill>
              </a:rPr>
              <a:t>সংগীত</a:t>
            </a:r>
            <a:r>
              <a:rPr lang="en-US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।</a:t>
            </a: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001000" y="304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96200" y="533400"/>
            <a:ext cx="838200" cy="838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91400" y="762000"/>
            <a:ext cx="8382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s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43400"/>
            <a:ext cx="4038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4343400" cy="4191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Flowchart: Decision 3"/>
          <p:cNvSpPr/>
          <p:nvPr/>
        </p:nvSpPr>
        <p:spPr>
          <a:xfrm>
            <a:off x="1752600" y="5410200"/>
            <a:ext cx="5105400" cy="1219200"/>
          </a:xfrm>
          <a:prstGeom prst="flowChartDecis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25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কালোরাত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ouserubble-36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5950" y="838200"/>
            <a:ext cx="4718050" cy="415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81000"/>
            <a:ext cx="4419600" cy="304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Flowchart: Terminator 2"/>
          <p:cNvSpPr/>
          <p:nvPr/>
        </p:nvSpPr>
        <p:spPr>
          <a:xfrm>
            <a:off x="304800" y="3657600"/>
            <a:ext cx="3657600" cy="1752600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২৬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১ম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প্রহরে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স্বাধীনতার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ঘোষনা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 descr="f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219200"/>
            <a:ext cx="3581400" cy="3276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Flowchart: Terminator 4"/>
          <p:cNvSpPr/>
          <p:nvPr/>
        </p:nvSpPr>
        <p:spPr>
          <a:xfrm>
            <a:off x="5105400" y="4572000"/>
            <a:ext cx="3505200" cy="2057400"/>
          </a:xfrm>
          <a:prstGeom prst="flowChartTermina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২৭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মেজর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জিয়াউর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কালুরঘাট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বেতার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স্বাধীনতার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ঘোষনাপত্র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606</TotalTime>
  <Words>382</Words>
  <Application>Microsoft Office PowerPoint</Application>
  <PresentationFormat>On-screen Show (4:3)</PresentationFormat>
  <Paragraphs>78</Paragraphs>
  <Slides>21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Narrow</vt:lpstr>
      <vt:lpstr>Calibri</vt:lpstr>
      <vt:lpstr>Century Schoolbook</vt:lpstr>
      <vt:lpstr>NikoshBAN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8801783155182</cp:lastModifiedBy>
  <cp:revision>130</cp:revision>
  <dcterms:created xsi:type="dcterms:W3CDTF">2006-08-16T00:00:00Z</dcterms:created>
  <dcterms:modified xsi:type="dcterms:W3CDTF">2021-07-27T12:05:42Z</dcterms:modified>
</cp:coreProperties>
</file>