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13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6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1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1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23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1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35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49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4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0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5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3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2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9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6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10CB61-43E9-4A4C-8E86-51A1059A3767}" type="datetimeFigureOut">
              <a:rPr lang="en-US" smtClean="0"/>
              <a:t>21/07/27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320E16-C652-4E4A-83E7-B0D81523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71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0245" y="2419532"/>
            <a:ext cx="7695549" cy="228574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100245" y="1519311"/>
            <a:ext cx="8478660" cy="2996419"/>
          </a:xfrm>
          <a:prstGeom prst="roundRect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পড়া-লেখা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1981" y="5093234"/>
            <a:ext cx="8975188" cy="3152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1981" y="5796397"/>
            <a:ext cx="8975188" cy="3532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1981" y="6504739"/>
            <a:ext cx="8975188" cy="3532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1229109"/>
            <a:ext cx="4774276" cy="3619135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ounded Rectangle 3"/>
          <p:cNvSpPr/>
          <p:nvPr/>
        </p:nvSpPr>
        <p:spPr>
          <a:xfrm>
            <a:off x="1167618" y="166255"/>
            <a:ext cx="9945858" cy="87283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বা বহির্জাত পদার্থের নাম ও ইলেক্ট্রন বিন্যাস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1280160" y="5204517"/>
            <a:ext cx="9945857" cy="112701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অপদ্রব্য- আর্সেনিক , অ্যান্টিমনি,ফসফরাস,বিসমাথ পঞ্চযোজী  দাতা অপদ্রব্য । এদের সর্ববহিস্থ স্তরে ৫টি ইলেক্ট্রন আছে 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57071" y="1229109"/>
            <a:ext cx="4656405" cy="3619135"/>
            <a:chOff x="6457071" y="1229109"/>
            <a:chExt cx="4656405" cy="36191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" t="1465" r="-1" b="8959"/>
            <a:stretch/>
          </p:blipFill>
          <p:spPr>
            <a:xfrm>
              <a:off x="6457071" y="1229109"/>
              <a:ext cx="4656405" cy="3619135"/>
            </a:xfrm>
            <a:prstGeom prst="rect">
              <a:avLst/>
            </a:prstGeom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6" name="Oval 5"/>
            <p:cNvSpPr/>
            <p:nvPr/>
          </p:nvSpPr>
          <p:spPr>
            <a:xfrm>
              <a:off x="6636327" y="1296409"/>
              <a:ext cx="775854" cy="568037"/>
            </a:xfrm>
            <a:prstGeom prst="ellipse">
              <a:avLst/>
            </a:prstGeom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Sb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0249591" y="1296409"/>
              <a:ext cx="762001" cy="508674"/>
            </a:xfrm>
            <a:prstGeom prst="ellipse">
              <a:avLst/>
            </a:prstGeom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87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68548" y="560155"/>
            <a:ext cx="9425354" cy="103909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bn-IN" sz="40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IN" sz="40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40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40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40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bn-IN" sz="40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IN" sz="40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  গঠন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7108" y="1725002"/>
            <a:ext cx="9608234" cy="969820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বা বহির্জাত অর্ধপরিবাহী- </a:t>
            </a:r>
            <a:r>
              <a:rPr lang="bn-IN" sz="3200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 অর্ধপরিবাহীর সাথে উপযুক্ত পরিমাণ অপদ্রব্য মিশিয়ে দূষিত বা বহির্জাত অর্ধপরিবাহী গঠন করা হয়।   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7108" y="2946334"/>
            <a:ext cx="9608234" cy="997527"/>
          </a:xfrm>
          <a:prstGeom prst="rect">
            <a:avLst/>
          </a:prstGeom>
          <a:solidFill>
            <a:srgbClr val="0070C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P-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অর্ধপরিবাহী- </a:t>
            </a:r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চারযোজী বিশুদ্ধ অর্ধপরিবাহী (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Si,Ge</a:t>
            </a:r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সাথে উপযুক্ত পরিমাণ ত্রিযোজী অপদ্রব্য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B, Al,</a:t>
            </a:r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Ga, In</a:t>
            </a:r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মিশিয়ে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</a:t>
            </a:r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টাইপ অর্ধপরিবাহী গঠন করা হয়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7108" y="4195373"/>
            <a:ext cx="9608234" cy="99752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N-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চারযোজী বিশুদ্ধ অর্ধপরিবাহীর সাথে উপযুক্ত পরিমাণ পঞ্চযোজী অপদ্রব্য(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 ,Sb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মিশিয়ে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অর্ধপরিবাহী গঠন করা হয় ।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7108" y="5444412"/>
            <a:ext cx="9608234" cy="111113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ডোপিং বা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ডোপায়ন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-বিশুদ্ধ অর্ধপরিবাহীর সাথে ভেজাল মেশানোর প্রক্রিয়া কে ডোপিং বা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পায়ন বলে।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22218" y="295423"/>
            <a:ext cx="9892146" cy="100710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P-</a:t>
            </a:r>
            <a:r>
              <a:rPr lang="bn-I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 </a:t>
            </a:r>
            <a:r>
              <a:rPr lang="bn-IN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সিলিকনের সাথে বোরন</a:t>
            </a:r>
            <a:r>
              <a:rPr lang="bn-I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122218" y="4432656"/>
            <a:ext cx="10515599" cy="1429953"/>
          </a:xfrm>
          <a:prstGeom prst="rect">
            <a:avLst/>
          </a:prstGeom>
          <a:solidFill>
            <a:schemeClr val="tx2">
              <a:lumMod val="1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সিলিকন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ক্ট্রন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ইলেকট্রন প্রদান করে এবং চতুর্থ দিকের বন্ধন সৃষ্ঠিতে একটি ইলেকট্রন ঘাটতি থাকায় যোজন ব্যাণ্ডে শুণ্যতা সৃষ্টি হয়। এশুণ্য স্থানকে গর্ত বা হোল বলে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2219" y="5957454"/>
            <a:ext cx="10515598" cy="665019"/>
          </a:xfrm>
          <a:prstGeom prst="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P-</a:t>
            </a:r>
            <a:r>
              <a:rPr lang="bn-IN" sz="28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</a:t>
            </a:r>
            <a:r>
              <a:rPr lang="en-US" sz="2800" dirty="0" err="1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অর্ধপরিবাহীর</a:t>
            </a:r>
            <a:r>
              <a:rPr lang="en-US" sz="28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28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বহূ সংখ্যক</a:t>
            </a:r>
            <a:r>
              <a:rPr lang="en-US" sz="28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হোল</a:t>
            </a:r>
            <a:r>
              <a:rPr lang="en-US" sz="28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28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অল্প সংখ্য</a:t>
            </a:r>
            <a:r>
              <a:rPr lang="en-US" sz="28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28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52230" y="1397374"/>
            <a:ext cx="10832122" cy="2721168"/>
            <a:chOff x="337625" y="1461138"/>
            <a:chExt cx="10832122" cy="27211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540" y="1571084"/>
              <a:ext cx="5181600" cy="26112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877421" y="1461138"/>
              <a:ext cx="2238119" cy="7544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সমযোজি বন্ধন </a:t>
              </a:r>
              <a:endPara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7625" y="3305968"/>
              <a:ext cx="2349304" cy="80665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সিলিকন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বিশুদ্ধ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র্ধপরিবা</a:t>
              </a:r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হী 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5462" y="2571502"/>
              <a:ext cx="2784285" cy="509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ত্রি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যোজী</a:t>
              </a:r>
              <a:r>
                <a:rPr lang="bn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অপদ্রব্য </a:t>
              </a:r>
              <a:r>
                <a:rPr lang="bn-IN" sz="2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বোরন </a:t>
              </a:r>
              <a:endPara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14190" y="1529700"/>
              <a:ext cx="1542544" cy="49991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হোল</a:t>
              </a:r>
              <a:endPara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505939" y="3633174"/>
              <a:ext cx="1442606" cy="7239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39286" y="2899835"/>
              <a:ext cx="245334" cy="18099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44548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FF">
              <a:shade val="85000"/>
            </a:srgb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0472" y="452987"/>
            <a:ext cx="8922327" cy="1080654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P-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সিলিকনের সাথে অ্যালুমিনিয়াম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1676400" y="5318591"/>
            <a:ext cx="9670473" cy="141983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P-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অর্ধপরিবাহীতে সংখ্যা গুরু চার্জবাহক হচ্ছে হোল। হোল একটি ইলেক্ট্রন গ্রহণের প্রবণতা দেখায় বলে মনে হবে হোলটি ধনাত্বকধর্মী।এক্ষেত্রে 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 পরমাণু।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50472" y="1751822"/>
            <a:ext cx="9020802" cy="3325091"/>
            <a:chOff x="2636741" y="1753299"/>
            <a:chExt cx="7405255" cy="332509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79" t="-3165" r="-2985" b="20902"/>
            <a:stretch/>
          </p:blipFill>
          <p:spPr>
            <a:xfrm>
              <a:off x="2636741" y="1753299"/>
              <a:ext cx="7405255" cy="3325091"/>
            </a:xfrm>
            <a:prstGeom prst="rect">
              <a:avLst/>
            </a:prstGeom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25" name="Rectangle 24"/>
            <p:cNvSpPr/>
            <p:nvPr/>
          </p:nvSpPr>
          <p:spPr>
            <a:xfrm>
              <a:off x="3823855" y="3909668"/>
              <a:ext cx="1898073" cy="540328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হোল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664037" y="4156365"/>
              <a:ext cx="3169281" cy="758509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অসম্পূর্ণ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সমযোজী বন্ধন </a:t>
              </a:r>
              <a:endPara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35572" y="2250833"/>
              <a:ext cx="2043012" cy="790241"/>
            </a:xfrm>
            <a:prstGeom prst="rect">
              <a:avLst/>
            </a:prstGeom>
            <a:solidFill>
              <a:srgbClr val="002060"/>
            </a:solidFill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পূর্ণসমযোজী বন্ধন </a:t>
              </a:r>
              <a:endParaRPr lang="en-US" sz="2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97783" y="2069429"/>
              <a:ext cx="2983844" cy="971646"/>
            </a:xfrm>
            <a:prstGeom prst="rect">
              <a:avLst/>
            </a:prstGeom>
            <a:solidFill>
              <a:srgbClr val="0070C0"/>
            </a:solidFill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চারযোজী বিশুদ্ধ </a:t>
              </a:r>
            </a:p>
            <a:p>
              <a:pPr algn="ctr"/>
              <a:r>
                <a:rPr lang="bn-IN" sz="2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অর্ধপরিবাহী </a:t>
              </a:r>
              <a:r>
                <a:rPr lang="bn-IN" sz="2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সিলিকন</a:t>
              </a:r>
              <a:r>
                <a:rPr lang="bn-IN" sz="1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64038" y="3504332"/>
              <a:ext cx="3169281" cy="652034"/>
            </a:xfrm>
            <a:prstGeom prst="rect">
              <a:avLst/>
            </a:prstGeom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ত্রিযোজী অপদ্রব্য </a:t>
              </a:r>
              <a:r>
                <a:rPr lang="bn-IN" sz="2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অ্যালুমিনিয়াম</a:t>
              </a:r>
              <a:endPara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Up Arrow 29"/>
            <p:cNvSpPr/>
            <p:nvPr/>
          </p:nvSpPr>
          <p:spPr>
            <a:xfrm rot="18318926">
              <a:off x="6451237" y="3617363"/>
              <a:ext cx="93090" cy="322323"/>
            </a:xfrm>
            <a:prstGeom prst="upArrow">
              <a:avLst/>
            </a:prstGeom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932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71003" y="193964"/>
            <a:ext cx="8792307" cy="1066800"/>
          </a:xfrm>
          <a:prstGeom prst="round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P- </a:t>
            </a:r>
            <a:r>
              <a:rPr lang="bn-IN" sz="36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 </a:t>
            </a:r>
            <a:r>
              <a:rPr lang="bn-IN" sz="32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জার্মেনিয়ামের সাথে বোরন)</a:t>
            </a:r>
            <a:endParaRPr lang="en-US" sz="28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0326" y="5167744"/>
            <a:ext cx="10002129" cy="1690256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P-</a:t>
            </a:r>
            <a:r>
              <a:rPr lang="bn-IN" sz="32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অর্ধপরিবাহীতে বিভব প্রয়োগ করা হলে হোল তার পার্শ্ববর্তী পরমাণু থেকে একটি ইলেক্ট্রন গ্রহন করে ফলে পার্শ্ববর্তী পরমাণুতে হোল সৃষ্টি </a:t>
            </a:r>
            <a:r>
              <a:rPr lang="en-US" sz="32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2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য়।এভাবে হোল পরমাণু থেকে পরমাণুতে সঞ্চালিত হয়ে তড়িত প্রবাহের সৃষ্টি করে।</a:t>
            </a:r>
            <a:endParaRPr lang="en-US" sz="3200" dirty="0">
              <a:solidFill>
                <a:srgbClr val="F8F8F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2331" y="1551708"/>
            <a:ext cx="11189650" cy="3325091"/>
            <a:chOff x="863804" y="1551707"/>
            <a:chExt cx="11189650" cy="3325091"/>
          </a:xfrm>
        </p:grpSpPr>
        <p:sp>
          <p:nvSpPr>
            <p:cNvPr id="3" name="Rectangle 2"/>
            <p:cNvSpPr/>
            <p:nvPr/>
          </p:nvSpPr>
          <p:spPr>
            <a:xfrm>
              <a:off x="863805" y="2050471"/>
              <a:ext cx="2068533" cy="59446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হোল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587345" y="1885072"/>
              <a:ext cx="2466109" cy="6164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জার্মেনিয়াম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63804" y="3719304"/>
              <a:ext cx="2068533" cy="37407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বোরন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93" t="2730" r="4399" b="18100"/>
            <a:stretch/>
          </p:blipFill>
          <p:spPr>
            <a:xfrm>
              <a:off x="3431721" y="1551707"/>
              <a:ext cx="5961661" cy="3325091"/>
            </a:xfrm>
            <a:prstGeom prst="rect">
              <a:avLst/>
            </a:prstGeom>
            <a:ln w="57150">
              <a:solidFill>
                <a:srgbClr val="00B0F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8" name="Right Arrow 7"/>
            <p:cNvSpPr/>
            <p:nvPr/>
          </p:nvSpPr>
          <p:spPr>
            <a:xfrm rot="21158528" flipV="1">
              <a:off x="2927988" y="3496009"/>
              <a:ext cx="3477162" cy="155643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802419">
              <a:off x="2854657" y="2755413"/>
              <a:ext cx="2931491" cy="15658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8797636" y="2050471"/>
              <a:ext cx="789709" cy="76202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365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5164" y="554182"/>
            <a:ext cx="8589818" cy="95596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P-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 (জার্মেনিয়ামের সাথে গ্যালিয়াম)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5167" y="5313598"/>
            <a:ext cx="10321637" cy="15670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জার্মেনিয়াম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ক্ট্রন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গ্যালিয়াম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ইলেকট্রন প্রদান করে এবংএকটি ইলেকট্রন প্রদানে ব্যর্থ ।</a:t>
            </a:r>
            <a:r>
              <a:rPr lang="bn-IN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হোল তড়িত প্রবাহে চার্জ বাহকের কাজ করে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7174" y="1660900"/>
            <a:ext cx="10507805" cy="3501943"/>
            <a:chOff x="1" y="1660900"/>
            <a:chExt cx="10764980" cy="35019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163" y="1660900"/>
              <a:ext cx="8589818" cy="35019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" y="3054927"/>
              <a:ext cx="1886434" cy="673011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জার্মেনিয়াম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3668" y="2180492"/>
              <a:ext cx="1814732" cy="87443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হোল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073576" y="3269672"/>
              <a:ext cx="2691405" cy="12319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ত্রি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যোজী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অপদ্রব্য   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গ্যালিয়াম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886434" y="3223953"/>
              <a:ext cx="1021529" cy="45719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875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508" y="4540435"/>
            <a:ext cx="8908473" cy="973673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bn-IN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জার্মেনিয়াম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</a:t>
            </a:r>
            <a:r>
              <a:rPr lang="bn-IN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ক্ট্রন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ইন্ডিয়াম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bn-IN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ইলেকট্রন প্রদান করে এবংএকটি ইলেকট্রন প্রদানে ব্যর্থ। 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6509" y="5624945"/>
            <a:ext cx="8908473" cy="1233055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-টাইপ অর্ধপরিবাহীতে গরিষ্ঠ আধান বাহক হচ্ছে হোল এবং তাপমাত্রার কার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সৃষ্ট লঘিষ্ঠ চার্জ বাহক হচ্ছে ইলেক্ট্রন।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53491" y="457201"/>
            <a:ext cx="8811491" cy="831272"/>
          </a:xfrm>
          <a:prstGeom prst="roundRect">
            <a:avLst/>
          </a:prstGeom>
          <a:solidFill>
            <a:srgbClr val="00206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(জার্মেনিয়ামের সাথে ইন্ডিয়াম) </a:t>
            </a:r>
            <a:endParaRPr lang="en-US" sz="36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236307" y="1575090"/>
            <a:ext cx="8780649" cy="2807274"/>
            <a:chOff x="2183925" y="1559141"/>
            <a:chExt cx="8780649" cy="2807274"/>
          </a:xfrm>
        </p:grpSpPr>
        <p:sp>
          <p:nvSpPr>
            <p:cNvPr id="26" name="Rectangle 25"/>
            <p:cNvSpPr/>
            <p:nvPr/>
          </p:nvSpPr>
          <p:spPr>
            <a:xfrm>
              <a:off x="7793182" y="3603055"/>
              <a:ext cx="2507672" cy="555128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ইন্ডিয়াম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925" y="1559141"/>
              <a:ext cx="5561419" cy="2807274"/>
            </a:xfrm>
            <a:prstGeom prst="rect">
              <a:avLst/>
            </a:prstGeom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29" name="Rectangle 28"/>
            <p:cNvSpPr/>
            <p:nvPr/>
          </p:nvSpPr>
          <p:spPr>
            <a:xfrm>
              <a:off x="8456902" y="1606377"/>
              <a:ext cx="2507672" cy="607783"/>
            </a:xfrm>
            <a:prstGeom prst="rect">
              <a:avLst/>
            </a:prstGeom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জার্মেনিয়াম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93182" y="2781253"/>
              <a:ext cx="1622281" cy="5006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হোল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Left Arrow 30"/>
            <p:cNvSpPr/>
            <p:nvPr/>
          </p:nvSpPr>
          <p:spPr>
            <a:xfrm rot="346622" flipV="1">
              <a:off x="7065494" y="1927286"/>
              <a:ext cx="1393312" cy="45719"/>
            </a:xfrm>
            <a:prstGeom prst="leftArrow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/>
          </p:nvSpPr>
          <p:spPr>
            <a:xfrm rot="788025" flipV="1">
              <a:off x="5408528" y="2821128"/>
              <a:ext cx="2692916" cy="118370"/>
            </a:xfrm>
            <a:prstGeom prst="leftArrow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229225" y="2412964"/>
              <a:ext cx="162138" cy="10376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Arrow 26"/>
            <p:cNvSpPr/>
            <p:nvPr/>
          </p:nvSpPr>
          <p:spPr>
            <a:xfrm rot="893955" flipV="1">
              <a:off x="4848574" y="3530552"/>
              <a:ext cx="3269288" cy="130438"/>
            </a:xfrm>
            <a:prstGeom prst="leftArrow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8763" y="257137"/>
            <a:ext cx="9401175" cy="8512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 (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জার্মেনিয়ামের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717964" y="4784007"/>
            <a:ext cx="9448800" cy="1575229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জার্মেনিয়াম চারটি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ক্ট্রন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আর্সেনিকেবাড়তি ইলেক্ট্রনটি মুক্ত ইলেকট্রন হিসাবে পরিবহণ ব্যাণ্ডে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।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অর্ধপরিবাহীতে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68072" y="2392775"/>
            <a:ext cx="1891144" cy="4817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ইলেক্ট্রন</a:t>
            </a:r>
          </a:p>
        </p:txBody>
      </p:sp>
      <p:sp>
        <p:nvSpPr>
          <p:cNvPr id="5" name="Oval 4"/>
          <p:cNvSpPr/>
          <p:nvPr/>
        </p:nvSpPr>
        <p:spPr>
          <a:xfrm>
            <a:off x="5496319" y="2414533"/>
            <a:ext cx="1434890" cy="118585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24575" y="1619708"/>
            <a:ext cx="1578379" cy="9800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8342" y="2525152"/>
            <a:ext cx="1304445" cy="98004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24575" y="3488108"/>
            <a:ext cx="1578379" cy="890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52119" y="2508059"/>
            <a:ext cx="1304445" cy="9800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9311" y="2784060"/>
            <a:ext cx="56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50156" y="2444690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52654" y="1720532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18563" y="1619708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40608" y="2076270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04329" y="2465969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12342" y="2507672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38418" y="3240256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52115" y="3974340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5305" y="4305829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33973" y="3919903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24432" y="3488108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64010" y="3448508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88050" y="2473793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06332" y="2838908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63404" y="3322543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54613" y="3268617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90308" y="2643670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45711" y="2813417"/>
            <a:ext cx="45397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69015" y="324433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942533" y="3703563"/>
            <a:ext cx="45397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58372" y="2888857"/>
            <a:ext cx="45397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00410" y="1895437"/>
            <a:ext cx="45397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</a:p>
        </p:txBody>
      </p:sp>
      <p:sp>
        <p:nvSpPr>
          <p:cNvPr id="34" name="Oval 33"/>
          <p:cNvSpPr/>
          <p:nvPr/>
        </p:nvSpPr>
        <p:spPr>
          <a:xfrm>
            <a:off x="7875032" y="2935100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369652" y="3391815"/>
            <a:ext cx="124691" cy="12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07785" y="2657522"/>
            <a:ext cx="180109" cy="125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698873" y="3872946"/>
            <a:ext cx="1891144" cy="4817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41925" y="1353938"/>
            <a:ext cx="1891144" cy="481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জার্মেনিয়াম</a:t>
            </a:r>
          </a:p>
        </p:txBody>
      </p:sp>
      <p:sp>
        <p:nvSpPr>
          <p:cNvPr id="40" name="Oval 39"/>
          <p:cNvSpPr/>
          <p:nvPr/>
        </p:nvSpPr>
        <p:spPr>
          <a:xfrm>
            <a:off x="7043257" y="2338818"/>
            <a:ext cx="178159" cy="117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 rot="20218235">
            <a:off x="6276683" y="1844148"/>
            <a:ext cx="1634836" cy="98555"/>
          </a:xfrm>
          <a:prstGeom prst="leftArrow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Arrow 44"/>
          <p:cNvSpPr/>
          <p:nvPr/>
        </p:nvSpPr>
        <p:spPr>
          <a:xfrm rot="889254">
            <a:off x="7232921" y="2468641"/>
            <a:ext cx="1279348" cy="71526"/>
          </a:xfrm>
          <a:prstGeom prst="lef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Arrow 45"/>
          <p:cNvSpPr/>
          <p:nvPr/>
        </p:nvSpPr>
        <p:spPr>
          <a:xfrm rot="1702286">
            <a:off x="6029139" y="3489103"/>
            <a:ext cx="1804141" cy="7153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54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505691"/>
            <a:ext cx="8368145" cy="82434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(সিলিকনের সাথে অ্যান্টিমনি)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111348" y="5237020"/>
            <a:ext cx="10748143" cy="15101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- টাইপ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বহূ 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ংখ্য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হোল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ভেজাল পরমাণু 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Sb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  এর মধ্যে ইলেক্ট্রন ত্যাগের প্রবণতা দেখা যায়। তাই একে মনে হবে ঋনাত্বক ধর্মী।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ইলেক্ট্রন ত্যাগ করে বলে ভেজাল পরমাণুটি দাতা পরমাণু।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9" y="1482436"/>
            <a:ext cx="7823439" cy="3620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6929" y="4225636"/>
            <a:ext cx="1954344" cy="58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সিলিকন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9880" y="1482436"/>
            <a:ext cx="2035559" cy="5472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অ্যান্টিমনি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142" y="2375757"/>
            <a:ext cx="2357731" cy="6583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 ইলেকট্রন              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530436" y="4530436"/>
            <a:ext cx="955964" cy="10390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971309" y="2182091"/>
            <a:ext cx="96982" cy="128154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366491" flipV="1">
            <a:off x="7399714" y="2360121"/>
            <a:ext cx="429490" cy="4571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72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45673" y="748145"/>
            <a:ext cx="8437418" cy="11222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মুল্যায়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0473" y="2410691"/>
            <a:ext cx="8077200" cy="678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</a:t>
            </a:r>
            <a:r>
              <a:rPr lang="bn-IN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একটি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বিশু</a:t>
            </a:r>
            <a:r>
              <a:rPr lang="bn-IN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 অর্ধপরিবাহী</a:t>
            </a:r>
            <a:r>
              <a:rPr lang="bn-BD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বল</a:t>
            </a:r>
            <a:r>
              <a:rPr lang="bn-BD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9691" y="3837709"/>
            <a:ext cx="8077200" cy="678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দূষিত অর্ধপরিবাহী</a:t>
            </a:r>
            <a:r>
              <a:rPr lang="bn-BD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বল</a:t>
            </a:r>
            <a:r>
              <a:rPr lang="bn-BD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5891" y="5056909"/>
            <a:ext cx="8077200" cy="678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বহির্জাত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অর্ধপরিবাহী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380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9" y="2447779"/>
            <a:ext cx="9430212" cy="427657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ounded Rectangle 4"/>
          <p:cNvSpPr/>
          <p:nvPr/>
        </p:nvSpPr>
        <p:spPr>
          <a:xfrm>
            <a:off x="1355358" y="787790"/>
            <a:ext cx="9551963" cy="146304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9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017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16727" y="817418"/>
            <a:ext cx="7107382" cy="12053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3709" y="2452254"/>
            <a:ext cx="7010400" cy="942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অর্ধপরিবাহী কী?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2521526" y="3823854"/>
            <a:ext cx="8268393" cy="942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কতকগুলো অপদ্রব্যের নাম লিখ ?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8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73927" y="748145"/>
            <a:ext cx="7259782" cy="1607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3699" y="2542842"/>
            <a:ext cx="7393851" cy="106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ক-দলঃ আর্সেনিক এর ইলেক্ট্রন বিন্যাসের চিত্র আঁক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9471" y="4405745"/>
            <a:ext cx="7498079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খ-দলঃ </a:t>
            </a:r>
            <a:r>
              <a:rPr lang="bn-IN" sz="3600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জার্মানিয়াম এর ইলেক্ট্রন বিন্যাসের চিত্র আঁক।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4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98618" y="581891"/>
            <a:ext cx="7162800" cy="10945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3818" y="5272521"/>
            <a:ext cx="7703127" cy="1136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40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40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</a:t>
            </a:r>
            <a:r>
              <a:rPr lang="en-US" sz="40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en-US" sz="4000" dirty="0" err="1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F8F8F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1850448"/>
            <a:ext cx="7772400" cy="324802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4101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2715491" y="3611286"/>
            <a:ext cx="6324600" cy="2440898"/>
          </a:xfrm>
          <a:prstGeom prst="diamond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15491" y="487086"/>
            <a:ext cx="6324600" cy="3143063"/>
            <a:chOff x="2715491" y="487086"/>
            <a:chExt cx="6324600" cy="31430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491" y="487086"/>
              <a:ext cx="6324600" cy="3124200"/>
            </a:xfrm>
            <a:prstGeom prst="rect">
              <a:avLst/>
            </a:prstGeom>
            <a:ln w="76200">
              <a:solidFill>
                <a:srgbClr val="00206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5" name="Oval 4"/>
            <p:cNvSpPr/>
            <p:nvPr/>
          </p:nvSpPr>
          <p:spPr>
            <a:xfrm rot="20162777">
              <a:off x="3569997" y="2909712"/>
              <a:ext cx="4391891" cy="72043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8F8F8"/>
                  </a:solidFill>
                </a:rPr>
                <a:t>ASHRAF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5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21527" y="540327"/>
            <a:ext cx="5611091" cy="10390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18" y="1870364"/>
            <a:ext cx="2604654" cy="2571558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Rectangle 5"/>
          <p:cNvSpPr/>
          <p:nvPr/>
        </p:nvSpPr>
        <p:spPr>
          <a:xfrm>
            <a:off x="1477108" y="1870364"/>
            <a:ext cx="7500638" cy="2576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আশরাফ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01714440744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 –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ashrafalisbmc@gmail.com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310" y="4918364"/>
            <a:ext cx="10099962" cy="1316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সালেহা বেগম মহিলা ডিগ্রি কল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হরিণাকুণ্ডু-৭৩১০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57745" y="206540"/>
            <a:ext cx="8866910" cy="144087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3" y="1968885"/>
            <a:ext cx="8756072" cy="2984201"/>
          </a:xfrm>
          <a:prstGeom prst="rect">
            <a:avLst/>
          </a:prstGeom>
          <a:solidFill>
            <a:srgbClr val="FF0000"/>
          </a:solidFill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ounded Rectangle 5"/>
          <p:cNvSpPr/>
          <p:nvPr/>
        </p:nvSpPr>
        <p:spPr>
          <a:xfrm>
            <a:off x="1357744" y="5176298"/>
            <a:ext cx="9116291" cy="144087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 জাংশন ডায়োডের যা অর্ধপরিবাহী দ্বারা তৈরী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51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46073" y="968326"/>
            <a:ext cx="7536873" cy="1565564"/>
          </a:xfrm>
          <a:prstGeom prst="roundRect">
            <a:avLst/>
          </a:prstGeom>
          <a:pattFill prst="pct75">
            <a:fgClr>
              <a:schemeClr val="tx1">
                <a:lumMod val="9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46073" y="2757055"/>
            <a:ext cx="7536873" cy="1634836"/>
          </a:xfrm>
          <a:prstGeom prst="round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21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58684" y="509632"/>
            <a:ext cx="6276109" cy="12469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787236" y="1967345"/>
            <a:ext cx="8035637" cy="1052946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অর্ধপরিবাহী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87236" y="3020291"/>
            <a:ext cx="8035637" cy="1059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।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অর্ধপরিবাহীর প্রকারভেদ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787236" y="3854549"/>
            <a:ext cx="8035637" cy="177732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 অর্ধপরিবাহী এবং অপদ্রব্য পদার্থের নাম ও এদের </a:t>
            </a:r>
            <a:r>
              <a:rPr lang="en-US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smtClean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মৌলের </a:t>
            </a:r>
            <a:r>
              <a:rPr lang="bn-IN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 বিন্যাস </a:t>
            </a:r>
            <a:r>
              <a:rPr lang="en-US" sz="2800" dirty="0" err="1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en-US" sz="2800" dirty="0">
              <a:ln w="0"/>
              <a:solidFill>
                <a:srgbClr val="F8F8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787236" y="5631872"/>
            <a:ext cx="8035637" cy="962891"/>
          </a:xfrm>
          <a:prstGeom prst="rightArrow">
            <a:avLst/>
          </a:prstGeom>
          <a:pattFill prst="pct7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-টাইপ এবং</a:t>
            </a:r>
            <a:r>
              <a:rPr lang="en-US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</a:t>
            </a:r>
            <a:r>
              <a:rPr lang="bn-IN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-টাইপ অর্ধপরিবা</a:t>
            </a:r>
            <a:r>
              <a:rPr lang="en-US" sz="2800" dirty="0" err="1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হী</a:t>
            </a:r>
            <a:r>
              <a:rPr lang="bn-IN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গঠন বর্ণনা করতে</a:t>
            </a:r>
            <a:r>
              <a:rPr lang="en-US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rgbClr val="F8F8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3"/>
          <p:cNvSpPr/>
          <p:nvPr/>
        </p:nvSpPr>
        <p:spPr>
          <a:xfrm>
            <a:off x="3546552" y="1860343"/>
            <a:ext cx="3325090" cy="7820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00352" y="0"/>
                </a:moveTo>
                <a:lnTo>
                  <a:pt x="2000352" y="168514"/>
                </a:lnTo>
                <a:lnTo>
                  <a:pt x="0" y="168514"/>
                </a:lnTo>
                <a:lnTo>
                  <a:pt x="0" y="782039"/>
                </a:lnTo>
              </a:path>
            </a:pathLst>
          </a:custGeom>
          <a:noFill/>
          <a:ln w="57150"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traight Connector 3"/>
          <p:cNvSpPr/>
          <p:nvPr/>
        </p:nvSpPr>
        <p:spPr>
          <a:xfrm>
            <a:off x="5588924" y="1864784"/>
            <a:ext cx="2164513" cy="7775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4073"/>
                </a:lnTo>
                <a:lnTo>
                  <a:pt x="2164513" y="164073"/>
                </a:lnTo>
                <a:lnTo>
                  <a:pt x="2164513" y="777598"/>
                </a:lnTo>
              </a:path>
            </a:pathLst>
          </a:custGeom>
          <a:noFill/>
          <a:ln w="57150"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3"/>
          <p:cNvSpPr/>
          <p:nvPr/>
        </p:nvSpPr>
        <p:spPr>
          <a:xfrm>
            <a:off x="3350682" y="3092319"/>
            <a:ext cx="604702" cy="1689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33002"/>
                </a:lnTo>
                <a:lnTo>
                  <a:pt x="604702" y="1233002"/>
                </a:lnTo>
              </a:path>
            </a:pathLst>
          </a:cu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traight Connector 3"/>
          <p:cNvSpPr/>
          <p:nvPr/>
        </p:nvSpPr>
        <p:spPr>
          <a:xfrm>
            <a:off x="3350682" y="3184754"/>
            <a:ext cx="623410" cy="60441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04418"/>
                </a:lnTo>
                <a:lnTo>
                  <a:pt x="623410" y="604418"/>
                </a:lnTo>
              </a:path>
            </a:pathLst>
          </a:cu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1280160" y="281354"/>
            <a:ext cx="9720775" cy="68931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অর্ধপরিবাহীর প্রকারভেদ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4272" y="1327072"/>
            <a:ext cx="3554009" cy="69439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 দুই প্রকার-</a:t>
            </a:r>
          </a:p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 এবং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286" y="1139774"/>
            <a:ext cx="3279266" cy="7205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 দুই প্রকার -</a:t>
            </a:r>
          </a:p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এবং বিশুদ্ধ অর্ধপরিবাহী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6603" y="4823192"/>
            <a:ext cx="10902462" cy="16338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 এক বিশেষ ধরনের পদার্থ, যাদের তড়িৎ পরিবাহিতা পরিবাহী এবং অন্তরকের মাঝামাঝি। সিলিকন, জার্মেনিয়াম, ক্যাডমিয়াম সালফাইড, গ্যালিয়াম  ইত্যাদি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বিশুদ্ধ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অর্ধপরিবাহী পদার্থের উদাহরণ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10818" y="4091381"/>
            <a:ext cx="2560320" cy="56270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0818" y="3486963"/>
            <a:ext cx="2560320" cy="56270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টাইপ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1641" y="2585997"/>
            <a:ext cx="2244224" cy="56270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বিশুদ্ধ অর্ধপরিবাহী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50831" y="2529611"/>
            <a:ext cx="2285463" cy="56270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অর্ধপরিবাহী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2454" y="1250743"/>
            <a:ext cx="2559187" cy="56270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29" y="1235291"/>
            <a:ext cx="4461216" cy="3397142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ounded Rectangle 2"/>
          <p:cNvSpPr/>
          <p:nvPr/>
        </p:nvSpPr>
        <p:spPr>
          <a:xfrm>
            <a:off x="1603717" y="387927"/>
            <a:ext cx="9031458" cy="7204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 বিশুদ্ধ অর্ধপরিবাহী পদার্থের নাম ও ইলেক্ট্রন বিন্যাস</a:t>
            </a:r>
            <a:r>
              <a:rPr lang="bn-IN" sz="4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603716" y="5517154"/>
            <a:ext cx="9140484" cy="134084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 - জার্মেনিয়াম এবং সিলিকন।  এদের    সর্ববহিস্থ  স্তরে ৪(চার)টি করে ইলেক্ট্রন থাকে । এরা পর্যায় সারণীর ৪র্থ গ্রুপের সদস্য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 বন্ধন গঠন করে ।নিম্নতাপমাত্রায় এদের মুক্ত ইলেক্ট্রন থাকে না 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8229" y="4731998"/>
            <a:ext cx="4515729" cy="65116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সিলিকনের ইলেক্ট্রন বিন্যাস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345382" y="4780943"/>
            <a:ext cx="4398818" cy="6511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জার্মেনিয়ামের ইলেকট্রন বিন্যাস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14351"/>
            <a:ext cx="4343400" cy="3460605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Oval 3"/>
          <p:cNvSpPr/>
          <p:nvPr/>
        </p:nvSpPr>
        <p:spPr>
          <a:xfrm>
            <a:off x="9987635" y="1624980"/>
            <a:ext cx="675249" cy="576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580909" y="1624979"/>
            <a:ext cx="604911" cy="576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84738" y="180110"/>
            <a:ext cx="9281481" cy="70743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  অপদ্রব্য পদার্থের নাম ও এদের ইলেক্ট্রন বিন্যাস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9" y="1411976"/>
            <a:ext cx="4267200" cy="4207807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Rectangle 25"/>
          <p:cNvSpPr/>
          <p:nvPr/>
        </p:nvSpPr>
        <p:spPr>
          <a:xfrm>
            <a:off x="734291" y="5790282"/>
            <a:ext cx="10571018" cy="10677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অপদ্রব্য-অ্যালুমিনিয়াম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গ্যালিয়াম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ইন্ডিয়াম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ত্রিযোজী গ্রহীতা অপদ্রব্য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এদের সর্ববহিস্থ স্তরে ৩টি করে ইলেক্ট্রন থাকে 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পর্যায় সারণীর ৩য় সারির মৌল।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07580" y="1058039"/>
            <a:ext cx="4357254" cy="2475590"/>
            <a:chOff x="5908965" y="1184077"/>
            <a:chExt cx="4357254" cy="24356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9" r="19774"/>
            <a:stretch/>
          </p:blipFill>
          <p:spPr>
            <a:xfrm>
              <a:off x="5908965" y="1184077"/>
              <a:ext cx="4357254" cy="2435604"/>
            </a:xfrm>
            <a:prstGeom prst="rect">
              <a:avLst/>
            </a:prstGeom>
            <a:ln w="228600" cap="sq" cmpd="thickThin">
              <a:solidFill>
                <a:srgbClr val="00B0F0"/>
              </a:solidFill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28" name="Oval 27"/>
            <p:cNvSpPr/>
            <p:nvPr/>
          </p:nvSpPr>
          <p:spPr>
            <a:xfrm>
              <a:off x="9517407" y="1331698"/>
              <a:ext cx="748811" cy="5690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Ge</a:t>
              </a:r>
              <a:endParaRPr lang="en-US" sz="24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908965" y="1411977"/>
              <a:ext cx="642219" cy="6294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31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07580" y="3692551"/>
            <a:ext cx="4474550" cy="2017452"/>
            <a:chOff x="5908965" y="3682612"/>
            <a:chExt cx="4474550" cy="2017452"/>
          </a:xfrm>
        </p:grpSpPr>
        <p:sp>
          <p:nvSpPr>
            <p:cNvPr id="5" name="Rectangle 4"/>
            <p:cNvSpPr/>
            <p:nvPr/>
          </p:nvSpPr>
          <p:spPr>
            <a:xfrm>
              <a:off x="5908965" y="3682612"/>
              <a:ext cx="4474550" cy="2017452"/>
            </a:xfrm>
            <a:prstGeom prst="rect">
              <a:avLst/>
            </a:prstGeom>
            <a:solidFill>
              <a:srgbClr val="D41C48"/>
            </a:solidFill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227637" y="3976566"/>
              <a:ext cx="1985762" cy="1633279"/>
            </a:xfrm>
            <a:prstGeom prst="ellipse">
              <a:avLst/>
            </a:prstGeom>
            <a:noFill/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597849" y="4253234"/>
              <a:ext cx="1263293" cy="105295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92365" y="4616200"/>
              <a:ext cx="336993" cy="32593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268637" y="5407907"/>
              <a:ext cx="160722" cy="25194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583886" y="4823223"/>
              <a:ext cx="206184" cy="25194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169521" y="4629484"/>
              <a:ext cx="155974" cy="25194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193527" y="4357664"/>
              <a:ext cx="173930" cy="25194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705168" y="4526615"/>
              <a:ext cx="155974" cy="25194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207284" y="3942982"/>
              <a:ext cx="711973" cy="583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5</a:t>
              </a:r>
              <a:endParaRPr lang="en-US" sz="36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9443791" y="3889538"/>
              <a:ext cx="822427" cy="6370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B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98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434</TotalTime>
  <Words>807</Words>
  <Application>Microsoft Office PowerPoint</Application>
  <PresentationFormat>Widescreen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Vrinda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ICT_LAB</dc:creator>
  <cp:lastModifiedBy>ICT_LAB</cp:lastModifiedBy>
  <cp:revision>53</cp:revision>
  <dcterms:created xsi:type="dcterms:W3CDTF">2021-07-26T09:00:13Z</dcterms:created>
  <dcterms:modified xsi:type="dcterms:W3CDTF">2021-07-27T20:34:55Z</dcterms:modified>
</cp:coreProperties>
</file>