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5"/>
  </p:notesMasterIdLst>
  <p:sldIdLst>
    <p:sldId id="334" r:id="rId2"/>
    <p:sldId id="335" r:id="rId3"/>
    <p:sldId id="293" r:id="rId4"/>
    <p:sldId id="299" r:id="rId5"/>
    <p:sldId id="296" r:id="rId6"/>
    <p:sldId id="337" r:id="rId7"/>
    <p:sldId id="301" r:id="rId8"/>
    <p:sldId id="338" r:id="rId9"/>
    <p:sldId id="339" r:id="rId10"/>
    <p:sldId id="305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tik" id="{6295E52C-01A3-4960-BF5A-3462E3639C54}">
          <p14:sldIdLst/>
        </p14:section>
        <p14:section name="Untitled Section" id="{183907D7-6FB7-436B-A028-43AF2F8D0531}">
          <p14:sldIdLst>
            <p14:sldId id="334"/>
            <p14:sldId id="335"/>
            <p14:sldId id="293"/>
            <p14:sldId id="299"/>
            <p14:sldId id="296"/>
            <p14:sldId id="337"/>
            <p14:sldId id="301"/>
            <p14:sldId id="338"/>
            <p14:sldId id="339"/>
            <p14:sldId id="305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94027" autoAdjust="0"/>
  </p:normalViewPr>
  <p:slideViewPr>
    <p:cSldViewPr snapToGrid="0">
      <p:cViewPr varScale="1">
        <p:scale>
          <a:sx n="64" d="100"/>
          <a:sy n="64" d="100"/>
        </p:scale>
        <p:origin x="1302" y="78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30"/>
    </p:cViewPr>
  </p:sorterViewPr>
  <p:notesViewPr>
    <p:cSldViewPr snapToGrid="0">
      <p:cViewPr varScale="1">
        <p:scale>
          <a:sx n="58" d="100"/>
          <a:sy n="58" d="100"/>
        </p:scale>
        <p:origin x="17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86BD2-F2ED-454B-A833-BC64C2B59D6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ABD70-AE35-4BF2-B357-6AC0870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1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BD70-AE35-4BF2-B357-6AC0870C4E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06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1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9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5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7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3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4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4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7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5D359-E127-4703-8C97-251C08E16D3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021C-2E8A-4780-83A8-DAE4EBB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0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57021D-E2E4-4AAE-BDEE-35EA04615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979"/>
            <a:ext cx="4167262" cy="537709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7708C91-7FC4-422F-9570-FF6269E32A98}"/>
              </a:ext>
            </a:extLst>
          </p:cNvPr>
          <p:cNvSpPr txBox="1">
            <a:spLocks/>
          </p:cNvSpPr>
          <p:nvPr/>
        </p:nvSpPr>
        <p:spPr>
          <a:xfrm>
            <a:off x="4736892" y="964324"/>
            <a:ext cx="4407107" cy="386250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 err="1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br>
              <a:rPr lang="bn-BD" sz="115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11500" b="1" dirty="0" err="1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15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CCAFCC-725E-4F23-8771-4334A2980DB7}"/>
              </a:ext>
            </a:extLst>
          </p:cNvPr>
          <p:cNvSpPr/>
          <p:nvPr/>
        </p:nvSpPr>
        <p:spPr>
          <a:xfrm>
            <a:off x="4032351" y="674554"/>
            <a:ext cx="149901" cy="5036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0F6C46-6745-4CC4-8F18-EC64BAFC8F4F}"/>
              </a:ext>
            </a:extLst>
          </p:cNvPr>
          <p:cNvSpPr/>
          <p:nvPr/>
        </p:nvSpPr>
        <p:spPr>
          <a:xfrm>
            <a:off x="4272195" y="1154244"/>
            <a:ext cx="149901" cy="39723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6EDA44-EF3C-41A2-A95F-82251E73F85E}"/>
              </a:ext>
            </a:extLst>
          </p:cNvPr>
          <p:cNvSpPr/>
          <p:nvPr/>
        </p:nvSpPr>
        <p:spPr>
          <a:xfrm>
            <a:off x="4512039" y="674554"/>
            <a:ext cx="149901" cy="5036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CD145-9C24-4441-8BE9-319CF62E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FBI_I_Cost of Capital_AUC_10.01.2021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4FEED3-462C-4D19-8CE3-F84FF540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21C-2E8A-4780-83A8-DAE4EBB8DE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9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330701" y="3562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5" y="614599"/>
            <a:ext cx="8132619" cy="57901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9930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9522" y="884905"/>
            <a:ext cx="4572001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SG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BCC37-1614-4649-9AC8-FDEDFE5C7E33}"/>
              </a:ext>
            </a:extLst>
          </p:cNvPr>
          <p:cNvSpPr/>
          <p:nvPr/>
        </p:nvSpPr>
        <p:spPr>
          <a:xfrm>
            <a:off x="1517168" y="2389337"/>
            <a:ext cx="6109663" cy="31700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রেখা কী নির্দেশ করে?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4000" b="1" dirty="0">
                <a:latin typeface="+mj-lt"/>
                <a:cs typeface="NikoshBAN" panose="02000000000000000000" pitchFamily="2" charset="0"/>
              </a:rPr>
              <a:t>AC1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রেখা কী নির্দেশ করে?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OD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রেখা কী নির্দেশ করে?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সমচ্ছেদ বিন্দু কাকে বলে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3661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1536" y="1120880"/>
            <a:ext cx="4734232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419" y="2802195"/>
            <a:ext cx="7683910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2018 ও 2019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(৪র্থ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90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thankyo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7418" y="983632"/>
            <a:ext cx="7654413" cy="441600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B85D-39AC-4C9B-A652-C58CB1B96937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CEDP_Teacher's Training_8th Batch_Management_Group-6/F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E3-2ACC-435A-99A7-6B78584471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9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044"/>
    </mc:Choice>
    <mc:Fallback xmlns="">
      <p:transition advTm="1204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-Shape 4"/>
          <p:cNvSpPr/>
          <p:nvPr/>
        </p:nvSpPr>
        <p:spPr>
          <a:xfrm rot="16200000">
            <a:off x="6033612" y="3614918"/>
            <a:ext cx="1873044" cy="3421629"/>
          </a:xfrm>
          <a:prstGeom prst="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3851564" y="595745"/>
            <a:ext cx="4585854" cy="2493819"/>
          </a:xfrm>
          <a:prstGeom prst="flowChartProcess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আতিক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উল্লাহ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কো-অর্ডিনেটর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অনার্স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কোর্স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রাউজান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SG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S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atikucctg@gmail.com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319" y="3429000"/>
            <a:ext cx="2157153" cy="1826077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07" y="3037609"/>
            <a:ext cx="3036364" cy="3172691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BB3273-7D1C-41C3-9EDC-6959FD79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FBI_I_Cost of Capital_AUC_10.01.2021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244863-69E7-4BCA-819B-3DE12FAE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21C-2E8A-4780-83A8-DAE4EBB8DE51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4B61DE-851F-463A-B12B-9FE4E4BE65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07" y="479686"/>
            <a:ext cx="2499203" cy="221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2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5673" y="4257206"/>
            <a:ext cx="3183593" cy="1978701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600" b="1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: 30 </a:t>
            </a:r>
            <a:r>
              <a:rPr lang="en-US" sz="3600" b="1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SG" sz="3600" b="1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SG" sz="36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: </a:t>
            </a:r>
          </a:p>
          <a:p>
            <a:pPr algn="ctr">
              <a:lnSpc>
                <a:spcPct val="100000"/>
              </a:lnSpc>
              <a:buNone/>
            </a:pPr>
            <a:r>
              <a:rPr lang="en-SG" sz="36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27/07/২০21</a:t>
            </a:r>
            <a:endParaRPr lang="en-US" sz="36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11" y="512617"/>
            <a:ext cx="5378362" cy="5723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73" y="535301"/>
            <a:ext cx="3303514" cy="357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9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12615" y="346087"/>
            <a:ext cx="8132619" cy="6193536"/>
            <a:chOff x="512615" y="346087"/>
            <a:chExt cx="8132619" cy="619353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615" y="346087"/>
              <a:ext cx="8132619" cy="619353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4" name="TextBox 3"/>
            <p:cNvSpPr txBox="1"/>
            <p:nvPr/>
          </p:nvSpPr>
          <p:spPr>
            <a:xfrm>
              <a:off x="2382982" y="955963"/>
              <a:ext cx="1399308" cy="1163781"/>
            </a:xfrm>
            <a:prstGeom prst="rect">
              <a:avLst/>
            </a:prstGeom>
            <a:noFill/>
          </p:spPr>
          <p:txBody>
            <a:bodyPr wrap="square" rtlCol="0">
              <a:prstTxWarp prst="textCirclePour">
                <a:avLst/>
              </a:prstTxWarp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en-US" sz="1200" b="1" dirty="0" err="1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</a:t>
              </a:r>
              <a:r>
                <a:rPr lang="en-US" sz="1200" b="1" dirty="0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1200" b="1" dirty="0" err="1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আতিক</a:t>
              </a:r>
              <a:r>
                <a:rPr lang="en-US" sz="1200" b="1" dirty="0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200" b="1" dirty="0" err="1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উল্লাহ</a:t>
              </a:r>
              <a:r>
                <a:rPr lang="en-US" sz="1200" b="1" dirty="0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200" b="1" dirty="0" err="1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চৌধুরী</a:t>
              </a:r>
              <a:r>
                <a:rPr lang="en-US" sz="1200" b="1" dirty="0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1200" b="1" dirty="0" err="1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রাউজান</a:t>
              </a:r>
              <a:r>
                <a:rPr lang="en-US" sz="1200" b="1" dirty="0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200" b="1" dirty="0" err="1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সরকারি</a:t>
              </a:r>
              <a:r>
                <a:rPr lang="en-US" sz="1200" b="1" dirty="0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200" b="1" dirty="0" err="1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কলেজ</a:t>
              </a:r>
              <a:r>
                <a:rPr lang="en-US" sz="1200" b="1" dirty="0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322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496232" y="3532910"/>
            <a:ext cx="3647768" cy="3290678"/>
            <a:chOff x="5334001" y="354390"/>
            <a:chExt cx="3647768" cy="291268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1" y="354390"/>
              <a:ext cx="3647767" cy="103632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1" y="1143000"/>
              <a:ext cx="3647768" cy="2124075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334"/>
            <a:ext cx="4572000" cy="323236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06" y="3532699"/>
            <a:ext cx="5513437" cy="329088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752110" y="933404"/>
            <a:ext cx="4170218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SG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SG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সমচ্ছেদ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0667" y="2522050"/>
            <a:ext cx="702266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 প্রান্ত কেন নির্ণয় করা হয়? 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অবচয়কে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কোন ধরণের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	ব্যাখ্যা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 বোর্ড ২০১৭ এর সমাধান।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9A540D-4332-4F28-B8E9-D292C8276526}"/>
              </a:ext>
            </a:extLst>
          </p:cNvPr>
          <p:cNvSpPr/>
          <p:nvPr/>
        </p:nvSpPr>
        <p:spPr>
          <a:xfrm>
            <a:off x="522779" y="875206"/>
            <a:ext cx="80670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নিম্নোক্ত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5473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330701" y="3562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1163" y="746739"/>
            <a:ext cx="7841673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 প্রান্ত কেন নির্ণয় করা হয়?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360" y="1997839"/>
            <a:ext cx="80670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সমচ্ছেদ বিন্দুতে বিক্রয় অপেক্ষা প্রকৃত বিক্রয় বেশি হলে সেই অতিরিক্ত বিক্রয়কে নিরাপত্তা প্রান্ত বলে।</a:t>
            </a:r>
          </a:p>
          <a:p>
            <a:pPr algn="just"/>
            <a:r>
              <a:rPr lang="bn-BD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 প্রান্ত যত বেশি হবে প্রতিষ্ঠানের নিরাপত্তা তত বেশি ও ঝুঁকি তত কম হবে।</a:t>
            </a:r>
          </a:p>
          <a:p>
            <a:pPr algn="just"/>
            <a:r>
              <a:rPr lang="bn-BD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পণ্যের বাজার চাহিদা হ্রাস পেলে কোম্পানির পক্ষে ক্ষতি স্বীকার না করে উৎপাদন ও বিক্রয় চালু রাখা সম্ভব কিনা তা নিরাপত্তা সীমা থেকে বোঝা যায়।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87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330701" y="3562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1163" y="521889"/>
            <a:ext cx="7841673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অবচয়কে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ধরণের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</a:p>
        </p:txBody>
      </p:sp>
      <p:sp>
        <p:nvSpPr>
          <p:cNvPr id="2" name="Rectangle 1"/>
          <p:cNvSpPr/>
          <p:nvPr/>
        </p:nvSpPr>
        <p:spPr>
          <a:xfrm>
            <a:off x="542310" y="2117759"/>
            <a:ext cx="80670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অবচয়কে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অনগদ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bn-BD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অবচয়ের কারণে কোম্পানি থেকে কোন ধরণের নগদ বহিঃপ্রবাহ হয়না। যদিও আয় বিবরণীতে অবচয়কে ব্যয় হিসেবে দেখানো হয়। কিন্তু তার জন্য কোন নগদ অর্থ প্রতিষ্ঠান থেকে বহিঃগমন হয়না সেকারণে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অবচয়কে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অনগদ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9562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330701" y="3562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F1EEE0-8D5E-4219-AC9E-B02BEBCEC0EA}"/>
              </a:ext>
            </a:extLst>
          </p:cNvPr>
          <p:cNvSpPr/>
          <p:nvPr/>
        </p:nvSpPr>
        <p:spPr>
          <a:xfrm>
            <a:off x="2976545" y="235777"/>
            <a:ext cx="3280065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৩. কুমিল্লা বোর্ড ২০১৭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B21E22C-C8D4-418A-805F-941A32A96304}"/>
              </a:ext>
            </a:extLst>
          </p:cNvPr>
          <p:cNvGrpSpPr/>
          <p:nvPr/>
        </p:nvGrpSpPr>
        <p:grpSpPr>
          <a:xfrm>
            <a:off x="653020" y="882108"/>
            <a:ext cx="7452626" cy="4318898"/>
            <a:chOff x="1052385" y="1792903"/>
            <a:chExt cx="7452626" cy="4318898"/>
          </a:xfrm>
        </p:grpSpPr>
        <p:sp>
          <p:nvSpPr>
            <p:cNvPr id="5" name="TextBox 4"/>
            <p:cNvSpPr txBox="1"/>
            <p:nvPr/>
          </p:nvSpPr>
          <p:spPr>
            <a:xfrm>
              <a:off x="4586031" y="403144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E1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E4F6ABF-4D8C-490E-954C-6DE078AEC92C}"/>
                </a:ext>
              </a:extLst>
            </p:cNvPr>
            <p:cNvGrpSpPr/>
            <p:nvPr/>
          </p:nvGrpSpPr>
          <p:grpSpPr>
            <a:xfrm>
              <a:off x="1052385" y="1792903"/>
              <a:ext cx="7452626" cy="4318898"/>
              <a:chOff x="1052385" y="1792903"/>
              <a:chExt cx="7452626" cy="431889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052385" y="1792903"/>
                <a:ext cx="7452626" cy="4318898"/>
                <a:chOff x="968032" y="868382"/>
                <a:chExt cx="7746693" cy="5093339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968032" y="1100016"/>
                  <a:ext cx="7203354" cy="4861705"/>
                  <a:chOff x="303016" y="718494"/>
                  <a:chExt cx="7203354" cy="4861705"/>
                </a:xfrm>
              </p:grpSpPr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2093639" y="718494"/>
                    <a:ext cx="5412731" cy="4219793"/>
                    <a:chOff x="2093639" y="718494"/>
                    <a:chExt cx="5412731" cy="4219793"/>
                  </a:xfrm>
                </p:grpSpPr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2093639" y="718494"/>
                      <a:ext cx="330252" cy="43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P</a:t>
                      </a:r>
                    </a:p>
                  </p:txBody>
                </p: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2207544" y="4318062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0</a:t>
                      </a:r>
                    </a:p>
                  </p:txBody>
                </p: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7122798" y="4502728"/>
                      <a:ext cx="383572" cy="43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Q</a:t>
                      </a:r>
                    </a:p>
                  </p:txBody>
                </p:sp>
              </p:grp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303016" y="789705"/>
                    <a:ext cx="6885089" cy="4790494"/>
                    <a:chOff x="303016" y="789705"/>
                    <a:chExt cx="6885089" cy="4790494"/>
                  </a:xfrm>
                </p:grpSpPr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303016" y="1091226"/>
                      <a:ext cx="2055371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ব্যয়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166742" y="4963158"/>
                      <a:ext cx="3442816" cy="6170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উৎপাদন ও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য়ের পরিমাণ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p:txBody>
                </p:sp>
                <p:grpSp>
                  <p:nvGrpSpPr>
                    <p:cNvPr id="36" name="Group 35"/>
                    <p:cNvGrpSpPr/>
                    <p:nvPr/>
                  </p:nvGrpSpPr>
                  <p:grpSpPr>
                    <a:xfrm>
                      <a:off x="2452255" y="789705"/>
                      <a:ext cx="4735850" cy="3713023"/>
                      <a:chOff x="2452255" y="789705"/>
                      <a:chExt cx="4735850" cy="3713023"/>
                    </a:xfrm>
                  </p:grpSpPr>
                  <p:cxnSp>
                    <p:nvCxnSpPr>
                      <p:cNvPr id="13" name="Straight Connector 12"/>
                      <p:cNvCxnSpPr/>
                      <p:nvPr/>
                    </p:nvCxnSpPr>
                    <p:spPr>
                      <a:xfrm flipH="1" flipV="1">
                        <a:off x="2452255" y="900545"/>
                        <a:ext cx="27709" cy="3588328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Straight Connector 15"/>
                      <p:cNvCxnSpPr/>
                      <p:nvPr/>
                    </p:nvCxnSpPr>
                    <p:spPr>
                      <a:xfrm>
                        <a:off x="2479964" y="4488873"/>
                        <a:ext cx="4682837" cy="13855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" name="Straight Connector 2"/>
                      <p:cNvCxnSpPr/>
                      <p:nvPr/>
                    </p:nvCxnSpPr>
                    <p:spPr>
                      <a:xfrm flipV="1">
                        <a:off x="2495375" y="3519055"/>
                        <a:ext cx="4653571" cy="13854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" name="Straight Connector 13"/>
                      <p:cNvCxnSpPr/>
                      <p:nvPr/>
                    </p:nvCxnSpPr>
                    <p:spPr>
                      <a:xfrm flipV="1">
                        <a:off x="2481520" y="1643442"/>
                        <a:ext cx="4706585" cy="1873338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Straight Connector 14"/>
                      <p:cNvCxnSpPr/>
                      <p:nvPr/>
                    </p:nvCxnSpPr>
                    <p:spPr>
                      <a:xfrm flipV="1">
                        <a:off x="2493910" y="789705"/>
                        <a:ext cx="4545757" cy="3669183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4" name="TextBox 3"/>
                <p:cNvSpPr txBox="1"/>
                <p:nvPr/>
              </p:nvSpPr>
              <p:spPr>
                <a:xfrm>
                  <a:off x="5203441" y="2523150"/>
                  <a:ext cx="471883" cy="43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E2</a:t>
                  </a: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2827264" y="3740243"/>
                  <a:ext cx="3177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A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7846709" y="3722838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389499" y="4877322"/>
                  <a:ext cx="3273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 rot="19476591">
                  <a:off x="7637813" y="868382"/>
                  <a:ext cx="336035" cy="4355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 rot="20284693">
                  <a:off x="7847237" y="1679207"/>
                  <a:ext cx="594606" cy="4355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C1</a:t>
                  </a: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36E98DF2-A878-4EBC-8479-148681FA73CE}"/>
                    </a:ext>
                  </a:extLst>
                </p:cNvPr>
                <p:cNvSpPr txBox="1"/>
                <p:nvPr/>
              </p:nvSpPr>
              <p:spPr>
                <a:xfrm rot="20284693">
                  <a:off x="8120119" y="2522175"/>
                  <a:ext cx="594606" cy="4355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</p:grp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4CC1BB3E-5F83-4628-9F99-5545A789892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3366" y="3525733"/>
                <a:ext cx="4736130" cy="842013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222B2EC-12E1-4ABB-B736-136BA5AC814E}"/>
              </a:ext>
            </a:extLst>
          </p:cNvPr>
          <p:cNvSpPr/>
          <p:nvPr/>
        </p:nvSpPr>
        <p:spPr>
          <a:xfrm>
            <a:off x="320675" y="5208333"/>
            <a:ext cx="8502649" cy="107721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গ. উদ্দীপকে উল্লিখিত চিত্রে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রেখা কীরূপ প্রভাব ফেলেছে?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ঘ. উদ্দীপকের </a:t>
            </a:r>
            <a:r>
              <a:rPr lang="en-US" sz="3200" b="1" dirty="0">
                <a:latin typeface="+mj-lt"/>
                <a:cs typeface="NikoshBAN" panose="02000000000000000000" pitchFamily="2" charset="0"/>
              </a:rPr>
              <a:t>E1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atin typeface="+mj-lt"/>
                <a:cs typeface="NikoshBAN" panose="02000000000000000000" pitchFamily="2" charset="0"/>
              </a:rPr>
              <a:t>E2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বিন্দুর মধ্যে তুলনামূলক বিশ্লেষণ কর।</a:t>
            </a:r>
          </a:p>
        </p:txBody>
      </p:sp>
    </p:spTree>
    <p:extLst>
      <p:ext uri="{BB962C8B-B14F-4D97-AF65-F5344CB8AC3E}">
        <p14:creationId xmlns:p14="http://schemas.microsoft.com/office/powerpoint/2010/main" val="405280394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2094</TotalTime>
  <Words>349</Words>
  <Application>Microsoft Office PowerPoint</Application>
  <PresentationFormat>On-screen Show (4:3)</PresentationFormat>
  <Paragraphs>55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NikoshBAN</vt:lpstr>
      <vt:lpstr>Rockwell</vt:lpstr>
      <vt:lpstr>Wingdings</vt:lpstr>
      <vt:lpstr>Atlas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Raozan College</dc:creator>
  <cp:lastModifiedBy>Raozan College</cp:lastModifiedBy>
  <cp:revision>304</cp:revision>
  <dcterms:created xsi:type="dcterms:W3CDTF">2019-06-11T16:39:17Z</dcterms:created>
  <dcterms:modified xsi:type="dcterms:W3CDTF">2021-07-27T14:31:38Z</dcterms:modified>
</cp:coreProperties>
</file>