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7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70" r:id="rId12"/>
    <p:sldId id="271" r:id="rId13"/>
    <p:sldId id="272" r:id="rId14"/>
    <p:sldId id="273" r:id="rId15"/>
    <p:sldId id="274" r:id="rId16"/>
  </p:sldIdLst>
  <p:sldSz cx="14630400" cy="8229600"/>
  <p:notesSz cx="6858000" cy="9144000"/>
  <p:defaultTextStyle>
    <a:defPPr>
      <a:defRPr lang="en-US"/>
    </a:defPPr>
    <a:lvl1pPr marL="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1pPr>
    <a:lvl2pPr marL="65311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2pPr>
    <a:lvl3pPr marL="130622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3pPr>
    <a:lvl4pPr marL="195933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4pPr>
    <a:lvl5pPr marL="261244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5pPr>
    <a:lvl6pPr marL="326555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6pPr>
    <a:lvl7pPr marL="391866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7pPr>
    <a:lvl8pPr marL="457177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8pPr>
    <a:lvl9pPr marL="5224882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324" y="-108"/>
      </p:cViewPr>
      <p:guideLst>
        <p:guide orient="horz" pos="2592"/>
        <p:guide pos="460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556511"/>
            <a:ext cx="12435840" cy="1764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4560" y="4663440"/>
            <a:ext cx="10241280" cy="2103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3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6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9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12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65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18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71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24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17D8A-195F-40B4-A236-1A96F58D0AC9}" type="datetimeFigureOut">
              <a:rPr lang="en-US" smtClean="0"/>
              <a:pPr/>
              <a:t>7/27/2021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D1053-C9D4-48F4-A5B3-BC36A9DBA9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17D8A-195F-40B4-A236-1A96F58D0AC9}" type="datetimeFigureOut">
              <a:rPr lang="en-US" smtClean="0"/>
              <a:pPr/>
              <a:t>7/27/2021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D1053-C9D4-48F4-A5B3-BC36A9DBA9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07040" y="329566"/>
            <a:ext cx="3291840" cy="702183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520" y="329566"/>
            <a:ext cx="9631680" cy="702183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17D8A-195F-40B4-A236-1A96F58D0AC9}" type="datetimeFigureOut">
              <a:rPr lang="en-US" smtClean="0"/>
              <a:pPr/>
              <a:t>7/27/2021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D1053-C9D4-48F4-A5B3-BC36A9DBA9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17D8A-195F-40B4-A236-1A96F58D0AC9}" type="datetimeFigureOut">
              <a:rPr lang="en-US" smtClean="0"/>
              <a:pPr/>
              <a:t>7/27/2021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D1053-C9D4-48F4-A5B3-BC36A9DBA9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5288281"/>
            <a:ext cx="12435840" cy="1634490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3488056"/>
            <a:ext cx="12435840" cy="1800224"/>
          </a:xfrm>
        </p:spPr>
        <p:txBody>
          <a:bodyPr anchor="b"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65311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622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933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1244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6555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1866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7177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2488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17D8A-195F-40B4-A236-1A96F58D0AC9}" type="datetimeFigureOut">
              <a:rPr lang="en-US" smtClean="0"/>
              <a:pPr/>
              <a:t>7/27/2021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D1053-C9D4-48F4-A5B3-BC36A9DBA9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1920240"/>
            <a:ext cx="6461760" cy="543115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37120" y="1920240"/>
            <a:ext cx="6461760" cy="543115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17D8A-195F-40B4-A236-1A96F58D0AC9}" type="datetimeFigureOut">
              <a:rPr lang="en-US" smtClean="0"/>
              <a:pPr/>
              <a:t>7/27/2021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D1053-C9D4-48F4-A5B3-BC36A9DBA9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842136"/>
            <a:ext cx="6464301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609850"/>
            <a:ext cx="6464301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1" y="1842136"/>
            <a:ext cx="6466840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1" y="2609850"/>
            <a:ext cx="6466840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17D8A-195F-40B4-A236-1A96F58D0AC9}" type="datetimeFigureOut">
              <a:rPr lang="en-US" smtClean="0"/>
              <a:pPr/>
              <a:t>7/27/2021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D1053-C9D4-48F4-A5B3-BC36A9DBA9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17D8A-195F-40B4-A236-1A96F58D0AC9}" type="datetimeFigureOut">
              <a:rPr lang="en-US" smtClean="0"/>
              <a:pPr/>
              <a:t>7/27/2021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D1053-C9D4-48F4-A5B3-BC36A9DBA9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17D8A-195F-40B4-A236-1A96F58D0AC9}" type="datetimeFigureOut">
              <a:rPr lang="en-US" smtClean="0"/>
              <a:pPr/>
              <a:t>7/27/2021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D1053-C9D4-48F4-A5B3-BC36A9DBA9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1" y="327660"/>
            <a:ext cx="4813301" cy="1394460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0" y="327660"/>
            <a:ext cx="8178800" cy="7023736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1" y="1722120"/>
            <a:ext cx="4813301" cy="5629276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17D8A-195F-40B4-A236-1A96F58D0AC9}" type="datetimeFigureOut">
              <a:rPr lang="en-US" smtClean="0"/>
              <a:pPr/>
              <a:t>7/27/2021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D1053-C9D4-48F4-A5B3-BC36A9DBA9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1" y="5760720"/>
            <a:ext cx="8778240" cy="680086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1" y="735330"/>
            <a:ext cx="8778240" cy="4937760"/>
          </a:xfrm>
        </p:spPr>
        <p:txBody>
          <a:bodyPr/>
          <a:lstStyle>
            <a:lvl1pPr marL="0" indent="0">
              <a:buNone/>
              <a:defRPr sz="4600"/>
            </a:lvl1pPr>
            <a:lvl2pPr marL="653110" indent="0">
              <a:buNone/>
              <a:defRPr sz="4000"/>
            </a:lvl2pPr>
            <a:lvl3pPr marL="1306220" indent="0">
              <a:buNone/>
              <a:defRPr sz="3400"/>
            </a:lvl3pPr>
            <a:lvl4pPr marL="1959331" indent="0">
              <a:buNone/>
              <a:defRPr sz="2900"/>
            </a:lvl4pPr>
            <a:lvl5pPr marL="2612441" indent="0">
              <a:buNone/>
              <a:defRPr sz="2900"/>
            </a:lvl5pPr>
            <a:lvl6pPr marL="3265551" indent="0">
              <a:buNone/>
              <a:defRPr sz="2900"/>
            </a:lvl6pPr>
            <a:lvl7pPr marL="3918661" indent="0">
              <a:buNone/>
              <a:defRPr sz="2900"/>
            </a:lvl7pPr>
            <a:lvl8pPr marL="4571771" indent="0">
              <a:buNone/>
              <a:defRPr sz="2900"/>
            </a:lvl8pPr>
            <a:lvl9pPr marL="5224882" indent="0">
              <a:buNone/>
              <a:defRPr sz="29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1" y="6440806"/>
            <a:ext cx="8778240" cy="965834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17D8A-195F-40B4-A236-1A96F58D0AC9}" type="datetimeFigureOut">
              <a:rPr lang="en-US" smtClean="0"/>
              <a:pPr/>
              <a:t>7/27/2021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D1053-C9D4-48F4-A5B3-BC36A9DBA9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  <a:prstGeom prst="rect">
            <a:avLst/>
          </a:prstGeom>
        </p:spPr>
        <p:txBody>
          <a:bodyPr vert="horz" lIns="130622" tIns="65311" rIns="130622" bIns="6531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920240"/>
            <a:ext cx="13167360" cy="5431156"/>
          </a:xfrm>
          <a:prstGeom prst="rect">
            <a:avLst/>
          </a:prstGeom>
        </p:spPr>
        <p:txBody>
          <a:bodyPr vert="horz" lIns="130622" tIns="65311" rIns="130622" bIns="6531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5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17D8A-195F-40B4-A236-1A96F58D0AC9}" type="datetimeFigureOut">
              <a:rPr lang="en-US" smtClean="0"/>
              <a:pPr/>
              <a:t>7/27/2021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8720" y="7627621"/>
            <a:ext cx="46329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851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D1053-C9D4-48F4-A5B3-BC36A9DBA9C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306220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9833" indent="-489833" algn="l" defTabSz="1306220" rtl="0" eaLnBrk="1" latinLnBrk="0" hangingPunct="1">
        <a:spcBef>
          <a:spcPct val="20000"/>
        </a:spcBef>
        <a:buFont typeface="Arial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61304" indent="-408194" algn="l" defTabSz="1306220" rtl="0" eaLnBrk="1" latinLnBrk="0" hangingPunct="1">
        <a:spcBef>
          <a:spcPct val="20000"/>
        </a:spcBef>
        <a:buFont typeface="Arial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76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85886" indent="-326555" algn="l" defTabSz="1306220" rtl="0" eaLnBrk="1" latinLnBrk="0" hangingPunct="1">
        <a:spcBef>
          <a:spcPct val="20000"/>
        </a:spcBef>
        <a:buFont typeface="Arial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38996" indent="-326555" algn="l" defTabSz="1306220" rtl="0" eaLnBrk="1" latinLnBrk="0" hangingPunct="1">
        <a:spcBef>
          <a:spcPct val="20000"/>
        </a:spcBef>
        <a:buFont typeface="Arial" pitchFamily="34" charset="0"/>
        <a:buChar char="»"/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106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245216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898327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551437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311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622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933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244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555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866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4882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user\Videos\hello%20song.mp4" TargetMode="Externa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-457200" y="4668924"/>
            <a:ext cx="15163800" cy="3408276"/>
            <a:chOff x="-398902" y="3449724"/>
            <a:chExt cx="12454992" cy="340827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-398902" y="3503315"/>
              <a:ext cx="6436631" cy="335468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459506" y="3449724"/>
              <a:ext cx="6596584" cy="3408276"/>
            </a:xfrm>
            <a:prstGeom prst="rect">
              <a:avLst/>
            </a:prstGeom>
          </p:spPr>
        </p:pic>
      </p:grpSp>
      <p:sp>
        <p:nvSpPr>
          <p:cNvPr id="7" name="Bevel 6"/>
          <p:cNvSpPr/>
          <p:nvPr/>
        </p:nvSpPr>
        <p:spPr>
          <a:xfrm>
            <a:off x="0" y="0"/>
            <a:ext cx="14630400" cy="8229600"/>
          </a:xfrm>
          <a:prstGeom prst="bevel">
            <a:avLst>
              <a:gd name="adj" fmla="val 1736"/>
            </a:avLst>
          </a:prstGeom>
          <a:noFill/>
          <a:ln w="76200">
            <a:solidFill>
              <a:srgbClr val="92D050"/>
            </a:solidFill>
          </a:ln>
          <a:effectLst>
            <a:outerShdw blurRad="50800" dist="50800" dir="5400000" algn="ctr" rotWithShape="0">
              <a:srgbClr val="0099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EF95B303-D1CE-42B9-A6F7-7BF0AECC6E5B}"/>
              </a:ext>
            </a:extLst>
          </p:cNvPr>
          <p:cNvSpPr/>
          <p:nvPr/>
        </p:nvSpPr>
        <p:spPr>
          <a:xfrm>
            <a:off x="2360714" y="720804"/>
            <a:ext cx="9450286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Welcome to </a:t>
            </a:r>
            <a:r>
              <a:rPr lang="en-US" sz="6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English </a:t>
            </a:r>
            <a: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Class</a:t>
            </a:r>
            <a:endParaRPr lang="en-US" sz="6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 descr="welcome-christmas-animated-gifs-3d-clr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1981200"/>
            <a:ext cx="11734800" cy="411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0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-457200" y="4668924"/>
            <a:ext cx="15163800" cy="3408276"/>
            <a:chOff x="-398902" y="3449724"/>
            <a:chExt cx="12454992" cy="340827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-398902" y="3503315"/>
              <a:ext cx="6436631" cy="335468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459506" y="3449724"/>
              <a:ext cx="6596584" cy="3408276"/>
            </a:xfrm>
            <a:prstGeom prst="rect">
              <a:avLst/>
            </a:prstGeom>
          </p:spPr>
        </p:pic>
      </p:grpSp>
      <p:sp>
        <p:nvSpPr>
          <p:cNvPr id="7" name="Bevel 6"/>
          <p:cNvSpPr/>
          <p:nvPr/>
        </p:nvSpPr>
        <p:spPr>
          <a:xfrm>
            <a:off x="0" y="0"/>
            <a:ext cx="14630400" cy="8229600"/>
          </a:xfrm>
          <a:prstGeom prst="bevel">
            <a:avLst>
              <a:gd name="adj" fmla="val 1736"/>
            </a:avLst>
          </a:prstGeom>
          <a:noFill/>
          <a:ln w="76200">
            <a:solidFill>
              <a:srgbClr val="92D050"/>
            </a:solidFill>
          </a:ln>
          <a:effectLst>
            <a:outerShdw blurRad="50800" dist="50800" dir="5400000" algn="ctr" rotWithShape="0">
              <a:srgbClr val="0099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loud 7"/>
          <p:cNvSpPr/>
          <p:nvPr/>
        </p:nvSpPr>
        <p:spPr>
          <a:xfrm>
            <a:off x="2743200" y="1371600"/>
            <a:ext cx="9601200" cy="5715000"/>
          </a:xfrm>
          <a:prstGeom prst="cloud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</a:rPr>
              <a:t>Four students will make group. Every group will read. Teacher  will try to   see the reading of each pair. Everyone has to make sure to read.  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9" name="Horizontal Scroll 8"/>
          <p:cNvSpPr/>
          <p:nvPr/>
        </p:nvSpPr>
        <p:spPr>
          <a:xfrm>
            <a:off x="3962400" y="457200"/>
            <a:ext cx="6553200" cy="914400"/>
          </a:xfrm>
          <a:prstGeom prst="horizontalScroll">
            <a:avLst/>
          </a:prstGeom>
          <a:noFill/>
          <a:ln w="50800">
            <a:gradFill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 smtClean="0">
                <a:solidFill>
                  <a:schemeClr val="tx1"/>
                </a:solidFill>
              </a:rPr>
              <a:t>Small group </a:t>
            </a:r>
            <a:r>
              <a:rPr lang="en-US" sz="4800" b="1" dirty="0">
                <a:solidFill>
                  <a:schemeClr val="tx1"/>
                </a:solidFill>
              </a:rPr>
              <a:t>work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-457200" y="4668924"/>
            <a:ext cx="15163800" cy="3408276"/>
            <a:chOff x="-398902" y="3449724"/>
            <a:chExt cx="12454992" cy="340827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-398902" y="3503315"/>
              <a:ext cx="6436631" cy="335468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459506" y="3449724"/>
              <a:ext cx="6596584" cy="3408276"/>
            </a:xfrm>
            <a:prstGeom prst="rect">
              <a:avLst/>
            </a:prstGeom>
          </p:spPr>
        </p:pic>
      </p:grpSp>
      <p:sp>
        <p:nvSpPr>
          <p:cNvPr id="7" name="Bevel 6"/>
          <p:cNvSpPr/>
          <p:nvPr/>
        </p:nvSpPr>
        <p:spPr>
          <a:xfrm>
            <a:off x="0" y="0"/>
            <a:ext cx="14630400" cy="8229600"/>
          </a:xfrm>
          <a:prstGeom prst="bevel">
            <a:avLst>
              <a:gd name="adj" fmla="val 1736"/>
            </a:avLst>
          </a:prstGeom>
          <a:noFill/>
          <a:ln w="76200">
            <a:solidFill>
              <a:srgbClr val="92D050"/>
            </a:solidFill>
          </a:ln>
          <a:effectLst>
            <a:outerShdw blurRad="50800" dist="50800" dir="5400000" algn="ctr" rotWithShape="0">
              <a:srgbClr val="0099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Horizontal Scroll 7"/>
          <p:cNvSpPr/>
          <p:nvPr/>
        </p:nvSpPr>
        <p:spPr>
          <a:xfrm>
            <a:off x="4648200" y="457200"/>
            <a:ext cx="5638800" cy="1066800"/>
          </a:xfrm>
          <a:prstGeom prst="horizontalScroll">
            <a:avLst/>
          </a:prstGeom>
          <a:noFill/>
          <a:ln w="50800">
            <a:gradFill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 smtClean="0">
                <a:solidFill>
                  <a:schemeClr val="tx1"/>
                </a:solidFill>
              </a:rPr>
              <a:t>Pair </a:t>
            </a:r>
            <a:r>
              <a:rPr lang="en-US" sz="4800" b="1" dirty="0">
                <a:solidFill>
                  <a:schemeClr val="tx1"/>
                </a:solidFill>
              </a:rPr>
              <a:t>work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24000" y="1905000"/>
            <a:ext cx="472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1.Biju is in class………</a:t>
            </a:r>
            <a:endParaRPr lang="en-US" sz="4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524000" y="2667000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2. ………………..keeps </a:t>
            </a:r>
            <a:r>
              <a:rPr lang="en-US" sz="4000" b="1" dirty="0" err="1" smtClean="0"/>
              <a:t>Biju</a:t>
            </a:r>
            <a:r>
              <a:rPr lang="en-US" sz="4000" b="1" dirty="0" smtClean="0"/>
              <a:t> fit.</a:t>
            </a:r>
            <a:endParaRPr lang="en-US" sz="4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524000" y="3505200"/>
            <a:ext cx="662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3. ……………. makes </a:t>
            </a:r>
            <a:r>
              <a:rPr lang="en-US" sz="4000" b="1" dirty="0" err="1" smtClean="0"/>
              <a:t>Biju</a:t>
            </a:r>
            <a:r>
              <a:rPr lang="en-US" sz="4000" b="1" dirty="0" smtClean="0"/>
              <a:t> happy.</a:t>
            </a:r>
            <a:endParaRPr lang="en-US" sz="4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447800" y="4343400"/>
            <a:ext cx="922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4.Biju likes to read magazine about …………</a:t>
            </a:r>
            <a:endParaRPr lang="en-US" sz="4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447800" y="5181600"/>
            <a:ext cx="762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5.Sima loves reading funny…………..</a:t>
            </a:r>
            <a:endParaRPr lang="en-US" sz="4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257800" y="1752600"/>
            <a:ext cx="60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5</a:t>
            </a:r>
            <a:endParaRPr lang="en-US" sz="4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2057400" y="2492514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Swimming</a:t>
            </a:r>
            <a:endParaRPr lang="en-US" sz="40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2057400" y="3352800"/>
            <a:ext cx="243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Painting</a:t>
            </a:r>
            <a:endParaRPr lang="en-US" sz="40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8991600" y="4191000"/>
            <a:ext cx="167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sports</a:t>
            </a:r>
            <a:endParaRPr lang="en-US" sz="4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7315200" y="5029200"/>
            <a:ext cx="190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stories</a:t>
            </a:r>
            <a:endParaRPr 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-457200" y="4668924"/>
            <a:ext cx="15163800" cy="3408276"/>
            <a:chOff x="-398902" y="3449724"/>
            <a:chExt cx="12454992" cy="340827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-398902" y="3503315"/>
              <a:ext cx="6436631" cy="335468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459506" y="3449724"/>
              <a:ext cx="6596584" cy="3408276"/>
            </a:xfrm>
            <a:prstGeom prst="rect">
              <a:avLst/>
            </a:prstGeom>
          </p:spPr>
        </p:pic>
      </p:grpSp>
      <p:sp>
        <p:nvSpPr>
          <p:cNvPr id="7" name="Bevel 6"/>
          <p:cNvSpPr/>
          <p:nvPr/>
        </p:nvSpPr>
        <p:spPr>
          <a:xfrm>
            <a:off x="0" y="0"/>
            <a:ext cx="14630400" cy="8229600"/>
          </a:xfrm>
          <a:prstGeom prst="bevel">
            <a:avLst>
              <a:gd name="adj" fmla="val 1736"/>
            </a:avLst>
          </a:prstGeom>
          <a:noFill/>
          <a:ln w="76200">
            <a:solidFill>
              <a:srgbClr val="92D050"/>
            </a:solidFill>
          </a:ln>
          <a:effectLst>
            <a:outerShdw blurRad="50800" dist="50800" dir="5400000" algn="ctr" rotWithShape="0">
              <a:srgbClr val="0099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loud Callout 7"/>
          <p:cNvSpPr/>
          <p:nvPr/>
        </p:nvSpPr>
        <p:spPr>
          <a:xfrm>
            <a:off x="5486400" y="606552"/>
            <a:ext cx="3733800" cy="1831848"/>
          </a:xfrm>
          <a:prstGeom prst="cloudCallout">
            <a:avLst>
              <a:gd name="adj1" fmla="val -9101"/>
              <a:gd name="adj2" fmla="val 96178"/>
            </a:avLst>
          </a:prstGeom>
          <a:noFill/>
          <a:ln w="5080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</a:rPr>
              <a:t>Role play</a:t>
            </a:r>
            <a:endParaRPr lang="en-US" sz="4800" b="1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09800" y="3733800"/>
            <a:ext cx="104394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Every four students will perform the lesson together. They will play the role of </a:t>
            </a:r>
            <a:r>
              <a:rPr lang="en-US" sz="4400" b="1" dirty="0" err="1" smtClean="0"/>
              <a:t>Tamal</a:t>
            </a:r>
            <a:r>
              <a:rPr lang="en-US" sz="4400" b="1" dirty="0" smtClean="0"/>
              <a:t>, </a:t>
            </a:r>
            <a:r>
              <a:rPr lang="en-US" sz="4400" b="1" dirty="0" err="1" smtClean="0"/>
              <a:t>Sima</a:t>
            </a:r>
            <a:r>
              <a:rPr lang="en-US" sz="4400" b="1" dirty="0" smtClean="0"/>
              <a:t>, </a:t>
            </a:r>
            <a:r>
              <a:rPr lang="en-US" sz="4400" b="1" dirty="0" err="1" smtClean="0"/>
              <a:t>Nasrin</a:t>
            </a:r>
            <a:r>
              <a:rPr lang="en-US" sz="4400" b="1" dirty="0" smtClean="0"/>
              <a:t>, </a:t>
            </a:r>
            <a:r>
              <a:rPr lang="en-US" sz="4400" b="1" dirty="0" err="1" smtClean="0"/>
              <a:t>Biju</a:t>
            </a:r>
            <a:r>
              <a:rPr lang="en-US" sz="4400" b="1" dirty="0" smtClean="0"/>
              <a:t>.</a:t>
            </a:r>
            <a:endParaRPr lang="en-US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-457200" y="4668924"/>
            <a:ext cx="15163800" cy="3408276"/>
            <a:chOff x="-398902" y="3449724"/>
            <a:chExt cx="12454992" cy="340827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-398902" y="3503315"/>
              <a:ext cx="6436631" cy="335468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459506" y="3449724"/>
              <a:ext cx="6596584" cy="3408276"/>
            </a:xfrm>
            <a:prstGeom prst="rect">
              <a:avLst/>
            </a:prstGeom>
          </p:spPr>
        </p:pic>
      </p:grpSp>
      <p:sp>
        <p:nvSpPr>
          <p:cNvPr id="7" name="Bevel 6"/>
          <p:cNvSpPr/>
          <p:nvPr/>
        </p:nvSpPr>
        <p:spPr>
          <a:xfrm>
            <a:off x="0" y="0"/>
            <a:ext cx="14630400" cy="8229600"/>
          </a:xfrm>
          <a:prstGeom prst="bevel">
            <a:avLst>
              <a:gd name="adj" fmla="val 1736"/>
            </a:avLst>
          </a:prstGeom>
          <a:noFill/>
          <a:ln w="76200">
            <a:solidFill>
              <a:srgbClr val="92D050"/>
            </a:solidFill>
          </a:ln>
          <a:effectLst>
            <a:outerShdw blurRad="50800" dist="50800" dir="5400000" algn="ctr" rotWithShape="0">
              <a:srgbClr val="0099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loud Callout 7"/>
          <p:cNvSpPr/>
          <p:nvPr/>
        </p:nvSpPr>
        <p:spPr>
          <a:xfrm>
            <a:off x="4495800" y="304800"/>
            <a:ext cx="4572000" cy="1752600"/>
          </a:xfrm>
          <a:prstGeom prst="cloudCallout">
            <a:avLst>
              <a:gd name="adj1" fmla="val 5470"/>
              <a:gd name="adj2" fmla="val 94199"/>
            </a:avLst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 w="50800">
            <a:gradFill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</a:rPr>
              <a:t>Evaluation</a:t>
            </a:r>
            <a:endParaRPr lang="en-US" sz="4800" b="1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514600" y="3048000"/>
            <a:ext cx="9601200" cy="3657600"/>
          </a:xfrm>
          <a:prstGeom prst="ellipse">
            <a:avLst/>
          </a:prstGeom>
          <a:noFill/>
          <a:ln w="50800">
            <a:gradFill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</a:rPr>
              <a:t>Each student will say, How do they spend their leisure time? </a:t>
            </a:r>
            <a:r>
              <a:rPr lang="en-US" sz="4800" b="1" dirty="0" smtClean="0"/>
              <a:t> </a:t>
            </a:r>
            <a:endParaRPr lang="en-US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-457200" y="4668924"/>
            <a:ext cx="15163800" cy="3408276"/>
            <a:chOff x="-398902" y="3449724"/>
            <a:chExt cx="12454992" cy="340827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-398902" y="3503315"/>
              <a:ext cx="6436631" cy="335468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459506" y="3449724"/>
              <a:ext cx="6596584" cy="3408276"/>
            </a:xfrm>
            <a:prstGeom prst="rect">
              <a:avLst/>
            </a:prstGeom>
          </p:spPr>
        </p:pic>
      </p:grpSp>
      <p:sp>
        <p:nvSpPr>
          <p:cNvPr id="7" name="Bevel 6"/>
          <p:cNvSpPr/>
          <p:nvPr/>
        </p:nvSpPr>
        <p:spPr>
          <a:xfrm>
            <a:off x="0" y="0"/>
            <a:ext cx="14630400" cy="8229600"/>
          </a:xfrm>
          <a:prstGeom prst="bevel">
            <a:avLst>
              <a:gd name="adj" fmla="val 1736"/>
            </a:avLst>
          </a:prstGeom>
          <a:noFill/>
          <a:ln w="76200">
            <a:solidFill>
              <a:srgbClr val="92D050"/>
            </a:solidFill>
          </a:ln>
          <a:effectLst>
            <a:outerShdw blurRad="50800" dist="50800" dir="5400000" algn="ctr" rotWithShape="0">
              <a:srgbClr val="0099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font-design-for-word-homework-with-happy-girl-vector-3043626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457200"/>
            <a:ext cx="82296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Frame 8"/>
          <p:cNvSpPr/>
          <p:nvPr/>
        </p:nvSpPr>
        <p:spPr>
          <a:xfrm>
            <a:off x="1371600" y="3657600"/>
            <a:ext cx="12115800" cy="2362200"/>
          </a:xfrm>
          <a:prstGeom prst="frame">
            <a:avLst>
              <a:gd name="adj1" fmla="val 8266"/>
            </a:avLst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gradFill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</a:rPr>
              <a:t>What do you do in your free time? Write within five sentences.</a:t>
            </a:r>
            <a:endParaRPr lang="en-US" sz="4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-457200" y="4668924"/>
            <a:ext cx="15163800" cy="3408276"/>
            <a:chOff x="-398902" y="3449724"/>
            <a:chExt cx="12454992" cy="340827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-398902" y="3503315"/>
              <a:ext cx="6436631" cy="335468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459506" y="3449724"/>
              <a:ext cx="6596584" cy="3408276"/>
            </a:xfrm>
            <a:prstGeom prst="rect">
              <a:avLst/>
            </a:prstGeom>
          </p:spPr>
        </p:pic>
      </p:grpSp>
      <p:sp>
        <p:nvSpPr>
          <p:cNvPr id="7" name="Bevel 6"/>
          <p:cNvSpPr/>
          <p:nvPr/>
        </p:nvSpPr>
        <p:spPr>
          <a:xfrm>
            <a:off x="0" y="0"/>
            <a:ext cx="14630400" cy="8229600"/>
          </a:xfrm>
          <a:prstGeom prst="bevel">
            <a:avLst>
              <a:gd name="adj" fmla="val 1736"/>
            </a:avLst>
          </a:prstGeom>
          <a:noFill/>
          <a:ln w="76200">
            <a:solidFill>
              <a:srgbClr val="92D050"/>
            </a:solidFill>
          </a:ln>
          <a:effectLst>
            <a:outerShdw blurRad="50800" dist="50800" dir="5400000" algn="ctr" rotWithShape="0">
              <a:srgbClr val="0099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C:\Users\user\Desktop\8730346becaa5efa27895b9d8e50464a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8399" y="838200"/>
            <a:ext cx="11572875" cy="6172200"/>
          </a:xfrm>
          <a:prstGeom prst="rect">
            <a:avLst/>
          </a:prstGeom>
          <a:noFill/>
        </p:spPr>
      </p:pic>
      <p:pic>
        <p:nvPicPr>
          <p:cNvPr id="8" name="Picture 7" descr="SpiffyInnocentJunco-max-1mb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399" y="381000"/>
            <a:ext cx="4030717" cy="2057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457200" y="4668924"/>
            <a:ext cx="15163800" cy="3408276"/>
            <a:chOff x="-398902" y="3449724"/>
            <a:chExt cx="12454992" cy="340827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-398902" y="3503315"/>
              <a:ext cx="6436631" cy="335468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459506" y="3449724"/>
              <a:ext cx="6596584" cy="3408276"/>
            </a:xfrm>
            <a:prstGeom prst="rect">
              <a:avLst/>
            </a:prstGeom>
          </p:spPr>
        </p:pic>
      </p:grpSp>
      <p:sp>
        <p:nvSpPr>
          <p:cNvPr id="7" name="Bevel 6"/>
          <p:cNvSpPr/>
          <p:nvPr/>
        </p:nvSpPr>
        <p:spPr>
          <a:xfrm>
            <a:off x="0" y="0"/>
            <a:ext cx="14630400" cy="8229600"/>
          </a:xfrm>
          <a:prstGeom prst="bevel">
            <a:avLst>
              <a:gd name="adj" fmla="val 1736"/>
            </a:avLst>
          </a:prstGeom>
          <a:noFill/>
          <a:ln w="76200">
            <a:solidFill>
              <a:srgbClr val="92D050"/>
            </a:solidFill>
          </a:ln>
          <a:effectLst>
            <a:outerShdw blurRad="50800" dist="50800" dir="5400000" algn="ctr" rotWithShape="0">
              <a:srgbClr val="0099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12">
            <a:extLst/>
          </p:cNvPr>
          <p:cNvSpPr/>
          <p:nvPr/>
        </p:nvSpPr>
        <p:spPr>
          <a:xfrm>
            <a:off x="5029200" y="380999"/>
            <a:ext cx="4572000" cy="914401"/>
          </a:xfrm>
          <a:prstGeom prst="roundRect">
            <a:avLst>
              <a:gd name="adj" fmla="val 50000"/>
            </a:avLst>
          </a:prstGeom>
          <a:noFill/>
          <a:ln w="38100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effectLst/>
              </a:rPr>
              <a:t>Identity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81200" y="838200"/>
            <a:ext cx="2518731" cy="2434844"/>
          </a:xfrm>
          <a:prstGeom prst="rect">
            <a:avLst/>
          </a:prstGeom>
          <a:ln w="25400">
            <a:noFill/>
          </a:ln>
        </p:spPr>
      </p:pic>
      <p:sp>
        <p:nvSpPr>
          <p:cNvPr id="10" name="TextBox 9">
            <a:extLst/>
          </p:cNvPr>
          <p:cNvSpPr txBox="1"/>
          <p:nvPr/>
        </p:nvSpPr>
        <p:spPr>
          <a:xfrm>
            <a:off x="533400" y="3124200"/>
            <a:ext cx="579120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i="1" dirty="0" err="1" smtClean="0"/>
              <a:t>Achia</a:t>
            </a:r>
            <a:r>
              <a:rPr lang="en-US" sz="4400" b="1" i="1" dirty="0" smtClean="0"/>
              <a:t> Begum</a:t>
            </a:r>
          </a:p>
          <a:p>
            <a:pPr algn="ctr"/>
            <a:r>
              <a:rPr lang="en-US" sz="4000" b="1" i="1" dirty="0" smtClean="0"/>
              <a:t>Head teacher</a:t>
            </a:r>
          </a:p>
          <a:p>
            <a:pPr algn="ctr"/>
            <a:r>
              <a:rPr lang="en-US" sz="4000" b="1" i="1" dirty="0" err="1" smtClean="0"/>
              <a:t>Uttarsur</a:t>
            </a:r>
            <a:r>
              <a:rPr lang="en-US" sz="4000" b="1" i="1" dirty="0" smtClean="0"/>
              <a:t> K.C </a:t>
            </a:r>
            <a:r>
              <a:rPr lang="en-US" sz="4000" b="1" i="1" dirty="0"/>
              <a:t>Govt. Primary school</a:t>
            </a:r>
          </a:p>
          <a:p>
            <a:pPr algn="ctr"/>
            <a:r>
              <a:rPr lang="en-US" sz="4000" b="1" i="1" dirty="0" err="1" smtClean="0"/>
              <a:t>Sreemangal</a:t>
            </a:r>
            <a:r>
              <a:rPr lang="en-US" sz="4000" b="1" i="1" dirty="0" smtClean="0"/>
              <a:t>,</a:t>
            </a:r>
          </a:p>
          <a:p>
            <a:pPr algn="ctr"/>
            <a:r>
              <a:rPr lang="en-US" sz="4000" b="1" i="1" dirty="0" smtClean="0"/>
              <a:t> </a:t>
            </a:r>
            <a:r>
              <a:rPr lang="en-US" sz="4000" b="1" i="1" dirty="0" err="1" smtClean="0"/>
              <a:t>Moulvibazar</a:t>
            </a:r>
            <a:r>
              <a:rPr lang="en-US" sz="4000" b="1" i="1" dirty="0" smtClean="0"/>
              <a:t>.</a:t>
            </a:r>
            <a:endParaRPr lang="en-US" sz="4000" b="1" i="1" dirty="0"/>
          </a:p>
        </p:txBody>
      </p:sp>
      <p:pic>
        <p:nvPicPr>
          <p:cNvPr id="11" name="Picture 10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32677" r="35193"/>
          <a:stretch/>
        </p:blipFill>
        <p:spPr>
          <a:xfrm>
            <a:off x="6477000" y="1447800"/>
            <a:ext cx="1524000" cy="586740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>
            <a:extLst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63000" y="1371600"/>
            <a:ext cx="3733800" cy="3962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Rectangle 12"/>
          <p:cNvSpPr/>
          <p:nvPr/>
        </p:nvSpPr>
        <p:spPr>
          <a:xfrm>
            <a:off x="8839200" y="5352871"/>
            <a:ext cx="3657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b="1" i="1" dirty="0" smtClean="0"/>
              <a:t>Class : Five</a:t>
            </a:r>
          </a:p>
          <a:p>
            <a:pPr>
              <a:defRPr/>
            </a:pPr>
            <a:r>
              <a:rPr lang="en-US" sz="3600" b="1" i="1" dirty="0" smtClean="0"/>
              <a:t>Subject : English</a:t>
            </a:r>
            <a:endParaRPr lang="en-US" sz="3600" b="1" i="1" dirty="0"/>
          </a:p>
        </p:txBody>
      </p:sp>
      <p:pic>
        <p:nvPicPr>
          <p:cNvPr id="14" name="Picture 13" descr="FB_IMG_1602160668684-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38400" y="1219200"/>
            <a:ext cx="1676400" cy="1676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-457200" y="4668924"/>
            <a:ext cx="15163800" cy="3408276"/>
            <a:chOff x="-398902" y="3449724"/>
            <a:chExt cx="12454992" cy="340827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-398902" y="3503315"/>
              <a:ext cx="6436631" cy="335468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459506" y="3449724"/>
              <a:ext cx="6596584" cy="3408276"/>
            </a:xfrm>
            <a:prstGeom prst="rect">
              <a:avLst/>
            </a:prstGeom>
          </p:spPr>
        </p:pic>
      </p:grpSp>
      <p:sp>
        <p:nvSpPr>
          <p:cNvPr id="7" name="Bevel 6"/>
          <p:cNvSpPr/>
          <p:nvPr/>
        </p:nvSpPr>
        <p:spPr>
          <a:xfrm>
            <a:off x="0" y="0"/>
            <a:ext cx="14630400" cy="8229600"/>
          </a:xfrm>
          <a:prstGeom prst="bevel">
            <a:avLst>
              <a:gd name="adj" fmla="val 1736"/>
            </a:avLst>
          </a:prstGeom>
          <a:noFill/>
          <a:ln w="76200">
            <a:solidFill>
              <a:srgbClr val="92D050"/>
            </a:solidFill>
          </a:ln>
          <a:effectLst>
            <a:outerShdw blurRad="50800" dist="50800" dir="5400000" algn="ctr" rotWithShape="0">
              <a:srgbClr val="0099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886200" y="404813"/>
            <a:ext cx="7924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400" dirty="0">
                <a:solidFill>
                  <a:srgbClr val="FF0000"/>
                </a:solidFill>
                <a:latin typeface="Arial Black" pitchFamily="34" charset="0"/>
              </a:rPr>
              <a:t>Learning Outcomes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14399" y="1102578"/>
            <a:ext cx="13030201" cy="5755422"/>
          </a:xfrm>
          <a:prstGeom prst="rect">
            <a:avLst/>
          </a:prstGeom>
          <a:noFill/>
          <a:ln w="571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4800" b="1" dirty="0">
                <a:solidFill>
                  <a:schemeClr val="tx1"/>
                </a:solidFill>
              </a:rPr>
              <a:t>Student’s will be able to-</a:t>
            </a:r>
          </a:p>
          <a:p>
            <a:pPr>
              <a:defRPr/>
            </a:pPr>
            <a:r>
              <a:rPr lang="en-US" sz="4000" b="1" dirty="0" smtClean="0">
                <a:solidFill>
                  <a:schemeClr val="tx1"/>
                </a:solidFill>
              </a:rPr>
              <a:t>Listening:1.3.1- to recognize </a:t>
            </a:r>
            <a:r>
              <a:rPr lang="en-US" sz="4000" b="1" dirty="0">
                <a:solidFill>
                  <a:schemeClr val="tx1"/>
                </a:solidFill>
              </a:rPr>
              <a:t>which words in a sentence are </a:t>
            </a:r>
            <a:r>
              <a:rPr lang="en-US" sz="4000" b="1" dirty="0" smtClean="0">
                <a:solidFill>
                  <a:schemeClr val="tx1"/>
                </a:solidFill>
              </a:rPr>
              <a:t>stressed</a:t>
            </a:r>
            <a:r>
              <a:rPr lang="en-US" sz="4000" b="1" dirty="0">
                <a:solidFill>
                  <a:schemeClr val="tx1"/>
                </a:solidFill>
              </a:rPr>
              <a:t>. </a:t>
            </a:r>
          </a:p>
          <a:p>
            <a:pPr>
              <a:defRPr/>
            </a:pPr>
            <a:r>
              <a:rPr lang="en-US" sz="4000" b="1" dirty="0" smtClean="0">
                <a:solidFill>
                  <a:schemeClr val="tx1"/>
                </a:solidFill>
              </a:rPr>
              <a:t>Speaking:1.1.1-to say </a:t>
            </a:r>
            <a:r>
              <a:rPr lang="en-US" sz="4000" b="1" dirty="0">
                <a:solidFill>
                  <a:schemeClr val="tx1"/>
                </a:solidFill>
              </a:rPr>
              <a:t>words and phrases and sentences with </a:t>
            </a:r>
            <a:r>
              <a:rPr lang="en-US" sz="4000" b="1" dirty="0" smtClean="0">
                <a:solidFill>
                  <a:schemeClr val="tx1"/>
                </a:solidFill>
              </a:rPr>
              <a:t>proper </a:t>
            </a:r>
            <a:r>
              <a:rPr lang="en-US" sz="4000" b="1" dirty="0">
                <a:solidFill>
                  <a:schemeClr val="tx1"/>
                </a:solidFill>
              </a:rPr>
              <a:t>sounds and stress.</a:t>
            </a:r>
          </a:p>
          <a:p>
            <a:pPr>
              <a:defRPr/>
            </a:pPr>
            <a:r>
              <a:rPr lang="en-US" sz="4000" b="1" dirty="0" smtClean="0">
                <a:solidFill>
                  <a:schemeClr val="tx1"/>
                </a:solidFill>
              </a:rPr>
              <a:t>Reading:1.5.1-to read </a:t>
            </a:r>
            <a:r>
              <a:rPr lang="en-US" sz="4000" b="1" dirty="0">
                <a:solidFill>
                  <a:schemeClr val="tx1"/>
                </a:solidFill>
              </a:rPr>
              <a:t>words , phrases and sentences </a:t>
            </a:r>
            <a:r>
              <a:rPr lang="en-US" sz="4000" b="1" dirty="0" smtClean="0">
                <a:solidFill>
                  <a:schemeClr val="tx1"/>
                </a:solidFill>
              </a:rPr>
              <a:t>with proper </a:t>
            </a:r>
            <a:r>
              <a:rPr lang="en-US" sz="4000" b="1" dirty="0">
                <a:solidFill>
                  <a:schemeClr val="tx1"/>
                </a:solidFill>
              </a:rPr>
              <a:t>pronunciation , stress and </a:t>
            </a:r>
            <a:r>
              <a:rPr lang="en-US" sz="4000" b="1" dirty="0" smtClean="0">
                <a:solidFill>
                  <a:schemeClr val="tx1"/>
                </a:solidFill>
              </a:rPr>
              <a:t>	intonation</a:t>
            </a:r>
            <a:r>
              <a:rPr lang="en-US" sz="4000" b="1" dirty="0">
                <a:solidFill>
                  <a:schemeClr val="tx1"/>
                </a:solidFill>
              </a:rPr>
              <a:t>.</a:t>
            </a:r>
          </a:p>
          <a:p>
            <a:pPr>
              <a:defRPr/>
            </a:pPr>
            <a:r>
              <a:rPr lang="en-US" sz="4000" b="1" dirty="0" smtClean="0">
                <a:solidFill>
                  <a:schemeClr val="tx1"/>
                </a:solidFill>
              </a:rPr>
              <a:t>Writing:5.1.3-to make sentences using words and phrases ,following instructions.</a:t>
            </a:r>
            <a:endParaRPr lang="en-US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-457200" y="4668924"/>
            <a:ext cx="15163800" cy="3408276"/>
            <a:chOff x="-398902" y="3449724"/>
            <a:chExt cx="12454992" cy="340827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-398902" y="3503315"/>
              <a:ext cx="6436631" cy="335468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459506" y="3449724"/>
              <a:ext cx="6596584" cy="3408276"/>
            </a:xfrm>
            <a:prstGeom prst="rect">
              <a:avLst/>
            </a:prstGeom>
          </p:spPr>
        </p:pic>
      </p:grpSp>
      <p:sp>
        <p:nvSpPr>
          <p:cNvPr id="7" name="Bevel 6"/>
          <p:cNvSpPr/>
          <p:nvPr/>
        </p:nvSpPr>
        <p:spPr>
          <a:xfrm>
            <a:off x="0" y="0"/>
            <a:ext cx="14630400" cy="8229600"/>
          </a:xfrm>
          <a:prstGeom prst="bevel">
            <a:avLst>
              <a:gd name="adj" fmla="val 1736"/>
            </a:avLst>
          </a:prstGeom>
          <a:noFill/>
          <a:ln w="76200">
            <a:solidFill>
              <a:srgbClr val="92D050"/>
            </a:solidFill>
          </a:ln>
          <a:effectLst>
            <a:outerShdw blurRad="50800" dist="50800" dir="5400000" algn="ctr" rotWithShape="0">
              <a:srgbClr val="0099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hello song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143000" y="1276350"/>
            <a:ext cx="12801600" cy="47434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Rectangle: Rounded Corners 4">
            <a:extLst/>
          </p:cNvPr>
          <p:cNvSpPr/>
          <p:nvPr/>
        </p:nvSpPr>
        <p:spPr>
          <a:xfrm>
            <a:off x="3810000" y="304800"/>
            <a:ext cx="7118140" cy="842007"/>
          </a:xfrm>
          <a:prstGeom prst="roundRect">
            <a:avLst>
              <a:gd name="adj" fmla="val 50000"/>
            </a:avLst>
          </a:prstGeom>
          <a:noFill/>
          <a:ln w="38100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</a:rPr>
              <a:t>Let’s enjoy </a:t>
            </a:r>
            <a:r>
              <a:rPr lang="en-US" sz="4400" b="1" dirty="0" smtClean="0">
                <a:solidFill>
                  <a:schemeClr val="tx1"/>
                </a:solidFill>
              </a:rPr>
              <a:t>a song…..</a:t>
            </a:r>
            <a:endParaRPr lang="en-US" sz="4400" b="1" dirty="0"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-457200" y="4668924"/>
            <a:ext cx="15163800" cy="3408276"/>
            <a:chOff x="-398902" y="3449724"/>
            <a:chExt cx="12454992" cy="340827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-398902" y="3503315"/>
              <a:ext cx="6436631" cy="335468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459506" y="3449724"/>
              <a:ext cx="6596584" cy="3408276"/>
            </a:xfrm>
            <a:prstGeom prst="rect">
              <a:avLst/>
            </a:prstGeom>
          </p:spPr>
        </p:pic>
      </p:grpSp>
      <p:sp>
        <p:nvSpPr>
          <p:cNvPr id="7" name="Bevel 6"/>
          <p:cNvSpPr/>
          <p:nvPr/>
        </p:nvSpPr>
        <p:spPr>
          <a:xfrm>
            <a:off x="0" y="0"/>
            <a:ext cx="14630400" cy="8229600"/>
          </a:xfrm>
          <a:prstGeom prst="bevel">
            <a:avLst>
              <a:gd name="adj" fmla="val 1736"/>
            </a:avLst>
          </a:prstGeom>
          <a:noFill/>
          <a:ln w="76200">
            <a:solidFill>
              <a:srgbClr val="92D050"/>
            </a:solidFill>
          </a:ln>
          <a:effectLst>
            <a:outerShdw blurRad="50800" dist="50800" dir="5400000" algn="ctr" rotWithShape="0">
              <a:srgbClr val="0099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8B3F8909-439C-4CE1-B362-81D232D9E97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318" t="17172" r="14777" b="3644"/>
          <a:stretch/>
        </p:blipFill>
        <p:spPr>
          <a:xfrm>
            <a:off x="2057400" y="1479575"/>
            <a:ext cx="10591800" cy="3473425"/>
          </a:xfrm>
          <a:prstGeom prst="rect">
            <a:avLst/>
          </a:prstGeom>
          <a:ln w="50800"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</a:ln>
        </p:spPr>
      </p:pic>
      <p:sp>
        <p:nvSpPr>
          <p:cNvPr id="9" name="Rectangle: Rounded Corners 4">
            <a:extLst/>
          </p:cNvPr>
          <p:cNvSpPr/>
          <p:nvPr/>
        </p:nvSpPr>
        <p:spPr>
          <a:xfrm>
            <a:off x="3733800" y="381000"/>
            <a:ext cx="6934200" cy="914400"/>
          </a:xfrm>
          <a:prstGeom prst="roundRect">
            <a:avLst>
              <a:gd name="adj" fmla="val 50000"/>
            </a:avLst>
          </a:prstGeom>
          <a:noFill/>
          <a:ln w="38100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</a:rPr>
              <a:t>Let’s see a picture….</a:t>
            </a:r>
            <a:endParaRPr lang="en-US" sz="4400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438400" y="5105400"/>
            <a:ext cx="925606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 you mind if I ask you some questions</a:t>
            </a:r>
            <a:r>
              <a:rPr lang="en-US" sz="4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86200" y="5486400"/>
            <a:ext cx="556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cs typeface="NikoshBAN" pitchFamily="2" charset="0"/>
              </a:rPr>
              <a:t>Who are in the picture?</a:t>
            </a:r>
            <a:endParaRPr lang="en-US" sz="4000" b="1" dirty="0">
              <a:cs typeface="NikoshBAN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6F36C999-C87B-4249-8216-5BA8A015DDC1}"/>
              </a:ext>
            </a:extLst>
          </p:cNvPr>
          <p:cNvSpPr txBox="1"/>
          <p:nvPr/>
        </p:nvSpPr>
        <p:spPr>
          <a:xfrm>
            <a:off x="2362200" y="5562600"/>
            <a:ext cx="9067800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4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They are </a:t>
            </a:r>
            <a:r>
              <a:rPr lang="en-US" sz="40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Tamal</a:t>
            </a:r>
            <a:r>
              <a:rPr lang="en-US" sz="40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4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Sima</a:t>
            </a:r>
            <a:r>
              <a:rPr lang="en-US" sz="4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4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Nasrin</a:t>
            </a:r>
            <a:r>
              <a:rPr lang="en-US" sz="4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4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Biju</a:t>
            </a:r>
            <a:r>
              <a:rPr lang="en-US" sz="36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89C4032-6011-4D7D-8FC0-F3D1A381AB4C}"/>
              </a:ext>
            </a:extLst>
          </p:cNvPr>
          <p:cNvSpPr txBox="1"/>
          <p:nvPr/>
        </p:nvSpPr>
        <p:spPr>
          <a:xfrm>
            <a:off x="4572000" y="5715000"/>
            <a:ext cx="4953000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What are they doing?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2A0D007A-5E64-4B76-9DD5-FD2BE2588C46}"/>
              </a:ext>
            </a:extLst>
          </p:cNvPr>
          <p:cNvSpPr txBox="1"/>
          <p:nvPr/>
        </p:nvSpPr>
        <p:spPr>
          <a:xfrm>
            <a:off x="3886200" y="5867400"/>
            <a:ext cx="7010400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40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They are </a:t>
            </a:r>
            <a:r>
              <a:rPr lang="en-US" sz="4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talking and writing .</a:t>
            </a:r>
            <a:endParaRPr lang="en-US" sz="40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decel="100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decel="100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" decel="100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1"/>
      <p:bldP spid="12" grpId="2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-457200" y="4668924"/>
            <a:ext cx="15163800" cy="3408276"/>
            <a:chOff x="-398902" y="3449724"/>
            <a:chExt cx="12454992" cy="340827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-398902" y="3503315"/>
              <a:ext cx="6436631" cy="335468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459506" y="3449724"/>
              <a:ext cx="6596584" cy="3408276"/>
            </a:xfrm>
            <a:prstGeom prst="rect">
              <a:avLst/>
            </a:prstGeom>
          </p:spPr>
        </p:pic>
      </p:grpSp>
      <p:sp>
        <p:nvSpPr>
          <p:cNvPr id="7" name="Bevel 6"/>
          <p:cNvSpPr/>
          <p:nvPr/>
        </p:nvSpPr>
        <p:spPr>
          <a:xfrm>
            <a:off x="0" y="0"/>
            <a:ext cx="14630400" cy="8229600"/>
          </a:xfrm>
          <a:prstGeom prst="bevel">
            <a:avLst>
              <a:gd name="adj" fmla="val 1736"/>
            </a:avLst>
          </a:prstGeom>
          <a:noFill/>
          <a:ln w="76200">
            <a:solidFill>
              <a:srgbClr val="92D050"/>
            </a:solidFill>
          </a:ln>
          <a:effectLst>
            <a:outerShdw blurRad="50800" dist="50800" dir="5400000" algn="ctr" rotWithShape="0">
              <a:srgbClr val="0099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591A36A-87ED-4DA2-A237-63AD08FEC9E4}"/>
              </a:ext>
            </a:extLst>
          </p:cNvPr>
          <p:cNvSpPr txBox="1"/>
          <p:nvPr/>
        </p:nvSpPr>
        <p:spPr>
          <a:xfrm>
            <a:off x="3051313" y="2184737"/>
            <a:ext cx="7540487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Our today’s topic is -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1A41F4D-ECE4-454C-B9D6-87DE26399B26}"/>
              </a:ext>
            </a:extLst>
          </p:cNvPr>
          <p:cNvSpPr txBox="1"/>
          <p:nvPr/>
        </p:nvSpPr>
        <p:spPr>
          <a:xfrm>
            <a:off x="2289313" y="3483114"/>
            <a:ext cx="87596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</a:t>
            </a:r>
            <a: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-Four, Lesson 1-2</a:t>
            </a:r>
            <a:endParaRPr lang="en-US" sz="40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6DCAAD6-9860-44BC-BFB1-3872FB493218}"/>
              </a:ext>
            </a:extLst>
          </p:cNvPr>
          <p:cNvSpPr txBox="1"/>
          <p:nvPr/>
        </p:nvSpPr>
        <p:spPr>
          <a:xfrm>
            <a:off x="1368282" y="4266962"/>
            <a:ext cx="10505665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Leisure </a:t>
            </a:r>
            <a:r>
              <a:rPr lang="en-US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time</a:t>
            </a:r>
            <a:endParaRPr lang="en-US" sz="8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98F47258-D076-4089-8311-AA3570F85A2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733800" y="3048000"/>
            <a:ext cx="536712" cy="14478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371600" y="990600"/>
            <a:ext cx="1043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Can you guess what is our today’s topic?</a:t>
            </a:r>
            <a:endParaRPr lang="en-US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8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813 0.19926 L -0.04493 0.32504 L -0.01302 0.19926 L 0.02072 0.32504 L 0.0549 0.19926 L 0.08702 0.32504 L 0.12087 0.19926 L 0.15267 0.32504 L 0.18685 0.19926 L 0.22103 0.32504 L 0.25271 0.19926 L 0.28635 0.32504 L 0.31868 0.19926 L 0.35254 0.32504 L 0.38628 0.19926 L 0.4184 0.32504 L 0.45312 0.19926 " pathEditMode="relative" rAng="0" ptsTypes="AAAAAAAAAAAAAAAAA">
                                      <p:cBhvr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6" y="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-457200" y="4668924"/>
            <a:ext cx="15163800" cy="3408276"/>
            <a:chOff x="-398902" y="3449724"/>
            <a:chExt cx="12454992" cy="340827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-398902" y="3503315"/>
              <a:ext cx="6436631" cy="335468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459506" y="3449724"/>
              <a:ext cx="6596584" cy="3408276"/>
            </a:xfrm>
            <a:prstGeom prst="rect">
              <a:avLst/>
            </a:prstGeom>
          </p:spPr>
        </p:pic>
      </p:grpSp>
      <p:sp>
        <p:nvSpPr>
          <p:cNvPr id="7" name="Bevel 6"/>
          <p:cNvSpPr/>
          <p:nvPr/>
        </p:nvSpPr>
        <p:spPr>
          <a:xfrm>
            <a:off x="0" y="0"/>
            <a:ext cx="14630400" cy="8229600"/>
          </a:xfrm>
          <a:prstGeom prst="bevel">
            <a:avLst>
              <a:gd name="adj" fmla="val 1736"/>
            </a:avLst>
          </a:prstGeom>
          <a:noFill/>
          <a:ln w="76200">
            <a:solidFill>
              <a:srgbClr val="92D050"/>
            </a:solidFill>
          </a:ln>
          <a:effectLst>
            <a:outerShdw blurRad="50800" dist="50800" dir="5400000" algn="ctr" rotWithShape="0">
              <a:srgbClr val="0099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-Right Arrow 7"/>
          <p:cNvSpPr/>
          <p:nvPr/>
        </p:nvSpPr>
        <p:spPr>
          <a:xfrm>
            <a:off x="3886200" y="304800"/>
            <a:ext cx="5791200" cy="914400"/>
          </a:xfrm>
          <a:prstGeom prst="leftRightArrow">
            <a:avLst>
              <a:gd name="adj1" fmla="val 59230"/>
              <a:gd name="adj2" fmla="val 61361"/>
            </a:avLst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New/difficult words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62000" y="1600200"/>
            <a:ext cx="2590800" cy="685800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connected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3733800" y="1676400"/>
            <a:ext cx="990600" cy="484632"/>
          </a:xfrm>
          <a:prstGeom prst="rightArrow">
            <a:avLst>
              <a:gd name="adj1" fmla="val 55805"/>
              <a:gd name="adj2" fmla="val 50000"/>
            </a:avLst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5105400" y="1447800"/>
            <a:ext cx="3505200" cy="83820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join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15DFEB98-7C90-4415-8A1E-22D8F76023F1}"/>
              </a:ext>
            </a:extLst>
          </p:cNvPr>
          <p:cNvSpPr txBox="1"/>
          <p:nvPr/>
        </p:nvSpPr>
        <p:spPr>
          <a:xfrm>
            <a:off x="9906000" y="1600200"/>
            <a:ext cx="19405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থাকা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62000" y="2667000"/>
            <a:ext cx="2590800" cy="685800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swimming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762000" y="3733800"/>
            <a:ext cx="2590800" cy="685800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fit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762000" y="4800600"/>
            <a:ext cx="2590800" cy="685800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painting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762000" y="5791200"/>
            <a:ext cx="2590800" cy="685800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especially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3733800" y="2791968"/>
            <a:ext cx="990600" cy="484632"/>
          </a:xfrm>
          <a:prstGeom prst="rightArrow">
            <a:avLst>
              <a:gd name="adj1" fmla="val 55805"/>
              <a:gd name="adj2" fmla="val 50000"/>
            </a:avLst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9" name="Right Arrow 18"/>
          <p:cNvSpPr/>
          <p:nvPr/>
        </p:nvSpPr>
        <p:spPr>
          <a:xfrm>
            <a:off x="3733800" y="3858768"/>
            <a:ext cx="990600" cy="484632"/>
          </a:xfrm>
          <a:prstGeom prst="rightArrow">
            <a:avLst>
              <a:gd name="adj1" fmla="val 55805"/>
              <a:gd name="adj2" fmla="val 50000"/>
            </a:avLst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>
            <a:off x="3733800" y="4876800"/>
            <a:ext cx="990600" cy="484632"/>
          </a:xfrm>
          <a:prstGeom prst="rightArrow">
            <a:avLst>
              <a:gd name="adj1" fmla="val 55805"/>
              <a:gd name="adj2" fmla="val 50000"/>
            </a:avLst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>
            <a:off x="3733800" y="5943600"/>
            <a:ext cx="990600" cy="484632"/>
          </a:xfrm>
          <a:prstGeom prst="rightArrow">
            <a:avLst>
              <a:gd name="adj1" fmla="val 55805"/>
              <a:gd name="adj2" fmla="val 50000"/>
            </a:avLst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5105400" y="2514600"/>
            <a:ext cx="3505200" cy="83820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</a:rPr>
              <a:t>floating</a:t>
            </a:r>
            <a:r>
              <a:rPr lang="en-US" dirty="0" err="1" smtClean="0"/>
              <a:t>g</a:t>
            </a:r>
            <a:endParaRPr lang="en-US" dirty="0"/>
          </a:p>
        </p:txBody>
      </p:sp>
      <p:sp>
        <p:nvSpPr>
          <p:cNvPr id="23" name="Rounded Rectangle 22"/>
          <p:cNvSpPr/>
          <p:nvPr/>
        </p:nvSpPr>
        <p:spPr>
          <a:xfrm>
            <a:off x="5105400" y="3581400"/>
            <a:ext cx="3505200" cy="83820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healthy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4" name="Rounded Rectangle 23"/>
          <p:cNvSpPr/>
          <p:nvPr/>
        </p:nvSpPr>
        <p:spPr>
          <a:xfrm>
            <a:off x="5105400" y="4648200"/>
            <a:ext cx="3505200" cy="83820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drawing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5105400" y="5715000"/>
            <a:ext cx="3505200" cy="83820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mainly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26" name="Right Arrow 25"/>
          <p:cNvSpPr/>
          <p:nvPr/>
        </p:nvSpPr>
        <p:spPr>
          <a:xfrm>
            <a:off x="8763000" y="5791200"/>
            <a:ext cx="990600" cy="484632"/>
          </a:xfrm>
          <a:prstGeom prst="rightArrow">
            <a:avLst>
              <a:gd name="adj1" fmla="val 55805"/>
              <a:gd name="adj2" fmla="val 50000"/>
            </a:avLst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Arrow 26"/>
          <p:cNvSpPr/>
          <p:nvPr/>
        </p:nvSpPr>
        <p:spPr>
          <a:xfrm>
            <a:off x="8763000" y="4925568"/>
            <a:ext cx="990600" cy="484632"/>
          </a:xfrm>
          <a:prstGeom prst="rightArrow">
            <a:avLst>
              <a:gd name="adj1" fmla="val 55805"/>
              <a:gd name="adj2" fmla="val 50000"/>
            </a:avLst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Arrow 27"/>
          <p:cNvSpPr/>
          <p:nvPr/>
        </p:nvSpPr>
        <p:spPr>
          <a:xfrm>
            <a:off x="8763000" y="3782568"/>
            <a:ext cx="990600" cy="484632"/>
          </a:xfrm>
          <a:prstGeom prst="rightArrow">
            <a:avLst>
              <a:gd name="adj1" fmla="val 55805"/>
              <a:gd name="adj2" fmla="val 50000"/>
            </a:avLst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Arrow 28"/>
          <p:cNvSpPr/>
          <p:nvPr/>
        </p:nvSpPr>
        <p:spPr>
          <a:xfrm>
            <a:off x="8763000" y="1648968"/>
            <a:ext cx="990600" cy="484632"/>
          </a:xfrm>
          <a:prstGeom prst="rightArrow">
            <a:avLst>
              <a:gd name="adj1" fmla="val 55805"/>
              <a:gd name="adj2" fmla="val 50000"/>
            </a:avLst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Arrow 29"/>
          <p:cNvSpPr/>
          <p:nvPr/>
        </p:nvSpPr>
        <p:spPr>
          <a:xfrm>
            <a:off x="8763000" y="2743200"/>
            <a:ext cx="990600" cy="484632"/>
          </a:xfrm>
          <a:prstGeom prst="rightArrow">
            <a:avLst>
              <a:gd name="adj1" fmla="val 55805"/>
              <a:gd name="adj2" fmla="val 50000"/>
            </a:avLst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15DFEB98-7C90-4415-8A1E-22D8F76023F1}"/>
              </a:ext>
            </a:extLst>
          </p:cNvPr>
          <p:cNvSpPr txBox="1"/>
          <p:nvPr/>
        </p:nvSpPr>
        <p:spPr>
          <a:xfrm>
            <a:off x="9870412" y="2721114"/>
            <a:ext cx="16357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ভাসমান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906000" y="4800600"/>
            <a:ext cx="220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চিত্রিত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করা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9906000" y="5715000"/>
            <a:ext cx="220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বিশেষভাবে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9829800" y="3733800"/>
            <a:ext cx="220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স্বাস্হ্যবান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5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15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5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900"/>
                            </p:stCondLst>
                            <p:childTnLst>
                              <p:par>
                                <p:cTn id="6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4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00"/>
                            </p:stCondLst>
                            <p:childTnLst>
                              <p:par>
                                <p:cTn id="7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800"/>
                            </p:stCondLst>
                            <p:childTnLst>
                              <p:par>
                                <p:cTn id="9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300"/>
                            </p:stCondLst>
                            <p:childTnLst>
                              <p:par>
                                <p:cTn id="9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850"/>
                            </p:stCondLst>
                            <p:childTnLst>
                              <p:par>
                                <p:cTn id="10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 tmFilter="0,0; .5, 1; 1, 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800"/>
                            </p:stCondLst>
                            <p:childTnLst>
                              <p:par>
                                <p:cTn id="1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300"/>
                            </p:stCondLst>
                            <p:childTnLst>
                              <p:par>
                                <p:cTn id="1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950"/>
                            </p:stCondLst>
                            <p:childTnLst>
                              <p:par>
                                <p:cTn id="1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750"/>
                            </p:stCondLst>
                            <p:childTnLst>
                              <p:par>
                                <p:cTn id="1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250"/>
                            </p:stCondLst>
                            <p:childTnLst>
                              <p:par>
                                <p:cTn id="15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3" grpId="0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/>
      <p:bldP spid="32" grpId="0"/>
      <p:bldP spid="33" grpId="0"/>
      <p:bldP spid="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-457200" y="4668924"/>
            <a:ext cx="15163800" cy="3408276"/>
            <a:chOff x="-398902" y="3449724"/>
            <a:chExt cx="12454992" cy="340827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-398902" y="3503315"/>
              <a:ext cx="6436631" cy="335468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459506" y="3449724"/>
              <a:ext cx="6596584" cy="3408276"/>
            </a:xfrm>
            <a:prstGeom prst="rect">
              <a:avLst/>
            </a:prstGeom>
          </p:spPr>
        </p:pic>
      </p:grpSp>
      <p:sp>
        <p:nvSpPr>
          <p:cNvPr id="7" name="Bevel 6"/>
          <p:cNvSpPr/>
          <p:nvPr/>
        </p:nvSpPr>
        <p:spPr>
          <a:xfrm>
            <a:off x="0" y="0"/>
            <a:ext cx="14630400" cy="8229600"/>
          </a:xfrm>
          <a:prstGeom prst="bevel">
            <a:avLst>
              <a:gd name="adj" fmla="val 1736"/>
            </a:avLst>
          </a:prstGeom>
          <a:noFill/>
          <a:ln w="76200">
            <a:solidFill>
              <a:srgbClr val="92D050"/>
            </a:solidFill>
          </a:ln>
          <a:effectLst>
            <a:outerShdw blurRad="50800" dist="50800" dir="5400000" algn="ctr" rotWithShape="0">
              <a:srgbClr val="0099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201" y="1295400"/>
            <a:ext cx="9677399" cy="3886199"/>
          </a:xfrm>
          <a:prstGeom prst="rect">
            <a:avLst/>
          </a:prstGeom>
          <a:ln w="50800">
            <a:solidFill>
              <a:srgbClr val="FFC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2133600" y="312003"/>
            <a:ext cx="459773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Open at page 14.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905000" y="5334000"/>
            <a:ext cx="10591800" cy="1524000"/>
          </a:xfrm>
          <a:prstGeom prst="roundRect">
            <a:avLst/>
          </a:prstGeom>
          <a:noFill/>
          <a:ln w="508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</a:rPr>
              <a:t>Open your book and Put your finger under the line.</a:t>
            </a:r>
            <a:endParaRPr lang="en-US" sz="4800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53200" y="381000"/>
            <a:ext cx="7467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Now listen to me carefully.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1"/>
      <p:bldP spid="10" grpId="0" animBg="1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-457200" y="4668924"/>
            <a:ext cx="15163800" cy="3408276"/>
            <a:chOff x="-398902" y="3449724"/>
            <a:chExt cx="12454992" cy="340827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-398902" y="3503315"/>
              <a:ext cx="6436631" cy="335468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459506" y="3449724"/>
              <a:ext cx="6596584" cy="3408276"/>
            </a:xfrm>
            <a:prstGeom prst="rect">
              <a:avLst/>
            </a:prstGeom>
          </p:spPr>
        </p:pic>
      </p:grpSp>
      <p:sp>
        <p:nvSpPr>
          <p:cNvPr id="7" name="Bevel 6"/>
          <p:cNvSpPr/>
          <p:nvPr/>
        </p:nvSpPr>
        <p:spPr>
          <a:xfrm>
            <a:off x="0" y="0"/>
            <a:ext cx="14630400" cy="8229600"/>
          </a:xfrm>
          <a:prstGeom prst="bevel">
            <a:avLst>
              <a:gd name="adj" fmla="val 1736"/>
            </a:avLst>
          </a:prstGeom>
          <a:noFill/>
          <a:ln w="76200">
            <a:solidFill>
              <a:srgbClr val="92D050"/>
            </a:solidFill>
          </a:ln>
          <a:effectLst>
            <a:outerShdw blurRad="50800" dist="50800" dir="5400000" algn="ctr" rotWithShape="0">
              <a:srgbClr val="0099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triped Right Arrow 7"/>
          <p:cNvSpPr/>
          <p:nvPr/>
        </p:nvSpPr>
        <p:spPr>
          <a:xfrm>
            <a:off x="3886200" y="304800"/>
            <a:ext cx="5867400" cy="1524000"/>
          </a:xfrm>
          <a:prstGeom prst="striped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</a:rPr>
              <a:t>Individual work</a:t>
            </a:r>
            <a:endParaRPr lang="en-US" sz="4800" b="1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0" y="1676400"/>
            <a:ext cx="929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1.What does </a:t>
            </a:r>
            <a:r>
              <a:rPr lang="en-US" sz="4000" b="1" dirty="0" err="1" smtClean="0"/>
              <a:t>Biju</a:t>
            </a:r>
            <a:r>
              <a:rPr lang="en-US" sz="4000" b="1" dirty="0" smtClean="0"/>
              <a:t> do in his leisure time?</a:t>
            </a:r>
            <a:endParaRPr lang="en-US" sz="4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676400" y="2263914"/>
            <a:ext cx="952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/>
              <a:t>Biju</a:t>
            </a:r>
            <a:r>
              <a:rPr lang="en-US" sz="4000" b="1" dirty="0" smtClean="0"/>
              <a:t> swims and paints in his free time.</a:t>
            </a:r>
            <a:endParaRPr lang="en-US" sz="4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524000" y="2797314"/>
            <a:ext cx="876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2.What kind of magazines does </a:t>
            </a:r>
            <a:r>
              <a:rPr lang="en-US" sz="4000" b="1" dirty="0" err="1" smtClean="0"/>
              <a:t>Biju</a:t>
            </a:r>
            <a:r>
              <a:rPr lang="en-US" sz="4000" b="1" dirty="0" smtClean="0"/>
              <a:t> like?</a:t>
            </a:r>
            <a:endParaRPr lang="en-US" sz="4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676400" y="3352800"/>
            <a:ext cx="739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/>
              <a:t>Biju</a:t>
            </a:r>
            <a:r>
              <a:rPr lang="en-US" sz="4000" b="1" dirty="0" smtClean="0"/>
              <a:t> likes magazines about sports.</a:t>
            </a:r>
            <a:endParaRPr lang="en-US" sz="4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524000" y="3940314"/>
            <a:ext cx="495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3.What keeps </a:t>
            </a:r>
            <a:r>
              <a:rPr lang="en-US" sz="4000" b="1" dirty="0" err="1" smtClean="0"/>
              <a:t>Biju</a:t>
            </a:r>
            <a:r>
              <a:rPr lang="en-US" sz="4000" b="1" dirty="0" smtClean="0"/>
              <a:t> fit?</a:t>
            </a:r>
            <a:endParaRPr lang="en-US" sz="4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676400" y="4473714"/>
            <a:ext cx="548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Swimming keeps </a:t>
            </a:r>
            <a:r>
              <a:rPr lang="en-US" sz="4000" b="1" dirty="0" err="1" smtClean="0"/>
              <a:t>Biju</a:t>
            </a:r>
            <a:r>
              <a:rPr lang="en-US" sz="4000" b="1" dirty="0" smtClean="0"/>
              <a:t> fit.</a:t>
            </a:r>
            <a:endParaRPr lang="en-US" sz="40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1447800" y="5007114"/>
            <a:ext cx="693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4.Who was </a:t>
            </a:r>
            <a:r>
              <a:rPr lang="en-US" sz="4000" b="1" dirty="0" err="1" smtClean="0"/>
              <a:t>Nasiruddin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Hojja</a:t>
            </a:r>
            <a:r>
              <a:rPr lang="en-US" sz="4000" b="1" dirty="0" smtClean="0"/>
              <a:t>?</a:t>
            </a:r>
            <a:endParaRPr lang="en-US" sz="40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1676400" y="5540514"/>
            <a:ext cx="1150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/>
              <a:t>Nasiruddin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Hojja</a:t>
            </a:r>
            <a:r>
              <a:rPr lang="en-US" sz="4000" b="1" dirty="0" smtClean="0"/>
              <a:t> was famous for his funny stories.</a:t>
            </a:r>
            <a:endParaRPr 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1" grpId="0"/>
      <p:bldP spid="12" grpId="0"/>
      <p:bldP spid="13" grpId="0"/>
      <p:bldP spid="15" grpId="0"/>
      <p:bldP spid="16" grpId="0"/>
      <p:bldP spid="1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615</TotalTime>
  <Words>361</Words>
  <Application>Microsoft Office PowerPoint</Application>
  <PresentationFormat>Custom</PresentationFormat>
  <Paragraphs>73</Paragraphs>
  <Slides>15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30</cp:revision>
  <dcterms:created xsi:type="dcterms:W3CDTF">2021-07-14T14:50:38Z</dcterms:created>
  <dcterms:modified xsi:type="dcterms:W3CDTF">2021-07-26T20:06:54Z</dcterms:modified>
</cp:coreProperties>
</file>