
<file path=[Content_Types].xml><?xml version="1.0" encoding="utf-8"?>
<Types xmlns="http://schemas.openxmlformats.org/package/2006/content-types">
  <Default Extension="png" ContentType="image/png"/>
  <Default Extension="jpeg" ContentType="image/jpeg"/>
  <Default Extension="webp" ContentType="image/pn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304" r:id="rId2"/>
    <p:sldId id="314" r:id="rId3"/>
    <p:sldId id="315" r:id="rId4"/>
    <p:sldId id="260" r:id="rId5"/>
    <p:sldId id="259" r:id="rId6"/>
    <p:sldId id="261" r:id="rId7"/>
    <p:sldId id="277" r:id="rId8"/>
    <p:sldId id="291" r:id="rId9"/>
    <p:sldId id="258" r:id="rId10"/>
    <p:sldId id="283" r:id="rId11"/>
    <p:sldId id="292" r:id="rId12"/>
    <p:sldId id="293" r:id="rId13"/>
    <p:sldId id="284" r:id="rId14"/>
    <p:sldId id="294" r:id="rId15"/>
    <p:sldId id="296" r:id="rId16"/>
    <p:sldId id="306" r:id="rId17"/>
    <p:sldId id="295" r:id="rId18"/>
    <p:sldId id="288" r:id="rId19"/>
    <p:sldId id="297" r:id="rId20"/>
    <p:sldId id="298" r:id="rId21"/>
    <p:sldId id="285" r:id="rId22"/>
    <p:sldId id="311" r:id="rId23"/>
    <p:sldId id="308" r:id="rId24"/>
    <p:sldId id="309" r:id="rId25"/>
    <p:sldId id="310" r:id="rId26"/>
    <p:sldId id="303" r:id="rId27"/>
    <p:sldId id="312" r:id="rId28"/>
    <p:sldId id="290" r:id="rId29"/>
    <p:sldId id="256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E5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324" autoAdjust="0"/>
    <p:restoredTop sz="94660"/>
  </p:normalViewPr>
  <p:slideViewPr>
    <p:cSldViewPr snapToGrid="0">
      <p:cViewPr varScale="1">
        <p:scale>
          <a:sx n="73" d="100"/>
          <a:sy n="73" d="100"/>
        </p:scale>
        <p:origin x="96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EED46F-1AAF-45EF-8B33-D44C1805D3C8}" type="datetimeFigureOut">
              <a:rPr lang="en-US" smtClean="0"/>
              <a:t>7/27/2021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EDBD5B-8340-4C70-A654-4264EEE1D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194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DBD5B-8340-4C70-A654-4264EEE1DC5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8452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3A8B2D-86A9-4564-A0BC-5746DE63181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1346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2D6380-C6C5-4BF6-A5E8-208195990DD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959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6453C-687E-4961-9446-FBDF10064332}" type="datetimeFigureOut">
              <a:rPr lang="en-US" smtClean="0"/>
              <a:t>7/27/2021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18CDA-B12F-462E-A36E-E24E5E2307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332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6453C-687E-4961-9446-FBDF10064332}" type="datetimeFigureOut">
              <a:rPr lang="en-US" smtClean="0"/>
              <a:t>7/27/2021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18CDA-B12F-462E-A36E-E24E5E2307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82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6453C-687E-4961-9446-FBDF10064332}" type="datetimeFigureOut">
              <a:rPr lang="en-US" smtClean="0"/>
              <a:t>7/27/2021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18CDA-B12F-462E-A36E-E24E5E2307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564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6453C-687E-4961-9446-FBDF10064332}" type="datetimeFigureOut">
              <a:rPr lang="en-US" smtClean="0"/>
              <a:t>7/27/2021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18CDA-B12F-462E-A36E-E24E5E2307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683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6453C-687E-4961-9446-FBDF10064332}" type="datetimeFigureOut">
              <a:rPr lang="en-US" smtClean="0"/>
              <a:t>7/27/2021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18CDA-B12F-462E-A36E-E24E5E2307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038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6453C-687E-4961-9446-FBDF10064332}" type="datetimeFigureOut">
              <a:rPr lang="en-US" smtClean="0"/>
              <a:t>7/27/2021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18CDA-B12F-462E-A36E-E24E5E2307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77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6453C-687E-4961-9446-FBDF10064332}" type="datetimeFigureOut">
              <a:rPr lang="en-US" smtClean="0"/>
              <a:t>7/27/2021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18CDA-B12F-462E-A36E-E24E5E2307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823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6453C-687E-4961-9446-FBDF10064332}" type="datetimeFigureOut">
              <a:rPr lang="en-US" smtClean="0"/>
              <a:t>7/27/2021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18CDA-B12F-462E-A36E-E24E5E2307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366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6453C-687E-4961-9446-FBDF10064332}" type="datetimeFigureOut">
              <a:rPr lang="en-US" smtClean="0"/>
              <a:t>7/27/2021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18CDA-B12F-462E-A36E-E24E5E2307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863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6453C-687E-4961-9446-FBDF10064332}" type="datetimeFigureOut">
              <a:rPr lang="en-US" smtClean="0"/>
              <a:t>7/27/2021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18CDA-B12F-462E-A36E-E24E5E2307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479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6453C-687E-4961-9446-FBDF10064332}" type="datetimeFigureOut">
              <a:rPr lang="en-US" smtClean="0"/>
              <a:t>7/27/2021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18CDA-B12F-462E-A36E-E24E5E2307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069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56453C-687E-4961-9446-FBDF10064332}" type="datetimeFigureOut">
              <a:rPr lang="en-US" smtClean="0"/>
              <a:t>7/27/2021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518CDA-B12F-462E-A36E-E24E5E2307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434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g"/><Relationship Id="rId3" Type="http://schemas.openxmlformats.org/officeDocument/2006/relationships/image" Target="../media/image33.png"/><Relationship Id="rId7" Type="http://schemas.openxmlformats.org/officeDocument/2006/relationships/image" Target="../media/image9.jp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g"/><Relationship Id="rId5" Type="http://schemas.openxmlformats.org/officeDocument/2006/relationships/image" Target="../media/image34.png"/><Relationship Id="rId10" Type="http://schemas.openxmlformats.org/officeDocument/2006/relationships/image" Target="../media/image38.jpeg"/><Relationship Id="rId4" Type="http://schemas.microsoft.com/office/2007/relationships/hdphoto" Target="../media/hdphoto2.wdp"/><Relationship Id="rId9" Type="http://schemas.openxmlformats.org/officeDocument/2006/relationships/image" Target="../media/image37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3.web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1" y="178723"/>
            <a:ext cx="11811000" cy="650055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36" y="3909405"/>
            <a:ext cx="6188126" cy="3172691"/>
          </a:xfrm>
          <a:prstGeom prst="rect">
            <a:avLst/>
          </a:prstGeom>
        </p:spPr>
      </p:pic>
      <p:sp>
        <p:nvSpPr>
          <p:cNvPr id="4" name="Frame 3">
            <a:extLst>
              <a:ext uri="{FF2B5EF4-FFF2-40B4-BE49-F238E27FC236}">
                <a16:creationId xmlns="" xmlns:a16="http://schemas.microsoft.com/office/drawing/2014/main" id="{543C72BE-99F2-41FE-9D01-123ACEC6F472}"/>
              </a:ext>
            </a:extLst>
          </p:cNvPr>
          <p:cNvSpPr/>
          <p:nvPr/>
        </p:nvSpPr>
        <p:spPr>
          <a:xfrm>
            <a:off x="1" y="0"/>
            <a:ext cx="12192000" cy="6858000"/>
          </a:xfrm>
          <a:prstGeom prst="frame">
            <a:avLst>
              <a:gd name="adj1" fmla="val 2472"/>
            </a:avLst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135083" y="2802429"/>
            <a:ext cx="7204364" cy="9282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অনলাইন</a:t>
            </a:r>
            <a:r>
              <a:rPr lang="en-US" sz="6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6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তোমাদেরকে</a:t>
            </a:r>
            <a:endParaRPr lang="en-US" sz="60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3845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253" y="289069"/>
            <a:ext cx="3889248" cy="2987040"/>
          </a:xfrm>
          <a:prstGeom prst="rect">
            <a:avLst/>
          </a:prstGeom>
        </p:spPr>
      </p:pic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54"/>
            </a:avLst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805293" y="729644"/>
            <a:ext cx="5290705" cy="1052945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lowchart: Punched Tape 5"/>
          <p:cNvSpPr/>
          <p:nvPr/>
        </p:nvSpPr>
        <p:spPr>
          <a:xfrm>
            <a:off x="805293" y="2937805"/>
            <a:ext cx="8354291" cy="3047999"/>
          </a:xfrm>
          <a:prstGeom prst="flowChartPunchedTap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যেকোনো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জন্যই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অমূল্য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algn="ctr"/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6582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7999"/>
          </a:xfrm>
          <a:prstGeom prst="frame">
            <a:avLst>
              <a:gd name="adj1" fmla="val 2830"/>
            </a:avLst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3000" y="4793941"/>
            <a:ext cx="10338367" cy="1754326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একসময় আমাদের দেশে প্রচুর শকুন দেখা যেত। শকুন দেখতে যে খুব সুন্দর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পাখি</a:t>
            </a:r>
            <a:r>
              <a:rPr lang="bn-BD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তা কিন্তু নয়।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এরা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উড়ে বেড়ায়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আকাশের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অনেক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উপরে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956" y="328753"/>
            <a:ext cx="5483976" cy="36742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4961064" y="4130266"/>
            <a:ext cx="2702238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শকুন </a:t>
            </a:r>
            <a:endParaRPr lang="en-US" sz="4000" b="1" dirty="0">
              <a:solidFill>
                <a:schemeClr val="tx1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1932" y="205362"/>
            <a:ext cx="6219568" cy="3880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885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1870787" cy="7029449"/>
          </a:xfrm>
          <a:prstGeom prst="frame">
            <a:avLst>
              <a:gd name="adj1" fmla="val 2830"/>
            </a:avLst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69473" y="201850"/>
            <a:ext cx="8201891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solidFill>
                  <a:srgbClr val="33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 </a:t>
            </a:r>
            <a:r>
              <a:rPr lang="en-US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শকুন</a:t>
            </a:r>
            <a:r>
              <a:rPr lang="en-US" sz="3600" b="1" dirty="0" smtClean="0">
                <a:ln w="11430"/>
                <a:solidFill>
                  <a:srgbClr val="33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প্রায় দেখাই যায় না।</a:t>
            </a:r>
            <a:endParaRPr lang="en-US" sz="3600" b="1" dirty="0">
              <a:ln w="11430"/>
              <a:solidFill>
                <a:srgbClr val="3366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 descr="untitled-19_12533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886" y="848181"/>
            <a:ext cx="5694507" cy="42860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862" y="848181"/>
            <a:ext cx="5596109" cy="4286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581099" y="5289912"/>
            <a:ext cx="10903526" cy="13849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solidFill>
                  <a:schemeClr val="tx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বাসা বাধে গাছের ডালে </a:t>
            </a:r>
            <a:r>
              <a:rPr lang="bn-BD" sz="2800" b="1" dirty="0" smtClean="0">
                <a:solidFill>
                  <a:schemeClr val="tx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2800" b="1" dirty="0" smtClean="0">
                <a:solidFill>
                  <a:schemeClr val="tx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ln w="0"/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মানুষের পক্ষে যা ক্ষতিকর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2800" b="1" dirty="0" smtClean="0">
                <a:ln w="0"/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সেইসব আবর্জনা শকুন খায় এবং পরিবেশকে পরিচ্ছন্ন রাখে।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0"/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0"/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শকুন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0"/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এখন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0"/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0"/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বিলুপ্তপ্রায়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0"/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প্রাণী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bn-BD" sz="2800" b="1" dirty="0" smtClean="0">
                <a:ln w="0"/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>
              <a:ln w="0"/>
              <a:solidFill>
                <a:schemeClr val="tx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2578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58" y="1028701"/>
            <a:ext cx="11694684" cy="5829300"/>
          </a:xfrm>
          <a:prstGeom prst="rect">
            <a:avLst/>
          </a:prstGeom>
        </p:spPr>
      </p:pic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830"/>
            </a:avLst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lowchart: Preparation 4"/>
          <p:cNvSpPr/>
          <p:nvPr/>
        </p:nvSpPr>
        <p:spPr>
          <a:xfrm>
            <a:off x="753341" y="542204"/>
            <a:ext cx="4530437" cy="1399309"/>
          </a:xfrm>
          <a:prstGeom prst="flowChartPreparation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lowchart: Process 5"/>
          <p:cNvSpPr/>
          <p:nvPr/>
        </p:nvSpPr>
        <p:spPr>
          <a:xfrm>
            <a:off x="801077" y="2326275"/>
            <a:ext cx="9242715" cy="1579418"/>
          </a:xfrm>
          <a:prstGeom prst="flowChartProcess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শকুন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উপকার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b="1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1243" y="542204"/>
            <a:ext cx="2962913" cy="2387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617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830"/>
            </a:avLst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78" y="226134"/>
            <a:ext cx="3228170" cy="306255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431" y="226134"/>
            <a:ext cx="3890170" cy="3044313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7345616" y="1593680"/>
            <a:ext cx="639798" cy="346363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7337246" y="4972579"/>
            <a:ext cx="639798" cy="346363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017597" y="899840"/>
            <a:ext cx="3920836" cy="18772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প্রাণী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বৃক্ষলতা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সবকিছুই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প্রকৃতির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দান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ধ্বংস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নাই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985414" y="4207155"/>
            <a:ext cx="3920836" cy="18772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ধ্বংস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নেমে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আসে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নানা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বিপর্যয়-বন্যা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খরা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ঝড়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1362" y="3369104"/>
            <a:ext cx="2276646" cy="322300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008" y="3383835"/>
            <a:ext cx="2384171" cy="328572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78" y="3443044"/>
            <a:ext cx="2489151" cy="3167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802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0" y="0"/>
            <a:ext cx="12192000" cy="6857999"/>
          </a:xfrm>
          <a:prstGeom prst="frame">
            <a:avLst>
              <a:gd name="adj1" fmla="val 2830"/>
            </a:avLst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43" y="85940"/>
            <a:ext cx="11949512" cy="534504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91390" y="5430981"/>
            <a:ext cx="11409219" cy="114992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প্রকৃতিতে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বিপর্যয়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ঘটে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তবে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এদের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জীবনও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বিপন্ন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9018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7999"/>
          </a:xfrm>
          <a:prstGeom prst="frame">
            <a:avLst>
              <a:gd name="adj1" fmla="val 2830"/>
            </a:avLst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982" y="4533004"/>
            <a:ext cx="2631579" cy="21327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52" y="4533004"/>
            <a:ext cx="3080600" cy="20937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0309" y="4414426"/>
            <a:ext cx="3130992" cy="20470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52" y="2186227"/>
            <a:ext cx="3080600" cy="21531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9759" y="4572001"/>
            <a:ext cx="2355565" cy="20937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4228" y="2226871"/>
            <a:ext cx="2618135" cy="21138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798" y="2209273"/>
            <a:ext cx="3130992" cy="21490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9760" y="2226871"/>
            <a:ext cx="2371498" cy="21711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" name="TextBox 13"/>
          <p:cNvSpPr txBox="1"/>
          <p:nvPr/>
        </p:nvSpPr>
        <p:spPr>
          <a:xfrm>
            <a:off x="205664" y="243851"/>
            <a:ext cx="11491035" cy="230832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সুন্দরবনের</a:t>
            </a:r>
            <a:r>
              <a:rPr lang="en-US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প্রাণী</a:t>
            </a:r>
            <a:r>
              <a:rPr lang="bn-BD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পরিবর্তনের</a:t>
            </a:r>
            <a:r>
              <a:rPr lang="en-US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বিলুপ্ত</a:t>
            </a:r>
            <a:r>
              <a:rPr lang="en-US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গেছে</a:t>
            </a:r>
            <a:r>
              <a:rPr lang="en-US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algn="ctr"/>
            <a:r>
              <a:rPr lang="bn-BD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যেসব</a:t>
            </a:r>
            <a:r>
              <a:rPr lang="en-US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প্রাণী</a:t>
            </a:r>
            <a:r>
              <a:rPr lang="en-US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বিলুপ্তির</a:t>
            </a:r>
            <a:r>
              <a:rPr lang="en-US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হাত</a:t>
            </a:r>
            <a:r>
              <a:rPr lang="en-US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বাঁচাতে</a:t>
            </a:r>
            <a:r>
              <a:rPr lang="en-US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048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0" y="0"/>
            <a:ext cx="12192000" cy="6857999"/>
          </a:xfrm>
          <a:prstGeom prst="frame">
            <a:avLst>
              <a:gd name="adj1" fmla="val 2830"/>
            </a:avLst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15" y="211444"/>
            <a:ext cx="11771169" cy="500342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82781" y="5426316"/>
            <a:ext cx="10361469" cy="108878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পশুপাখি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জীবজন্তু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পরিবেশের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সঙ্গে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মিলেমিশে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69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ame 2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868"/>
            </a:avLst>
          </a:prstGeom>
          <a:solidFill>
            <a:schemeClr val="bg1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7B89CBC8-5B58-4FFA-AE4E-4EF33D59FA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103" y="1292821"/>
            <a:ext cx="3350576" cy="3941182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="" xmlns:a16="http://schemas.microsoft.com/office/drawing/2014/main" id="{4D58EA78-06A0-4FB0-A183-72FE295E37A7}"/>
              </a:ext>
            </a:extLst>
          </p:cNvPr>
          <p:cNvSpPr/>
          <p:nvPr/>
        </p:nvSpPr>
        <p:spPr>
          <a:xfrm>
            <a:off x="2671498" y="125203"/>
            <a:ext cx="6238567" cy="116761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পাঠ্যবইয়ের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সংযোগ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="" xmlns:a16="http://schemas.microsoft.com/office/drawing/2014/main" id="{B45DAC5A-C307-4A61-B6DB-2F2F2813EF6A}"/>
              </a:ext>
            </a:extLst>
          </p:cNvPr>
          <p:cNvSpPr/>
          <p:nvPr/>
        </p:nvSpPr>
        <p:spPr>
          <a:xfrm>
            <a:off x="4661776" y="1292821"/>
            <a:ext cx="6098045" cy="394118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১১- ১২ 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r>
              <a:rPr lang="en-US" sz="32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GB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GB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GB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GB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জন্যই</a:t>
            </a:r>
            <a:r>
              <a:rPr lang="en-GB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....</a:t>
            </a:r>
            <a:r>
              <a:rPr lang="en-GB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বাঁচাতে</a:t>
            </a:r>
            <a:r>
              <a:rPr lang="en-GB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GB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58" y="4190999"/>
            <a:ext cx="11694684" cy="2667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254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>
            <a:extLst>
              <a:ext uri="{FF2B5EF4-FFF2-40B4-BE49-F238E27FC236}">
                <a16:creationId xmlns="" xmlns:a16="http://schemas.microsoft.com/office/drawing/2014/main" id="{A37E958B-27F0-4793-9663-E121E1521D56}"/>
              </a:ext>
            </a:extLst>
          </p:cNvPr>
          <p:cNvSpPr/>
          <p:nvPr/>
        </p:nvSpPr>
        <p:spPr>
          <a:xfrm>
            <a:off x="168812" y="196948"/>
            <a:ext cx="11816862" cy="6541477"/>
          </a:xfrm>
          <a:prstGeom prst="frame">
            <a:avLst>
              <a:gd name="adj1" fmla="val 1532"/>
            </a:avLst>
          </a:prstGeom>
          <a:solidFill>
            <a:srgbClr val="0070C0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ound Single Corner Rectangle 5"/>
          <p:cNvSpPr/>
          <p:nvPr/>
        </p:nvSpPr>
        <p:spPr>
          <a:xfrm>
            <a:off x="321211" y="313003"/>
            <a:ext cx="11549575" cy="6231988"/>
          </a:xfrm>
          <a:prstGeom prst="round1Rect">
            <a:avLst>
              <a:gd name="adj" fmla="val 188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73832" y="681362"/>
            <a:ext cx="7699589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জেনে</a:t>
            </a:r>
            <a:r>
              <a:rPr lang="en-US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US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GB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24355" y="1792332"/>
            <a:ext cx="5225535" cy="646331"/>
          </a:xfrm>
          <a:prstGeom prst="rect">
            <a:avLst/>
          </a:prstGeom>
          <a:solidFill>
            <a:schemeClr val="bg2"/>
          </a:solidFill>
          <a:ln w="31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নিসর্গ</a:t>
            </a:r>
            <a:endParaRPr lang="en-GB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24356" y="2698587"/>
            <a:ext cx="5225534" cy="646331"/>
          </a:xfrm>
          <a:prstGeom prst="rect">
            <a:avLst/>
          </a:prstGeom>
          <a:solidFill>
            <a:schemeClr val="bg2"/>
          </a:solidFill>
          <a:ln w="31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বিনাশ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সর্বনাশ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24356" y="3627024"/>
            <a:ext cx="5225534" cy="646331"/>
          </a:xfrm>
          <a:prstGeom prst="rect">
            <a:avLst/>
          </a:prstGeom>
          <a:solidFill>
            <a:schemeClr val="bg2"/>
          </a:solidFill>
          <a:ln w="31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বিপদে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পতিত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smtClean="0">
                <a:latin typeface="NikoshBAN" panose="02000000000000000000" pitchFamily="2" charset="0"/>
                <a:cs typeface="NikoshBAN" panose="02000000000000000000" pitchFamily="2" charset="0"/>
              </a:rPr>
              <a:t>দুর্দশাগ্রস্ত</a:t>
            </a:r>
            <a:endParaRPr lang="en-GB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1384936" y="4671216"/>
            <a:ext cx="1267661" cy="584776"/>
          </a:xfrm>
          <a:prstGeom prst="rightArrow">
            <a:avLst>
              <a:gd name="adj1" fmla="val 50000"/>
              <a:gd name="adj2" fmla="val 101489"/>
            </a:avLst>
          </a:prstGeom>
          <a:solidFill>
            <a:srgbClr val="FFC00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024356" y="4562156"/>
            <a:ext cx="5225534" cy="693836"/>
          </a:xfrm>
          <a:prstGeom prst="rect">
            <a:avLst/>
          </a:prstGeom>
          <a:solidFill>
            <a:schemeClr val="bg2"/>
          </a:solidFill>
          <a:ln w="3175">
            <a:solidFill>
              <a:srgbClr val="C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বিলুপ্ত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1472150" y="5595292"/>
            <a:ext cx="1267661" cy="584776"/>
          </a:xfrm>
          <a:prstGeom prst="rightArrow">
            <a:avLst>
              <a:gd name="adj1" fmla="val 50000"/>
              <a:gd name="adj2" fmla="val 123140"/>
            </a:avLst>
          </a:prstGeom>
          <a:solidFill>
            <a:srgbClr val="FFC00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024356" y="5487957"/>
            <a:ext cx="5225534" cy="717937"/>
          </a:xfrm>
          <a:prstGeom prst="rect">
            <a:avLst/>
          </a:prstGeom>
          <a:solidFill>
            <a:schemeClr val="bg2"/>
          </a:solidFill>
          <a:ln w="3175">
            <a:solidFill>
              <a:srgbClr val="C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যার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নির্ধারণ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যায়না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1384938" y="1885981"/>
            <a:ext cx="1267661" cy="584776"/>
          </a:xfrm>
          <a:prstGeom prst="rightArrow">
            <a:avLst>
              <a:gd name="adj1" fmla="val 50000"/>
              <a:gd name="adj2" fmla="val 123140"/>
            </a:avLst>
          </a:prstGeom>
          <a:solidFill>
            <a:srgbClr val="FFC0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1384937" y="2780287"/>
            <a:ext cx="1267661" cy="584776"/>
          </a:xfrm>
          <a:prstGeom prst="rightArrow">
            <a:avLst>
              <a:gd name="adj1" fmla="val 50000"/>
              <a:gd name="adj2" fmla="val 123140"/>
            </a:avLst>
          </a:prstGeom>
          <a:solidFill>
            <a:srgbClr val="FFC0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1384936" y="3668483"/>
            <a:ext cx="1267661" cy="584776"/>
          </a:xfrm>
          <a:prstGeom prst="rightArrow">
            <a:avLst>
              <a:gd name="adj1" fmla="val 50000"/>
              <a:gd name="adj2" fmla="val 123140"/>
            </a:avLst>
          </a:prstGeom>
          <a:solidFill>
            <a:srgbClr val="FFC0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58129" y="1609799"/>
            <a:ext cx="2467307" cy="86095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প্রকৃতি</a:t>
            </a:r>
            <a:endParaRPr lang="en-US" sz="2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58129" y="2595432"/>
            <a:ext cx="2431406" cy="77786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ধ্বংস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58129" y="3503030"/>
            <a:ext cx="2385709" cy="81097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বিপন্ন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58129" y="4558116"/>
            <a:ext cx="2431406" cy="81097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বিলুপ্ত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858129" y="5487957"/>
            <a:ext cx="2404734" cy="81097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অমূল্য</a:t>
            </a:r>
            <a:endParaRPr lang="en-US" sz="1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36337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3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4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6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1623763-B36B-4091-B453-5FB20F623001}"/>
              </a:ext>
            </a:extLst>
          </p:cNvPr>
          <p:cNvSpPr txBox="1"/>
          <p:nvPr/>
        </p:nvSpPr>
        <p:spPr>
          <a:xfrm>
            <a:off x="2554944" y="1561311"/>
            <a:ext cx="5993736" cy="341632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মোছাঃ</a:t>
            </a:r>
            <a:r>
              <a:rPr lang="en-US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মুন্নি</a:t>
            </a:r>
            <a:r>
              <a:rPr lang="en-US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বেগম</a:t>
            </a:r>
            <a:r>
              <a:rPr lang="en-US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bn-IN" sz="36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সহকারি শিক্ষক </a:t>
            </a:r>
          </a:p>
          <a:p>
            <a:pPr algn="ctr"/>
            <a:r>
              <a:rPr lang="en-US" sz="36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বরদেশ্বরী</a:t>
            </a:r>
            <a:r>
              <a:rPr lang="en-US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সরকারি প্রাথমিক </a:t>
            </a:r>
            <a:r>
              <a:rPr lang="en-US" sz="36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bn-IN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6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ঠাকুরগাঁও</a:t>
            </a:r>
            <a:r>
              <a:rPr lang="en-US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সদর</a:t>
            </a:r>
            <a:r>
              <a:rPr lang="en-US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ঠাকুরগাঁও</a:t>
            </a:r>
            <a:r>
              <a:rPr lang="en-US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munniictp2@gmail.com </a:t>
            </a:r>
          </a:p>
        </p:txBody>
      </p:sp>
      <p:sp>
        <p:nvSpPr>
          <p:cNvPr id="3" name="Can 2"/>
          <p:cNvSpPr/>
          <p:nvPr/>
        </p:nvSpPr>
        <p:spPr>
          <a:xfrm>
            <a:off x="2358884" y="0"/>
            <a:ext cx="6385856" cy="5488432"/>
          </a:xfrm>
          <a:prstGeom prst="can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975614" y="3244334"/>
            <a:ext cx="2407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344353" y="396634"/>
            <a:ext cx="43710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36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1148" y="-35905"/>
            <a:ext cx="3495501" cy="689390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7647" y="422417"/>
            <a:ext cx="3796147" cy="68105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8031" y="-35905"/>
            <a:ext cx="1886213" cy="143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011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ound Single Corner Rectangle 22"/>
          <p:cNvSpPr/>
          <p:nvPr/>
        </p:nvSpPr>
        <p:spPr>
          <a:xfrm>
            <a:off x="321211" y="271440"/>
            <a:ext cx="11549575" cy="6231988"/>
          </a:xfrm>
          <a:prstGeom prst="round1Rect">
            <a:avLst>
              <a:gd name="adj" fmla="val 188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72009" y="2937774"/>
            <a:ext cx="2139424" cy="58477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ক্যা</a:t>
            </a:r>
            <a:r>
              <a:rPr lang="en-US" sz="32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ঙ্গা</a:t>
            </a:r>
            <a:r>
              <a:rPr lang="en-US" sz="32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রু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960997" y="2894004"/>
            <a:ext cx="856921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ঙ্গ</a:t>
            </a:r>
            <a:endParaRPr lang="en-GB" sz="3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937137" y="2885843"/>
            <a:ext cx="1007347" cy="63670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</a:t>
            </a:r>
            <a:endParaRPr lang="en-GB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968178" y="2903751"/>
            <a:ext cx="1016420" cy="63670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endParaRPr lang="en-GB" sz="3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86975" y="3759410"/>
            <a:ext cx="2124458" cy="58477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2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স্ট্রে</a:t>
            </a:r>
            <a:r>
              <a:rPr lang="en-US" sz="32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লিয়া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015313" y="3724159"/>
            <a:ext cx="856921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স্ট্র</a:t>
            </a:r>
            <a:endParaRPr lang="en-GB" sz="3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952653" y="3706640"/>
            <a:ext cx="580555" cy="66608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endParaRPr lang="en-GB" sz="3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533208" y="3707629"/>
            <a:ext cx="570020" cy="64332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endParaRPr lang="en-GB" sz="3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86975" y="4541059"/>
            <a:ext cx="2124458" cy="58477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b="1" dirty="0" err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ণ্ডা</a:t>
            </a:r>
            <a:r>
              <a:rPr lang="en-US" sz="3200" b="1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endParaRPr lang="en-US" sz="32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015314" y="4479504"/>
            <a:ext cx="856920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ণ্ড</a:t>
            </a:r>
            <a:r>
              <a:rPr lang="en-US" sz="3600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920255" y="4473178"/>
            <a:ext cx="1088507" cy="60228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endParaRPr lang="en-GB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5056783" y="4440308"/>
            <a:ext cx="910494" cy="60241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endParaRPr lang="en-GB" sz="3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570775" y="2031583"/>
            <a:ext cx="2140658" cy="65630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bn-IN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ক্ষি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960997" y="2032286"/>
            <a:ext cx="856922" cy="6694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</a:t>
            </a:r>
            <a:r>
              <a:rPr lang="en-US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903273" y="2045443"/>
            <a:ext cx="1004720" cy="656308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914365" y="2060840"/>
            <a:ext cx="1052912" cy="656308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5272967" y="2083380"/>
            <a:ext cx="5459417" cy="65630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32A9F4B8-0065-4481-BE4A-E2308A83BF78}"/>
              </a:ext>
            </a:extLst>
          </p:cNvPr>
          <p:cNvSpPr txBox="1"/>
          <p:nvPr/>
        </p:nvSpPr>
        <p:spPr>
          <a:xfrm>
            <a:off x="586975" y="5322708"/>
            <a:ext cx="2124458" cy="584775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বিলু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প্তি</a:t>
            </a:r>
            <a:endParaRPr lang="en-GB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DECE7AAB-E465-4473-9DE7-7F93709C6610}"/>
              </a:ext>
            </a:extLst>
          </p:cNvPr>
          <p:cNvSpPr txBox="1"/>
          <p:nvPr/>
        </p:nvSpPr>
        <p:spPr>
          <a:xfrm>
            <a:off x="3005618" y="5234268"/>
            <a:ext cx="856920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প্ত</a:t>
            </a:r>
            <a:endParaRPr lang="en-GB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186B16EE-AA0A-4030-A94B-C645B450712C}"/>
              </a:ext>
            </a:extLst>
          </p:cNvPr>
          <p:cNvSpPr txBox="1"/>
          <p:nvPr/>
        </p:nvSpPr>
        <p:spPr>
          <a:xfrm>
            <a:off x="3977426" y="5199597"/>
            <a:ext cx="1057020" cy="646331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endParaRPr lang="en-GB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32F3C0A8-ED15-4E79-B1D5-45E5A2039EE4}"/>
              </a:ext>
            </a:extLst>
          </p:cNvPr>
          <p:cNvSpPr txBox="1"/>
          <p:nvPr/>
        </p:nvSpPr>
        <p:spPr>
          <a:xfrm>
            <a:off x="5029744" y="5172713"/>
            <a:ext cx="942235" cy="646331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endParaRPr lang="en-GB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="" xmlns:a16="http://schemas.microsoft.com/office/drawing/2014/main" id="{D91E6DD2-A73B-4CD9-9B90-6038E62C8EC2}"/>
              </a:ext>
            </a:extLst>
          </p:cNvPr>
          <p:cNvSpPr/>
          <p:nvPr/>
        </p:nvSpPr>
        <p:spPr>
          <a:xfrm>
            <a:off x="6007095" y="2109166"/>
            <a:ext cx="5506031" cy="69367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দক্ষি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ণে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বঙ্গোপসাগর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="" xmlns:a16="http://schemas.microsoft.com/office/drawing/2014/main" id="{B14FB6BA-4D1C-4565-A2D0-6EB194CAFDE9}"/>
              </a:ext>
            </a:extLst>
          </p:cNvPr>
          <p:cNvSpPr/>
          <p:nvPr/>
        </p:nvSpPr>
        <p:spPr>
          <a:xfrm>
            <a:off x="5967276" y="5175922"/>
            <a:ext cx="5545849" cy="69367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বন্যপ্রাণীদেরকে</a:t>
            </a:r>
            <a:r>
              <a:rPr lang="en-US" sz="28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বিলুপ্তি</a:t>
            </a:r>
            <a:r>
              <a:rPr lang="en-US" sz="28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হাত</a:t>
            </a:r>
            <a:r>
              <a:rPr lang="en-US" sz="28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বাঁচাতে</a:t>
            </a:r>
            <a:r>
              <a:rPr lang="en-US" sz="28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8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="" xmlns:a16="http://schemas.microsoft.com/office/drawing/2014/main" id="{5A5E30F1-219F-4F6A-9B4A-5B9DDB09CBE6}"/>
              </a:ext>
            </a:extLst>
          </p:cNvPr>
          <p:cNvSpPr/>
          <p:nvPr/>
        </p:nvSpPr>
        <p:spPr>
          <a:xfrm>
            <a:off x="5984598" y="4427480"/>
            <a:ext cx="5528528" cy="69367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 err="1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গণ্ডারের</a:t>
            </a:r>
            <a:r>
              <a:rPr lang="en-US" sz="28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নাকের</a:t>
            </a:r>
            <a:r>
              <a:rPr lang="en-US" sz="28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28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একটা</a:t>
            </a:r>
            <a:r>
              <a:rPr lang="en-US" sz="28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দুটো</a:t>
            </a:r>
            <a:r>
              <a:rPr lang="en-US" sz="28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শিং</a:t>
            </a:r>
            <a:r>
              <a:rPr lang="en-US" sz="28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8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="" xmlns:a16="http://schemas.microsoft.com/office/drawing/2014/main" id="{AA09BD4C-F23D-4CE2-83C5-52C5862379CC}"/>
              </a:ext>
            </a:extLst>
          </p:cNvPr>
          <p:cNvSpPr/>
          <p:nvPr/>
        </p:nvSpPr>
        <p:spPr>
          <a:xfrm>
            <a:off x="6046442" y="3676811"/>
            <a:ext cx="5466684" cy="69367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ক্যাঙ্গারু</a:t>
            </a:r>
            <a:r>
              <a:rPr lang="en-US" sz="28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বললেই</a:t>
            </a:r>
            <a:r>
              <a:rPr lang="en-US" sz="28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অস্ট্রেলিয়া</a:t>
            </a:r>
            <a:r>
              <a:rPr lang="en-US" sz="2800" b="1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28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28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="" xmlns:a16="http://schemas.microsoft.com/office/drawing/2014/main" id="{D0DBCDDE-9EE2-4ABA-AC48-EBCA7D6B0202}"/>
              </a:ext>
            </a:extLst>
          </p:cNvPr>
          <p:cNvSpPr/>
          <p:nvPr/>
        </p:nvSpPr>
        <p:spPr>
          <a:xfrm>
            <a:off x="6008292" y="2904130"/>
            <a:ext cx="5504834" cy="69367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ক্যাঙ্গারু</a:t>
            </a:r>
            <a:r>
              <a:rPr lang="en-US" sz="28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বললেই</a:t>
            </a:r>
            <a:r>
              <a:rPr lang="en-US" sz="28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অস্ট্রেলিয়ার</a:t>
            </a:r>
            <a:r>
              <a:rPr lang="en-US" sz="28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28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28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="" xmlns:a16="http://schemas.microsoft.com/office/drawing/2014/main" id="{93708388-2D71-4924-93AC-55A54AC65074}"/>
              </a:ext>
            </a:extLst>
          </p:cNvPr>
          <p:cNvSpPr/>
          <p:nvPr/>
        </p:nvSpPr>
        <p:spPr>
          <a:xfrm>
            <a:off x="748866" y="620795"/>
            <a:ext cx="9979494" cy="115201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</a:t>
            </a:r>
            <a:r>
              <a:rPr lang="en-US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ভেঙ্গে</a:t>
            </a:r>
            <a:r>
              <a:rPr lang="bn-IN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শব্দ দিয়ে একটি করে বাক্য তৈরি কর</a:t>
            </a:r>
            <a:endParaRPr lang="en-US" sz="4000" dirty="0"/>
          </a:p>
        </p:txBody>
      </p:sp>
      <p:sp>
        <p:nvSpPr>
          <p:cNvPr id="54" name="Rectangle 53"/>
          <p:cNvSpPr/>
          <p:nvPr/>
        </p:nvSpPr>
        <p:spPr>
          <a:xfrm>
            <a:off x="5103359" y="3713018"/>
            <a:ext cx="924807" cy="61719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র-</a:t>
            </a:r>
            <a:r>
              <a:rPr lang="en-US" sz="2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ফলা</a:t>
            </a:r>
            <a:endParaRPr lang="en-GB" sz="2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5" name="Frame 54">
            <a:extLst>
              <a:ext uri="{FF2B5EF4-FFF2-40B4-BE49-F238E27FC236}">
                <a16:creationId xmlns="" xmlns:a16="http://schemas.microsoft.com/office/drawing/2014/main" id="{A37E958B-27F0-4793-9663-E121E1521D56}"/>
              </a:ext>
            </a:extLst>
          </p:cNvPr>
          <p:cNvSpPr/>
          <p:nvPr/>
        </p:nvSpPr>
        <p:spPr>
          <a:xfrm>
            <a:off x="168812" y="196948"/>
            <a:ext cx="11816862" cy="6541477"/>
          </a:xfrm>
          <a:prstGeom prst="frame">
            <a:avLst>
              <a:gd name="adj1" fmla="val 1532"/>
            </a:avLst>
          </a:prstGeom>
          <a:solidFill>
            <a:srgbClr val="0070C0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030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830"/>
            </a:avLst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="" xmlns:a16="http://schemas.microsoft.com/office/drawing/2014/main" id="{8CF0B730-A780-4008-9E52-FA65345ED2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0391973"/>
              </p:ext>
            </p:extLst>
          </p:nvPr>
        </p:nvGraphicFramePr>
        <p:xfrm>
          <a:off x="323850" y="182880"/>
          <a:ext cx="10382250" cy="547491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72444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35962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29818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622507">
                <a:tc>
                  <a:txBody>
                    <a:bodyPr/>
                    <a:lstStyle/>
                    <a:p>
                      <a:pPr algn="ctr"/>
                      <a:r>
                        <a:rPr lang="bn-IN" sz="3600" b="1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দলের</a:t>
                      </a:r>
                      <a:r>
                        <a:rPr lang="bn-IN" sz="3600" b="1" baseline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নাম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600" b="1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কাজ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600" b="1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সময়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053590">
                <a:tc>
                  <a:txBody>
                    <a:bodyPr/>
                    <a:lstStyle/>
                    <a:p>
                      <a:pPr algn="ctr"/>
                      <a:r>
                        <a:rPr lang="bn-IN" sz="3200" b="1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গোলাপ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bn-IN" sz="18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দেশের</a:t>
                      </a:r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জন্য </a:t>
                      </a:r>
                      <a:r>
                        <a:rPr lang="en-US" sz="3200" b="1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পশুপাখি</a:t>
                      </a:r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, </a:t>
                      </a:r>
                      <a:r>
                        <a:rPr lang="en-US" sz="3200" b="1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জীবজন্তু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কী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উপকার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করে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তা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৫</a:t>
                      </a:r>
                      <a:r>
                        <a:rPr lang="bn-IN" sz="3200" b="1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টি বাক্য লেখ।</a:t>
                      </a:r>
                      <a:endParaRPr lang="en-US" sz="3200" b="1" dirty="0" smtClean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 </a:t>
                      </a:r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মিনিট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01238">
                <a:tc>
                  <a:txBody>
                    <a:bodyPr/>
                    <a:lstStyle/>
                    <a:p>
                      <a:pPr algn="ctr"/>
                      <a:r>
                        <a:rPr lang="bn-IN" sz="3200" b="1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জবা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পশুপাখি</a:t>
                      </a:r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ও </a:t>
                      </a:r>
                      <a:r>
                        <a:rPr lang="en-US" sz="3200" b="1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জীবজন্তু</a:t>
                      </a:r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="1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না</a:t>
                      </a:r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="1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থাকলে</a:t>
                      </a:r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="1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প্রকৃতিতে</a:t>
                      </a:r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="1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কী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বিপর্যয়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ঘটবে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তা</a:t>
                      </a:r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</a:t>
                      </a:r>
                      <a:r>
                        <a:rPr lang="bn-IN" sz="3200" b="1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টি বাক্য লেখ।</a:t>
                      </a:r>
                      <a:endParaRPr lang="en-US" sz="3200" b="1" dirty="0" smtClean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endParaRPr lang="en-US" sz="32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 </a:t>
                      </a:r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মিনিট</a:t>
                      </a:r>
                      <a:endParaRPr lang="en-US" sz="2400" b="1" dirty="0" smtClean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F53A0091-59B3-4879-9598-829406F251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92290" y="262184"/>
            <a:ext cx="1113694" cy="1072116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58" y="4476750"/>
            <a:ext cx="11694684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716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56" y="360219"/>
            <a:ext cx="11014362" cy="6123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382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8C9CE6AC-0A8A-4EED-91B3-834313185D58}"/>
              </a:ext>
            </a:extLst>
          </p:cNvPr>
          <p:cNvSpPr/>
          <p:nvPr/>
        </p:nvSpPr>
        <p:spPr>
          <a:xfrm>
            <a:off x="185093" y="371673"/>
            <a:ext cx="3413043" cy="952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solidFill>
                  <a:srgbClr val="FF0000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পদ</a:t>
            </a:r>
            <a:r>
              <a:rPr lang="en-US" sz="3200" dirty="0">
                <a:solidFill>
                  <a:schemeClr val="tx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 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কত</a:t>
            </a:r>
            <a:r>
              <a:rPr lang="bn-BD" sz="3200" b="1" dirty="0">
                <a:solidFill>
                  <a:schemeClr val="tx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প্রকার</a:t>
            </a:r>
            <a:r>
              <a:rPr lang="en-US" sz="3200" b="1" dirty="0">
                <a:solidFill>
                  <a:schemeClr val="tx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ও </a:t>
            </a:r>
            <a:r>
              <a:rPr lang="en-US" sz="3200" b="1" dirty="0" err="1">
                <a:solidFill>
                  <a:schemeClr val="tx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কি</a:t>
            </a:r>
            <a:r>
              <a:rPr lang="en-US" sz="3200" b="1" dirty="0">
                <a:solidFill>
                  <a:schemeClr val="tx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কি</a:t>
            </a:r>
            <a:r>
              <a:rPr lang="en-US" sz="3200" b="1" dirty="0" smtClean="0">
                <a:solidFill>
                  <a:schemeClr val="tx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?</a:t>
            </a:r>
          </a:p>
          <a:p>
            <a:pPr algn="ctr"/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="" xmlns:a16="http://schemas.microsoft.com/office/drawing/2014/main" id="{D154F12A-13DE-4A40-84F8-F3601DB6E6D6}"/>
              </a:ext>
            </a:extLst>
          </p:cNvPr>
          <p:cNvSpPr/>
          <p:nvPr/>
        </p:nvSpPr>
        <p:spPr>
          <a:xfrm>
            <a:off x="4243249" y="2392499"/>
            <a:ext cx="4066008" cy="2138766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</a:t>
            </a:r>
            <a:endParaRPr lang="en-US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Arrow: Down 4">
            <a:extLst>
              <a:ext uri="{FF2B5EF4-FFF2-40B4-BE49-F238E27FC236}">
                <a16:creationId xmlns="" xmlns:a16="http://schemas.microsoft.com/office/drawing/2014/main" id="{ECA55CFF-AED7-4087-9521-1B143C5BFD57}"/>
              </a:ext>
            </a:extLst>
          </p:cNvPr>
          <p:cNvSpPr/>
          <p:nvPr/>
        </p:nvSpPr>
        <p:spPr>
          <a:xfrm rot="14448658">
            <a:off x="8281233" y="2160687"/>
            <a:ext cx="339195" cy="1028949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row: Down 5">
            <a:extLst>
              <a:ext uri="{FF2B5EF4-FFF2-40B4-BE49-F238E27FC236}">
                <a16:creationId xmlns="" xmlns:a16="http://schemas.microsoft.com/office/drawing/2014/main" id="{406B89C2-A70E-489E-9F44-F5964A8DCF06}"/>
              </a:ext>
            </a:extLst>
          </p:cNvPr>
          <p:cNvSpPr/>
          <p:nvPr/>
        </p:nvSpPr>
        <p:spPr>
          <a:xfrm rot="1792844">
            <a:off x="4679324" y="4320022"/>
            <a:ext cx="323063" cy="902761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row: Down 6">
            <a:extLst>
              <a:ext uri="{FF2B5EF4-FFF2-40B4-BE49-F238E27FC236}">
                <a16:creationId xmlns="" xmlns:a16="http://schemas.microsoft.com/office/drawing/2014/main" id="{5E3811EA-F947-4642-86AB-EA9730BEC048}"/>
              </a:ext>
            </a:extLst>
          </p:cNvPr>
          <p:cNvSpPr/>
          <p:nvPr/>
        </p:nvSpPr>
        <p:spPr>
          <a:xfrm rot="6548097">
            <a:off x="3706205" y="2607000"/>
            <a:ext cx="351546" cy="887078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row: Down 7">
            <a:extLst>
              <a:ext uri="{FF2B5EF4-FFF2-40B4-BE49-F238E27FC236}">
                <a16:creationId xmlns="" xmlns:a16="http://schemas.microsoft.com/office/drawing/2014/main" id="{D3D38A17-CC21-42BC-8198-0F775018A166}"/>
              </a:ext>
            </a:extLst>
          </p:cNvPr>
          <p:cNvSpPr/>
          <p:nvPr/>
        </p:nvSpPr>
        <p:spPr>
          <a:xfrm rot="10591435">
            <a:off x="5977049" y="1455550"/>
            <a:ext cx="420825" cy="912588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row: Down 8">
            <a:extLst>
              <a:ext uri="{FF2B5EF4-FFF2-40B4-BE49-F238E27FC236}">
                <a16:creationId xmlns="" xmlns:a16="http://schemas.microsoft.com/office/drawing/2014/main" id="{B3A8823A-364B-4BC8-A9CF-376A54BA48E8}"/>
              </a:ext>
            </a:extLst>
          </p:cNvPr>
          <p:cNvSpPr/>
          <p:nvPr/>
        </p:nvSpPr>
        <p:spPr>
          <a:xfrm rot="19249016">
            <a:off x="7381707" y="4289345"/>
            <a:ext cx="460676" cy="1061106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21EAFAF9-684E-48AE-AAE4-2772FA8CF419}"/>
              </a:ext>
            </a:extLst>
          </p:cNvPr>
          <p:cNvSpPr txBox="1"/>
          <p:nvPr/>
        </p:nvSpPr>
        <p:spPr>
          <a:xfrm>
            <a:off x="3080875" y="3409583"/>
            <a:ext cx="64858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62626B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</a:rPr>
              <a:t> </a:t>
            </a:r>
            <a:endParaRPr lang="en-US" dirty="0"/>
          </a:p>
        </p:txBody>
      </p:sp>
      <p:sp>
        <p:nvSpPr>
          <p:cNvPr id="25" name="Cloud 24">
            <a:extLst>
              <a:ext uri="{FF2B5EF4-FFF2-40B4-BE49-F238E27FC236}">
                <a16:creationId xmlns="" xmlns:a16="http://schemas.microsoft.com/office/drawing/2014/main" id="{A1271171-35C0-4895-8B20-C66B114F5124}"/>
              </a:ext>
            </a:extLst>
          </p:cNvPr>
          <p:cNvSpPr/>
          <p:nvPr/>
        </p:nvSpPr>
        <p:spPr>
          <a:xfrm>
            <a:off x="4954551" y="23532"/>
            <a:ext cx="2421572" cy="1420100"/>
          </a:xfrm>
          <a:prstGeom prst="cloud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(</a:t>
            </a:r>
            <a:r>
              <a:rPr lang="bn-BD" sz="2400" b="1" dirty="0">
                <a:solidFill>
                  <a:schemeClr val="tx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১) </a:t>
            </a:r>
            <a:r>
              <a:rPr lang="bn-BD" sz="2800" b="1" dirty="0">
                <a:solidFill>
                  <a:schemeClr val="tx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বিশেষ্য</a:t>
            </a:r>
            <a:r>
              <a:rPr lang="bn-BD" sz="2400" b="1" dirty="0">
                <a:solidFill>
                  <a:schemeClr val="tx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পদ</a:t>
            </a:r>
            <a:r>
              <a:rPr lang="en-US" sz="2400" b="1" dirty="0">
                <a:solidFill>
                  <a:schemeClr val="tx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; 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Cloud 25">
            <a:extLst>
              <a:ext uri="{FF2B5EF4-FFF2-40B4-BE49-F238E27FC236}">
                <a16:creationId xmlns="" xmlns:a16="http://schemas.microsoft.com/office/drawing/2014/main" id="{F7EFEFF0-8F2B-4526-94A3-A5B78F4397F1}"/>
              </a:ext>
            </a:extLst>
          </p:cNvPr>
          <p:cNvSpPr/>
          <p:nvPr/>
        </p:nvSpPr>
        <p:spPr>
          <a:xfrm rot="19483526">
            <a:off x="7322677" y="4750469"/>
            <a:ext cx="2892566" cy="1916772"/>
          </a:xfrm>
          <a:prstGeom prst="cloud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62626B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Vrinda" panose="020B0502040204020203" pitchFamily="34" charset="0"/>
              </a:rPr>
              <a:t> </a:t>
            </a:r>
            <a:r>
              <a:rPr lang="en-US" sz="2800" b="1" dirty="0">
                <a:solidFill>
                  <a:schemeClr val="tx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(</a:t>
            </a:r>
            <a:r>
              <a:rPr lang="bn-BD" sz="2800" b="1" dirty="0">
                <a:solidFill>
                  <a:schemeClr val="tx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৩) সর্বনাম</a:t>
            </a:r>
            <a:r>
              <a:rPr lang="en-US" sz="2800" b="1" dirty="0">
                <a:solidFill>
                  <a:schemeClr val="tx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পদ</a:t>
            </a:r>
            <a:r>
              <a:rPr lang="bn-BD" sz="2800" b="1" dirty="0">
                <a:solidFill>
                  <a:schemeClr val="tx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Cloud 26">
            <a:extLst>
              <a:ext uri="{FF2B5EF4-FFF2-40B4-BE49-F238E27FC236}">
                <a16:creationId xmlns="" xmlns:a16="http://schemas.microsoft.com/office/drawing/2014/main" id="{A4DFBCBC-4162-4743-929F-68A44AFC5464}"/>
              </a:ext>
            </a:extLst>
          </p:cNvPr>
          <p:cNvSpPr/>
          <p:nvPr/>
        </p:nvSpPr>
        <p:spPr>
          <a:xfrm rot="1795476">
            <a:off x="2916199" y="4986759"/>
            <a:ext cx="2584529" cy="1644574"/>
          </a:xfrm>
          <a:prstGeom prst="cloud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(৪)</a:t>
            </a:r>
            <a:r>
              <a:rPr lang="bn-BD" sz="2800" b="1" dirty="0" smtClean="0">
                <a:solidFill>
                  <a:schemeClr val="tx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bn-BD" sz="2800" b="1" dirty="0">
                <a:solidFill>
                  <a:schemeClr val="tx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অব্যয় পদ</a:t>
            </a:r>
            <a:r>
              <a:rPr lang="en-US" sz="2800" b="1" dirty="0">
                <a:solidFill>
                  <a:schemeClr val="tx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; 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Cloud 27">
            <a:extLst>
              <a:ext uri="{FF2B5EF4-FFF2-40B4-BE49-F238E27FC236}">
                <a16:creationId xmlns="" xmlns:a16="http://schemas.microsoft.com/office/drawing/2014/main" id="{8C881055-765D-4A86-B7AB-1C64C890A167}"/>
              </a:ext>
            </a:extLst>
          </p:cNvPr>
          <p:cNvSpPr/>
          <p:nvPr/>
        </p:nvSpPr>
        <p:spPr>
          <a:xfrm rot="18139763">
            <a:off x="1477177" y="1599638"/>
            <a:ext cx="2596425" cy="1666346"/>
          </a:xfrm>
          <a:prstGeom prst="cloud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(</a:t>
            </a:r>
            <a:r>
              <a:rPr lang="bn-BD" sz="2800" b="1" dirty="0">
                <a:solidFill>
                  <a:schemeClr val="tx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৫</a:t>
            </a:r>
            <a:r>
              <a:rPr lang="bn-BD" sz="2800" b="1" dirty="0" smtClean="0">
                <a:solidFill>
                  <a:schemeClr val="tx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)</a:t>
            </a:r>
            <a:r>
              <a:rPr lang="en-US" sz="2800" b="1" dirty="0" smtClean="0">
                <a:solidFill>
                  <a:schemeClr val="tx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bn-BD" sz="2800" b="1" dirty="0" smtClean="0">
                <a:solidFill>
                  <a:schemeClr val="tx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ক্রিয়া</a:t>
            </a:r>
            <a:r>
              <a:rPr lang="en-US" sz="2800" b="1" dirty="0" smtClean="0">
                <a:solidFill>
                  <a:schemeClr val="tx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solidFill>
                  <a:schemeClr val="tx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পদ</a:t>
            </a:r>
            <a:r>
              <a:rPr lang="bn-BD" sz="2800" b="1" dirty="0">
                <a:solidFill>
                  <a:schemeClr val="tx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Cloud 28">
            <a:extLst>
              <a:ext uri="{FF2B5EF4-FFF2-40B4-BE49-F238E27FC236}">
                <a16:creationId xmlns="" xmlns:a16="http://schemas.microsoft.com/office/drawing/2014/main" id="{EA85ACF3-A20B-417B-86E0-2002B3A15654}"/>
              </a:ext>
            </a:extLst>
          </p:cNvPr>
          <p:cNvSpPr/>
          <p:nvPr/>
        </p:nvSpPr>
        <p:spPr>
          <a:xfrm rot="2990073">
            <a:off x="8415631" y="1030979"/>
            <a:ext cx="2703448" cy="2014448"/>
          </a:xfrm>
          <a:prstGeom prst="cloud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schemeClr val="tx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    (</a:t>
            </a:r>
            <a:r>
              <a:rPr lang="bn-BD" sz="2800" b="1" dirty="0">
                <a:solidFill>
                  <a:schemeClr val="tx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২</a:t>
            </a:r>
            <a:r>
              <a:rPr lang="bn-BD" sz="2800" b="1" dirty="0" smtClean="0">
                <a:solidFill>
                  <a:schemeClr val="tx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)</a:t>
            </a:r>
            <a:r>
              <a:rPr lang="en-US" sz="2800" b="1" dirty="0" smtClean="0">
                <a:solidFill>
                  <a:schemeClr val="tx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solidFill>
                  <a:schemeClr val="tx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বিশেষণ </a:t>
            </a:r>
            <a:r>
              <a:rPr lang="en-US" sz="2800" b="1" dirty="0" smtClean="0">
                <a:solidFill>
                  <a:schemeClr val="tx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  </a:t>
            </a:r>
            <a:r>
              <a:rPr lang="bn-BD" sz="2800" b="1" dirty="0" smtClean="0">
                <a:solidFill>
                  <a:schemeClr val="tx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পদ</a:t>
            </a:r>
            <a:r>
              <a:rPr lang="en-US" sz="2800" b="1" dirty="0">
                <a:solidFill>
                  <a:schemeClr val="tx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;</a:t>
            </a:r>
            <a:endParaRPr lang="en-US" b="1" dirty="0">
              <a:solidFill>
                <a:schemeClr val="tx1"/>
              </a:solidFill>
              <a:effectLst/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5200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DEE74749-E9C2-4295-BE0A-AF1AC3D79D96}"/>
              </a:ext>
            </a:extLst>
          </p:cNvPr>
          <p:cNvSpPr txBox="1"/>
          <p:nvPr/>
        </p:nvSpPr>
        <p:spPr>
          <a:xfrm>
            <a:off x="667026" y="424697"/>
            <a:ext cx="11297666" cy="18610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chemeClr val="accent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(</a:t>
            </a:r>
            <a:r>
              <a:rPr lang="bn-BD" sz="3600" dirty="0">
                <a:solidFill>
                  <a:schemeClr val="accent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১) বিশেষ্য পদ : কোনো কিছুর নামকে বিশেষ্য পদ বলে। যেমন : ইমরান</a:t>
            </a:r>
            <a:r>
              <a:rPr lang="en-US" sz="3600" dirty="0">
                <a:solidFill>
                  <a:schemeClr val="accent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, </a:t>
            </a:r>
            <a:r>
              <a:rPr lang="bn-BD" sz="3600" dirty="0">
                <a:solidFill>
                  <a:schemeClr val="accent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সোহাগ</a:t>
            </a:r>
            <a:r>
              <a:rPr lang="en-US" sz="3600" dirty="0">
                <a:solidFill>
                  <a:schemeClr val="accent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, </a:t>
            </a:r>
            <a:r>
              <a:rPr lang="bn-BD" sz="3600" dirty="0">
                <a:solidFill>
                  <a:schemeClr val="accent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জান্নাত</a:t>
            </a:r>
            <a:r>
              <a:rPr lang="en-US" sz="3600" dirty="0">
                <a:solidFill>
                  <a:schemeClr val="accent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, </a:t>
            </a:r>
            <a:r>
              <a:rPr lang="bn-BD" sz="3600" dirty="0">
                <a:solidFill>
                  <a:schemeClr val="accent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নাজনীন</a:t>
            </a:r>
            <a:r>
              <a:rPr lang="en-US" sz="3600" dirty="0">
                <a:solidFill>
                  <a:schemeClr val="accent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, </a:t>
            </a:r>
            <a:r>
              <a:rPr lang="bn-BD" sz="3600" dirty="0">
                <a:solidFill>
                  <a:schemeClr val="accent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চেয়ার</a:t>
            </a:r>
            <a:r>
              <a:rPr lang="en-US" sz="3600" dirty="0">
                <a:solidFill>
                  <a:schemeClr val="accent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, </a:t>
            </a:r>
            <a:r>
              <a:rPr lang="bn-BD" sz="3600" dirty="0">
                <a:solidFill>
                  <a:schemeClr val="accent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টেবিল</a:t>
            </a:r>
            <a:r>
              <a:rPr lang="en-US" sz="3600" dirty="0">
                <a:solidFill>
                  <a:schemeClr val="accent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, </a:t>
            </a:r>
            <a:r>
              <a:rPr lang="bn-BD" sz="3600" dirty="0">
                <a:solidFill>
                  <a:schemeClr val="accent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শ্রেণি</a:t>
            </a:r>
            <a:r>
              <a:rPr lang="en-US" sz="3600" dirty="0">
                <a:solidFill>
                  <a:schemeClr val="accent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, </a:t>
            </a:r>
            <a:r>
              <a:rPr lang="bn-BD" sz="3600" dirty="0">
                <a:solidFill>
                  <a:schemeClr val="accent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বাংলাদেশ</a:t>
            </a:r>
            <a:r>
              <a:rPr lang="en-US" sz="3600" dirty="0">
                <a:solidFill>
                  <a:schemeClr val="accent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, </a:t>
            </a:r>
            <a:r>
              <a:rPr lang="bn-BD" sz="3600" dirty="0">
                <a:solidFill>
                  <a:schemeClr val="accent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ঢাকা</a:t>
            </a:r>
            <a:r>
              <a:rPr lang="en-US" sz="3600" dirty="0">
                <a:solidFill>
                  <a:schemeClr val="accent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, </a:t>
            </a:r>
            <a:r>
              <a:rPr lang="bn-BD" sz="3600" dirty="0">
                <a:solidFill>
                  <a:schemeClr val="accent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চট্টগ্রাম ইত্যাদি।</a:t>
            </a:r>
            <a:r>
              <a:rPr lang="en-US" sz="3600" dirty="0">
                <a:solidFill>
                  <a:schemeClr val="accent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  </a:t>
            </a:r>
            <a:endParaRPr lang="en-US" sz="3600" dirty="0">
              <a:solidFill>
                <a:schemeClr val="accent1"/>
              </a:solidFill>
              <a:effectLst/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96ED333-C5ED-45C0-A226-993FDF4743C0}"/>
              </a:ext>
            </a:extLst>
          </p:cNvPr>
          <p:cNvSpPr txBox="1"/>
          <p:nvPr/>
        </p:nvSpPr>
        <p:spPr>
          <a:xfrm>
            <a:off x="666427" y="4370522"/>
            <a:ext cx="11189775" cy="12682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rgbClr val="002060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(3) </a:t>
            </a:r>
            <a:r>
              <a:rPr lang="bn-BD" sz="3600" dirty="0">
                <a:solidFill>
                  <a:srgbClr val="002060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সর্বনাম পদ : যে পদ বিশেষ্য পদের পরিবর্তে বসে তাকে সর্বনাম পদ বলে। যেমন : আমি</a:t>
            </a:r>
            <a:r>
              <a:rPr lang="en-US" sz="3600" dirty="0">
                <a:solidFill>
                  <a:srgbClr val="002060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, </a:t>
            </a:r>
            <a:r>
              <a:rPr lang="bn-BD" sz="3600" dirty="0">
                <a:solidFill>
                  <a:srgbClr val="002060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তুমি</a:t>
            </a:r>
            <a:r>
              <a:rPr lang="en-US" sz="3600" dirty="0">
                <a:solidFill>
                  <a:srgbClr val="002060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, </a:t>
            </a:r>
            <a:r>
              <a:rPr lang="bn-BD" sz="3600" dirty="0">
                <a:solidFill>
                  <a:srgbClr val="002060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সে</a:t>
            </a:r>
            <a:r>
              <a:rPr lang="en-US" sz="3600" dirty="0">
                <a:solidFill>
                  <a:srgbClr val="002060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, </a:t>
            </a:r>
            <a:r>
              <a:rPr lang="bn-BD" sz="3600" dirty="0">
                <a:solidFill>
                  <a:srgbClr val="002060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তারা</a:t>
            </a:r>
            <a:r>
              <a:rPr lang="en-US" sz="3600" dirty="0">
                <a:solidFill>
                  <a:srgbClr val="002060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, </a:t>
            </a:r>
            <a:r>
              <a:rPr lang="bn-BD" sz="3600" dirty="0">
                <a:solidFill>
                  <a:srgbClr val="002060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আমরা</a:t>
            </a:r>
            <a:r>
              <a:rPr lang="en-US" sz="3600" dirty="0">
                <a:solidFill>
                  <a:srgbClr val="002060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, </a:t>
            </a:r>
            <a:r>
              <a:rPr lang="bn-BD" sz="3600" dirty="0">
                <a:solidFill>
                  <a:srgbClr val="002060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তার ইত্যাদি।</a:t>
            </a:r>
            <a:endParaRPr lang="en-US" sz="3600" dirty="0">
              <a:solidFill>
                <a:srgbClr val="002060"/>
              </a:solidFill>
              <a:effectLst/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903D6A0E-316F-4E2C-9A64-C856C3FACA2B}"/>
              </a:ext>
            </a:extLst>
          </p:cNvPr>
          <p:cNvSpPr txBox="1"/>
          <p:nvPr/>
        </p:nvSpPr>
        <p:spPr>
          <a:xfrm>
            <a:off x="612481" y="2487478"/>
            <a:ext cx="11297666" cy="18610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rgbClr val="00B050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(2) </a:t>
            </a:r>
            <a:r>
              <a:rPr lang="bn-BD" sz="3600" dirty="0">
                <a:solidFill>
                  <a:srgbClr val="00B050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বিশেষণ পদ : যে পদ দ্বারা বিশেষ্য</a:t>
            </a:r>
            <a:r>
              <a:rPr lang="en-US" sz="3600" dirty="0">
                <a:solidFill>
                  <a:srgbClr val="00B050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, </a:t>
            </a:r>
            <a:r>
              <a:rPr lang="bn-BD" sz="3600" dirty="0">
                <a:solidFill>
                  <a:srgbClr val="00B050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সর্বনাম ও ক্রিয়ার দোষ</a:t>
            </a:r>
            <a:r>
              <a:rPr lang="en-US" sz="3600" dirty="0">
                <a:solidFill>
                  <a:srgbClr val="00B050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, </a:t>
            </a:r>
            <a:r>
              <a:rPr lang="bn-BD" sz="3600" dirty="0">
                <a:solidFill>
                  <a:srgbClr val="00B050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গুণ</a:t>
            </a:r>
            <a:r>
              <a:rPr lang="en-US" sz="3600" dirty="0">
                <a:solidFill>
                  <a:srgbClr val="00B050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, </a:t>
            </a:r>
            <a:r>
              <a:rPr lang="bn-BD" sz="3600" dirty="0">
                <a:solidFill>
                  <a:srgbClr val="00B050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অবস্থা</a:t>
            </a:r>
            <a:r>
              <a:rPr lang="en-US" sz="3600" dirty="0">
                <a:solidFill>
                  <a:srgbClr val="00B050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, </a:t>
            </a:r>
            <a:r>
              <a:rPr lang="bn-BD" sz="3600" dirty="0">
                <a:solidFill>
                  <a:srgbClr val="00B050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সংখ্যা ও পরিমাণ বোঝায় তাকে বিশেষণ পদ বলে। যেমন : সুন্দর</a:t>
            </a:r>
            <a:r>
              <a:rPr lang="en-US" sz="3600" dirty="0">
                <a:solidFill>
                  <a:srgbClr val="00B050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, </a:t>
            </a:r>
            <a:r>
              <a:rPr lang="bn-BD" sz="3600" dirty="0">
                <a:solidFill>
                  <a:srgbClr val="00B050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ভালো</a:t>
            </a:r>
            <a:r>
              <a:rPr lang="en-US" sz="3600" dirty="0">
                <a:solidFill>
                  <a:srgbClr val="00B050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, </a:t>
            </a:r>
            <a:r>
              <a:rPr lang="bn-BD" sz="3600" dirty="0">
                <a:solidFill>
                  <a:srgbClr val="00B050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খুব</a:t>
            </a:r>
            <a:r>
              <a:rPr lang="en-US" sz="3600" dirty="0">
                <a:solidFill>
                  <a:srgbClr val="00B050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, </a:t>
            </a:r>
            <a:r>
              <a:rPr lang="bn-BD" sz="3600" dirty="0">
                <a:solidFill>
                  <a:srgbClr val="00B050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মন্দ</a:t>
            </a:r>
            <a:r>
              <a:rPr lang="en-US" sz="3600" dirty="0">
                <a:solidFill>
                  <a:srgbClr val="00B050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, </a:t>
            </a:r>
            <a:r>
              <a:rPr lang="bn-BD" sz="3600" dirty="0">
                <a:solidFill>
                  <a:srgbClr val="00B050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পাঁচটি ইত্যাদি।</a:t>
            </a:r>
            <a:r>
              <a:rPr lang="en-US" sz="3600" dirty="0">
                <a:solidFill>
                  <a:srgbClr val="00B050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 </a:t>
            </a:r>
            <a:r>
              <a:rPr lang="en-US" sz="3200" dirty="0">
                <a:solidFill>
                  <a:srgbClr val="00B050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 </a:t>
            </a:r>
            <a:endParaRPr lang="en-US" sz="3200" dirty="0">
              <a:solidFill>
                <a:srgbClr val="00B050"/>
              </a:solidFill>
              <a:effectLst/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0893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AB33B6A-FB4B-4DAC-BB56-E37AB249BD55}"/>
              </a:ext>
            </a:extLst>
          </p:cNvPr>
          <p:cNvSpPr txBox="1"/>
          <p:nvPr/>
        </p:nvSpPr>
        <p:spPr>
          <a:xfrm>
            <a:off x="867905" y="1518722"/>
            <a:ext cx="9918915" cy="12682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rgbClr val="002060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(4) </a:t>
            </a:r>
            <a:r>
              <a:rPr lang="bn-BD" sz="3600" dirty="0">
                <a:solidFill>
                  <a:srgbClr val="002060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অব্যয় পদ : যে পদের কোনো ব্যয় বা পরিবর্তন হয় না</a:t>
            </a:r>
            <a:r>
              <a:rPr lang="en-US" sz="3600" dirty="0">
                <a:solidFill>
                  <a:srgbClr val="002060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, </a:t>
            </a:r>
            <a:r>
              <a:rPr lang="bn-BD" sz="3600" dirty="0">
                <a:solidFill>
                  <a:srgbClr val="002060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তাকে অব্যয় পদ বলে। যেমন : ও</a:t>
            </a:r>
            <a:r>
              <a:rPr lang="en-US" sz="3600" dirty="0">
                <a:solidFill>
                  <a:srgbClr val="002060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, </a:t>
            </a:r>
            <a:r>
              <a:rPr lang="bn-BD" sz="3600" dirty="0">
                <a:solidFill>
                  <a:srgbClr val="002060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এবং</a:t>
            </a:r>
            <a:r>
              <a:rPr lang="en-US" sz="3600" dirty="0">
                <a:solidFill>
                  <a:srgbClr val="002060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, </a:t>
            </a:r>
            <a:r>
              <a:rPr lang="bn-BD" sz="3600" dirty="0">
                <a:solidFill>
                  <a:srgbClr val="002060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তবুও</a:t>
            </a:r>
            <a:r>
              <a:rPr lang="en-US" sz="3600" dirty="0">
                <a:solidFill>
                  <a:srgbClr val="002060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, </a:t>
            </a:r>
            <a:r>
              <a:rPr lang="bn-BD" sz="3600" dirty="0">
                <a:solidFill>
                  <a:srgbClr val="002060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কিংবা</a:t>
            </a:r>
            <a:r>
              <a:rPr lang="en-US" sz="3600" dirty="0">
                <a:solidFill>
                  <a:srgbClr val="002060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, </a:t>
            </a:r>
            <a:r>
              <a:rPr lang="bn-BD" sz="3600" dirty="0">
                <a:solidFill>
                  <a:srgbClr val="002060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কিন্তু</a:t>
            </a:r>
            <a:r>
              <a:rPr lang="en-US" sz="3600" dirty="0">
                <a:solidFill>
                  <a:srgbClr val="002060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, </a:t>
            </a:r>
            <a:r>
              <a:rPr lang="bn-BD" sz="3600" dirty="0">
                <a:solidFill>
                  <a:srgbClr val="002060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আর ইত্যাদি</a:t>
            </a:r>
            <a:r>
              <a:rPr lang="bn-BD" sz="1800" dirty="0">
                <a:solidFill>
                  <a:srgbClr val="002060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</a:t>
            </a:r>
            <a:endParaRPr lang="en-US" sz="1400" dirty="0">
              <a:solidFill>
                <a:srgbClr val="002060"/>
              </a:solidFill>
              <a:effectLst/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068478C-C043-40B0-970F-5A68824DC4D6}"/>
              </a:ext>
            </a:extLst>
          </p:cNvPr>
          <p:cNvSpPr txBox="1"/>
          <p:nvPr/>
        </p:nvSpPr>
        <p:spPr>
          <a:xfrm>
            <a:off x="867905" y="3285530"/>
            <a:ext cx="11034794" cy="18610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rgbClr val="FF0000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(5) </a:t>
            </a:r>
            <a:r>
              <a:rPr lang="bn-BD" sz="3600" dirty="0">
                <a:solidFill>
                  <a:srgbClr val="FF0000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ক্রিয়াপদ : যে পদ দ্বারা কোনোকিছু করা</a:t>
            </a:r>
            <a:r>
              <a:rPr lang="en-US" sz="3600" dirty="0">
                <a:solidFill>
                  <a:srgbClr val="FF0000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, </a:t>
            </a:r>
            <a:r>
              <a:rPr lang="bn-BD" sz="3600" dirty="0">
                <a:solidFill>
                  <a:srgbClr val="FF0000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হওয়া</a:t>
            </a:r>
            <a:r>
              <a:rPr lang="en-US" sz="3600" dirty="0">
                <a:solidFill>
                  <a:srgbClr val="FF0000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, </a:t>
            </a:r>
            <a:r>
              <a:rPr lang="bn-BD" sz="3600" dirty="0">
                <a:solidFill>
                  <a:srgbClr val="FF0000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খাওয়া</a:t>
            </a:r>
            <a:r>
              <a:rPr lang="en-US" sz="3600" dirty="0">
                <a:solidFill>
                  <a:srgbClr val="FF0000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, </a:t>
            </a:r>
            <a:r>
              <a:rPr lang="bn-BD" sz="3600" dirty="0">
                <a:solidFill>
                  <a:srgbClr val="FF0000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যাওয়া অর্থাৎ কোনো কাজ বোঝায়</a:t>
            </a:r>
            <a:r>
              <a:rPr lang="en-US" sz="3600" dirty="0">
                <a:solidFill>
                  <a:srgbClr val="FF0000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, </a:t>
            </a:r>
            <a:r>
              <a:rPr lang="bn-BD" sz="3600" dirty="0">
                <a:solidFill>
                  <a:srgbClr val="FF0000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তাকে ক্রিয়াপদ বলে। যেমন : পড়া</a:t>
            </a:r>
            <a:r>
              <a:rPr lang="en-US" sz="3600" dirty="0">
                <a:solidFill>
                  <a:srgbClr val="FF0000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, </a:t>
            </a:r>
            <a:r>
              <a:rPr lang="bn-BD" sz="3600" dirty="0">
                <a:solidFill>
                  <a:srgbClr val="FF0000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লেখা</a:t>
            </a:r>
            <a:r>
              <a:rPr lang="en-US" sz="3600" dirty="0">
                <a:solidFill>
                  <a:srgbClr val="FF0000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, </a:t>
            </a:r>
            <a:r>
              <a:rPr lang="bn-BD" sz="3600" dirty="0">
                <a:solidFill>
                  <a:srgbClr val="FF0000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করা</a:t>
            </a:r>
            <a:r>
              <a:rPr lang="en-US" sz="3600" dirty="0">
                <a:solidFill>
                  <a:srgbClr val="FF0000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, </a:t>
            </a:r>
            <a:r>
              <a:rPr lang="bn-BD" sz="3600" dirty="0">
                <a:solidFill>
                  <a:srgbClr val="FF0000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পড়ে</a:t>
            </a:r>
            <a:r>
              <a:rPr lang="en-US" sz="3600" dirty="0">
                <a:solidFill>
                  <a:srgbClr val="FF0000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, </a:t>
            </a:r>
            <a:r>
              <a:rPr lang="bn-BD" sz="3600" dirty="0">
                <a:solidFill>
                  <a:srgbClr val="FF0000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যায়</a:t>
            </a:r>
            <a:r>
              <a:rPr lang="en-US" sz="3600" dirty="0">
                <a:solidFill>
                  <a:srgbClr val="FF0000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, </a:t>
            </a:r>
            <a:r>
              <a:rPr lang="bn-BD" sz="3600" dirty="0">
                <a:solidFill>
                  <a:srgbClr val="FF0000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চড়া</a:t>
            </a:r>
            <a:r>
              <a:rPr lang="en-US" sz="3600" dirty="0">
                <a:solidFill>
                  <a:srgbClr val="FF0000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, </a:t>
            </a:r>
            <a:r>
              <a:rPr lang="bn-BD" sz="3600" dirty="0">
                <a:solidFill>
                  <a:srgbClr val="FF0000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বলা ইত্যাদি</a:t>
            </a:r>
            <a:r>
              <a:rPr lang="bn-BD" sz="3600" dirty="0">
                <a:solidFill>
                  <a:srgbClr val="FF0000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Vrinda" panose="020B0502040204020203" pitchFamily="34" charset="0"/>
              </a:rPr>
              <a:t>।</a:t>
            </a:r>
            <a:endParaRPr lang="en-US" sz="28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Vrind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5203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34DB3B07-AB17-4C41-8B5B-8D0443D9160B}"/>
              </a:ext>
            </a:extLst>
          </p:cNvPr>
          <p:cNvSpPr/>
          <p:nvPr/>
        </p:nvSpPr>
        <p:spPr>
          <a:xfrm>
            <a:off x="349112" y="215389"/>
            <a:ext cx="3430262" cy="98814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(</a:t>
            </a:r>
            <a:r>
              <a:rPr lang="bn-BD" sz="3200" b="1" dirty="0">
                <a:solidFill>
                  <a:schemeClr val="tx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১) </a:t>
            </a:r>
            <a:r>
              <a:rPr lang="bn-BD" sz="3600" b="1" dirty="0">
                <a:solidFill>
                  <a:schemeClr val="tx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বিশেষ্য</a:t>
            </a:r>
            <a:r>
              <a:rPr lang="bn-BD" sz="3200" b="1" dirty="0">
                <a:solidFill>
                  <a:schemeClr val="tx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পদ</a:t>
            </a:r>
            <a:r>
              <a:rPr lang="en-US" sz="3200" b="1" dirty="0">
                <a:solidFill>
                  <a:schemeClr val="tx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; 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9296C29F-7160-4C54-A4FD-DC42107207EB}"/>
              </a:ext>
            </a:extLst>
          </p:cNvPr>
          <p:cNvSpPr/>
          <p:nvPr/>
        </p:nvSpPr>
        <p:spPr>
          <a:xfrm>
            <a:off x="338889" y="2866894"/>
            <a:ext cx="3430262" cy="93898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dirty="0" smtClean="0">
                <a:solidFill>
                  <a:schemeClr val="tx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(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৩</a:t>
            </a:r>
            <a:r>
              <a:rPr lang="bn-BD" sz="3200" b="1" dirty="0">
                <a:solidFill>
                  <a:schemeClr val="tx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) সর্বনাম পদ</a:t>
            </a:r>
            <a:r>
              <a:rPr lang="en-US" sz="3200" b="1" dirty="0">
                <a:solidFill>
                  <a:schemeClr val="tx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; </a:t>
            </a:r>
            <a:endParaRPr lang="en-US" sz="3200" b="1" dirty="0">
              <a:solidFill>
                <a:schemeClr val="tx1"/>
              </a:solidFill>
              <a:effectLst/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C51B4087-4CC4-4359-92AB-A3704D2BE4B5}"/>
              </a:ext>
            </a:extLst>
          </p:cNvPr>
          <p:cNvSpPr/>
          <p:nvPr/>
        </p:nvSpPr>
        <p:spPr>
          <a:xfrm>
            <a:off x="416908" y="1486377"/>
            <a:ext cx="3430262" cy="98814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dirty="0" smtClean="0">
                <a:solidFill>
                  <a:schemeClr val="tx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(</a:t>
            </a:r>
            <a:r>
              <a:rPr lang="bn-BD" sz="3200" b="1" dirty="0" smtClean="0">
                <a:solidFill>
                  <a:schemeClr val="tx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২)বিশেষণ</a:t>
            </a:r>
            <a:r>
              <a:rPr lang="en-US" sz="3200" b="1" dirty="0" smtClean="0">
                <a:solidFill>
                  <a:schemeClr val="tx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solidFill>
                  <a:schemeClr val="tx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পদ</a:t>
            </a:r>
            <a:r>
              <a:rPr lang="en-US" sz="3200" b="1" dirty="0">
                <a:solidFill>
                  <a:schemeClr val="tx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;</a:t>
            </a:r>
            <a:endParaRPr lang="en-US" sz="3200" b="1" dirty="0">
              <a:solidFill>
                <a:schemeClr val="tx1"/>
              </a:solidFill>
              <a:effectLst/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81A75295-DBA2-46BE-BEEA-3F3F280990BC}"/>
              </a:ext>
            </a:extLst>
          </p:cNvPr>
          <p:cNvSpPr/>
          <p:nvPr/>
        </p:nvSpPr>
        <p:spPr>
          <a:xfrm>
            <a:off x="261470" y="4021707"/>
            <a:ext cx="3430262" cy="109138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dirty="0" smtClean="0">
                <a:solidFill>
                  <a:schemeClr val="tx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(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৪</a:t>
            </a:r>
            <a:r>
              <a:rPr lang="bn-BD" sz="3200" b="1" dirty="0">
                <a:solidFill>
                  <a:schemeClr val="tx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) অব্যয় পদ</a:t>
            </a:r>
            <a:r>
              <a:rPr lang="en-US" sz="3200" b="1" dirty="0">
                <a:solidFill>
                  <a:schemeClr val="tx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;</a:t>
            </a:r>
            <a:endParaRPr lang="en-US" sz="3200" b="1" dirty="0">
              <a:solidFill>
                <a:schemeClr val="tx1"/>
              </a:solidFill>
              <a:effectLst/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7DC4236F-8BD6-4444-9C78-5398DD4F5188}"/>
              </a:ext>
            </a:extLst>
          </p:cNvPr>
          <p:cNvSpPr/>
          <p:nvPr/>
        </p:nvSpPr>
        <p:spPr>
          <a:xfrm>
            <a:off x="234131" y="5412659"/>
            <a:ext cx="3430262" cy="109138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dirty="0" smtClean="0">
                <a:solidFill>
                  <a:schemeClr val="tx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(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৫)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ক্রিয়া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solidFill>
                  <a:schemeClr val="tx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পদ</a:t>
            </a:r>
            <a:r>
              <a:rPr lang="en-US" sz="3200" b="1" dirty="0">
                <a:solidFill>
                  <a:schemeClr val="tx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;</a:t>
            </a:r>
            <a:endParaRPr lang="en-US" sz="3200" b="1" dirty="0">
              <a:solidFill>
                <a:schemeClr val="tx1"/>
              </a:solidFill>
              <a:effectLst/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  <p:sp>
        <p:nvSpPr>
          <p:cNvPr id="7" name="Arrow: Right 6">
            <a:extLst>
              <a:ext uri="{FF2B5EF4-FFF2-40B4-BE49-F238E27FC236}">
                <a16:creationId xmlns="" xmlns:a16="http://schemas.microsoft.com/office/drawing/2014/main" id="{3E614209-15C8-431F-BC7E-8B258D9558A8}"/>
              </a:ext>
            </a:extLst>
          </p:cNvPr>
          <p:cNvSpPr/>
          <p:nvPr/>
        </p:nvSpPr>
        <p:spPr>
          <a:xfrm>
            <a:off x="3849784" y="495480"/>
            <a:ext cx="1002892" cy="383458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="" xmlns:a16="http://schemas.microsoft.com/office/drawing/2014/main" id="{2F2A468A-E88B-4D1C-89CE-85F3314FBE34}"/>
              </a:ext>
            </a:extLst>
          </p:cNvPr>
          <p:cNvSpPr/>
          <p:nvPr/>
        </p:nvSpPr>
        <p:spPr>
          <a:xfrm>
            <a:off x="3873909" y="1845180"/>
            <a:ext cx="1002892" cy="383458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="" xmlns:a16="http://schemas.microsoft.com/office/drawing/2014/main" id="{78B1675B-F64C-4195-A04D-A995911420CF}"/>
              </a:ext>
            </a:extLst>
          </p:cNvPr>
          <p:cNvSpPr/>
          <p:nvPr/>
        </p:nvSpPr>
        <p:spPr>
          <a:xfrm>
            <a:off x="3848714" y="3218615"/>
            <a:ext cx="1002892" cy="3834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Right 9">
            <a:extLst>
              <a:ext uri="{FF2B5EF4-FFF2-40B4-BE49-F238E27FC236}">
                <a16:creationId xmlns="" xmlns:a16="http://schemas.microsoft.com/office/drawing/2014/main" id="{844EF5DE-8AF9-4149-9994-1A2F01BB964A}"/>
              </a:ext>
            </a:extLst>
          </p:cNvPr>
          <p:cNvSpPr/>
          <p:nvPr/>
        </p:nvSpPr>
        <p:spPr>
          <a:xfrm>
            <a:off x="3823519" y="4480220"/>
            <a:ext cx="1002892" cy="3834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Right 10">
            <a:extLst>
              <a:ext uri="{FF2B5EF4-FFF2-40B4-BE49-F238E27FC236}">
                <a16:creationId xmlns="" xmlns:a16="http://schemas.microsoft.com/office/drawing/2014/main" id="{93668A51-BE8A-46C8-A36C-825A0162DE39}"/>
              </a:ext>
            </a:extLst>
          </p:cNvPr>
          <p:cNvSpPr/>
          <p:nvPr/>
        </p:nvSpPr>
        <p:spPr>
          <a:xfrm>
            <a:off x="3691732" y="5766620"/>
            <a:ext cx="1002892" cy="3834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8DA6E009-691A-4805-9A5D-C5CE9534B214}"/>
              </a:ext>
            </a:extLst>
          </p:cNvPr>
          <p:cNvSpPr/>
          <p:nvPr/>
        </p:nvSpPr>
        <p:spPr>
          <a:xfrm>
            <a:off x="4930279" y="1523089"/>
            <a:ext cx="7431226" cy="98814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সুন্দর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খুব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ধীরে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ধীরে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ঘুরে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ঘুরে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সামান্য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অতি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দ্রুত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বুদ্ধিমতি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অসুস্থ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49DC6562-6FCE-4656-8B3E-0DD82F6A8F31}"/>
              </a:ext>
            </a:extLst>
          </p:cNvPr>
          <p:cNvSpPr/>
          <p:nvPr/>
        </p:nvSpPr>
        <p:spPr>
          <a:xfrm>
            <a:off x="4930279" y="2852901"/>
            <a:ext cx="7346473" cy="127881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তুমি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এ,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ইহা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উনি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ওরা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DB9C5B09-4F0A-4765-9E59-9EFB6488DE9D}"/>
              </a:ext>
            </a:extLst>
          </p:cNvPr>
          <p:cNvSpPr/>
          <p:nvPr/>
        </p:nvSpPr>
        <p:spPr>
          <a:xfrm>
            <a:off x="4914933" y="4333571"/>
            <a:ext cx="7315200" cy="117557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ও,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কিংবা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তথাপি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অথচ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বরং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উপরন্তু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যেহেতু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নচে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50CFA596-4B96-493A-AAC3-08176304E274}"/>
              </a:ext>
            </a:extLst>
          </p:cNvPr>
          <p:cNvSpPr/>
          <p:nvPr/>
        </p:nvSpPr>
        <p:spPr>
          <a:xfrm>
            <a:off x="4876801" y="5566904"/>
            <a:ext cx="7315199" cy="98814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যাওয়া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মারা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খাওয়া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গাওয়া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নাচা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শুনা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F9038239-32E6-42BC-8F62-21C486849647}"/>
              </a:ext>
            </a:extLst>
          </p:cNvPr>
          <p:cNvSpPr/>
          <p:nvPr/>
        </p:nvSpPr>
        <p:spPr>
          <a:xfrm>
            <a:off x="4930279" y="108771"/>
            <a:ext cx="7208242" cy="120137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জসিম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কুমিল্লা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শ্রবন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সততা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দুধ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সভা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1237555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34DB3B07-AB17-4C41-8B5B-8D0443D9160B}"/>
              </a:ext>
            </a:extLst>
          </p:cNvPr>
          <p:cNvSpPr/>
          <p:nvPr/>
        </p:nvSpPr>
        <p:spPr>
          <a:xfrm>
            <a:off x="481780" y="245809"/>
            <a:ext cx="3430262" cy="98814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(</a:t>
            </a:r>
            <a:r>
              <a:rPr lang="bn-BD" sz="3200" b="1" dirty="0">
                <a:solidFill>
                  <a:schemeClr val="tx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১) বিশেষ্য</a:t>
            </a:r>
            <a:r>
              <a:rPr lang="bn-BD" sz="2800" b="1" dirty="0">
                <a:solidFill>
                  <a:schemeClr val="tx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solidFill>
                  <a:schemeClr val="tx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পদ</a:t>
            </a:r>
            <a:r>
              <a:rPr lang="en-US" sz="3200" b="1" dirty="0">
                <a:solidFill>
                  <a:schemeClr val="tx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; 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9296C29F-7160-4C54-A4FD-DC42107207EB}"/>
              </a:ext>
            </a:extLst>
          </p:cNvPr>
          <p:cNvSpPr/>
          <p:nvPr/>
        </p:nvSpPr>
        <p:spPr>
          <a:xfrm>
            <a:off x="481781" y="2566221"/>
            <a:ext cx="3430262" cy="93898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dirty="0" smtClean="0">
                <a:solidFill>
                  <a:schemeClr val="tx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b="1" dirty="0">
                <a:solidFill>
                  <a:schemeClr val="tx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(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৩</a:t>
            </a:r>
            <a:r>
              <a:rPr lang="bn-BD" sz="3200" b="1" dirty="0">
                <a:solidFill>
                  <a:schemeClr val="tx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) সর্বনাম পদ</a:t>
            </a:r>
            <a:r>
              <a:rPr lang="en-US" sz="3200" b="1" dirty="0">
                <a:solidFill>
                  <a:schemeClr val="tx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; </a:t>
            </a:r>
            <a:endParaRPr lang="en-US" sz="3200" b="1" dirty="0">
              <a:solidFill>
                <a:schemeClr val="tx1"/>
              </a:solidFill>
              <a:effectLst/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C51B4087-4CC4-4359-92AB-A3704D2BE4B5}"/>
              </a:ext>
            </a:extLst>
          </p:cNvPr>
          <p:cNvSpPr/>
          <p:nvPr/>
        </p:nvSpPr>
        <p:spPr>
          <a:xfrm>
            <a:off x="481781" y="1460093"/>
            <a:ext cx="3430262" cy="98814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dirty="0" smtClean="0">
                <a:solidFill>
                  <a:schemeClr val="tx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b="1" dirty="0">
                <a:solidFill>
                  <a:schemeClr val="tx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(</a:t>
            </a:r>
            <a:r>
              <a:rPr lang="bn-BD" sz="3200" b="1" dirty="0">
                <a:solidFill>
                  <a:schemeClr val="tx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২)বিশেষণ পদ</a:t>
            </a:r>
            <a:r>
              <a:rPr lang="en-US" sz="3200" b="1" dirty="0">
                <a:solidFill>
                  <a:schemeClr val="tx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;</a:t>
            </a:r>
            <a:endParaRPr lang="en-US" sz="3200" b="1" dirty="0">
              <a:solidFill>
                <a:schemeClr val="tx1"/>
              </a:solidFill>
              <a:effectLst/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81A75295-DBA2-46BE-BEEA-3F3F280990BC}"/>
              </a:ext>
            </a:extLst>
          </p:cNvPr>
          <p:cNvSpPr/>
          <p:nvPr/>
        </p:nvSpPr>
        <p:spPr>
          <a:xfrm>
            <a:off x="481781" y="3640395"/>
            <a:ext cx="3430262" cy="109138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dirty="0" smtClean="0">
                <a:solidFill>
                  <a:schemeClr val="tx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b="1" dirty="0">
                <a:solidFill>
                  <a:schemeClr val="tx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(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৪</a:t>
            </a:r>
            <a:r>
              <a:rPr lang="bn-BD" sz="3200" b="1" dirty="0">
                <a:solidFill>
                  <a:schemeClr val="tx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) অব্যয় পদ</a:t>
            </a:r>
            <a:r>
              <a:rPr lang="en-US" sz="3200" b="1" dirty="0">
                <a:solidFill>
                  <a:schemeClr val="tx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;</a:t>
            </a:r>
            <a:endParaRPr lang="en-US" sz="3200" b="1" dirty="0">
              <a:solidFill>
                <a:schemeClr val="tx1"/>
              </a:solidFill>
              <a:effectLst/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7DC4236F-8BD6-4444-9C78-5398DD4F5188}"/>
              </a:ext>
            </a:extLst>
          </p:cNvPr>
          <p:cNvSpPr/>
          <p:nvPr/>
        </p:nvSpPr>
        <p:spPr>
          <a:xfrm>
            <a:off x="481781" y="4866969"/>
            <a:ext cx="3430262" cy="109138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dirty="0" smtClean="0">
                <a:solidFill>
                  <a:schemeClr val="tx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b="1" dirty="0">
                <a:solidFill>
                  <a:schemeClr val="tx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(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৫)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ক্রিয়া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solidFill>
                  <a:schemeClr val="tx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পদ</a:t>
            </a:r>
            <a:r>
              <a:rPr lang="en-US" sz="3200" b="1" dirty="0">
                <a:solidFill>
                  <a:schemeClr val="tx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;</a:t>
            </a:r>
            <a:endParaRPr lang="en-US" sz="3200" b="1" dirty="0">
              <a:solidFill>
                <a:schemeClr val="tx1"/>
              </a:solidFill>
              <a:effectLst/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  <p:sp>
        <p:nvSpPr>
          <p:cNvPr id="7" name="Arrow: Right 6">
            <a:extLst>
              <a:ext uri="{FF2B5EF4-FFF2-40B4-BE49-F238E27FC236}">
                <a16:creationId xmlns="" xmlns:a16="http://schemas.microsoft.com/office/drawing/2014/main" id="{3E614209-15C8-431F-BC7E-8B258D9558A8}"/>
              </a:ext>
            </a:extLst>
          </p:cNvPr>
          <p:cNvSpPr/>
          <p:nvPr/>
        </p:nvSpPr>
        <p:spPr>
          <a:xfrm>
            <a:off x="3912043" y="613904"/>
            <a:ext cx="1002892" cy="383458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="" xmlns:a16="http://schemas.microsoft.com/office/drawing/2014/main" id="{2F2A468A-E88B-4D1C-89CE-85F3314FBE34}"/>
              </a:ext>
            </a:extLst>
          </p:cNvPr>
          <p:cNvSpPr/>
          <p:nvPr/>
        </p:nvSpPr>
        <p:spPr>
          <a:xfrm>
            <a:off x="3873909" y="1821428"/>
            <a:ext cx="1002892" cy="383458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="" xmlns:a16="http://schemas.microsoft.com/office/drawing/2014/main" id="{78B1675B-F64C-4195-A04D-A995911420CF}"/>
              </a:ext>
            </a:extLst>
          </p:cNvPr>
          <p:cNvSpPr/>
          <p:nvPr/>
        </p:nvSpPr>
        <p:spPr>
          <a:xfrm>
            <a:off x="3873909" y="2941076"/>
            <a:ext cx="1002892" cy="383458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Right 9">
            <a:extLst>
              <a:ext uri="{FF2B5EF4-FFF2-40B4-BE49-F238E27FC236}">
                <a16:creationId xmlns="" xmlns:a16="http://schemas.microsoft.com/office/drawing/2014/main" id="{844EF5DE-8AF9-4149-9994-1A2F01BB964A}"/>
              </a:ext>
            </a:extLst>
          </p:cNvPr>
          <p:cNvSpPr/>
          <p:nvPr/>
        </p:nvSpPr>
        <p:spPr>
          <a:xfrm>
            <a:off x="3912043" y="4047205"/>
            <a:ext cx="1002892" cy="383458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Right 10">
            <a:extLst>
              <a:ext uri="{FF2B5EF4-FFF2-40B4-BE49-F238E27FC236}">
                <a16:creationId xmlns="" xmlns:a16="http://schemas.microsoft.com/office/drawing/2014/main" id="{93668A51-BE8A-46C8-A36C-825A0162DE39}"/>
              </a:ext>
            </a:extLst>
          </p:cNvPr>
          <p:cNvSpPr/>
          <p:nvPr/>
        </p:nvSpPr>
        <p:spPr>
          <a:xfrm>
            <a:off x="3873909" y="5220930"/>
            <a:ext cx="1002892" cy="383458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8DA6E009-691A-4805-9A5D-C5CE9534B214}"/>
              </a:ext>
            </a:extLst>
          </p:cNvPr>
          <p:cNvSpPr/>
          <p:nvPr/>
        </p:nvSpPr>
        <p:spPr>
          <a:xfrm>
            <a:off x="4914934" y="1459784"/>
            <a:ext cx="6205349" cy="98814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ফোঁটা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ফোঁটা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49DC6562-6FCE-4656-8B3E-0DD82F6A8F31}"/>
              </a:ext>
            </a:extLst>
          </p:cNvPr>
          <p:cNvSpPr/>
          <p:nvPr/>
        </p:nvSpPr>
        <p:spPr>
          <a:xfrm>
            <a:off x="4921047" y="2566221"/>
            <a:ext cx="6205349" cy="98814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এদের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DB9C5B09-4F0A-4765-9E59-9EFB6488DE9D}"/>
              </a:ext>
            </a:extLst>
          </p:cNvPr>
          <p:cNvSpPr/>
          <p:nvPr/>
        </p:nvSpPr>
        <p:spPr>
          <a:xfrm>
            <a:off x="4914934" y="3640395"/>
            <a:ext cx="6205349" cy="98814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ছাড়াও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50CFA596-4B96-493A-AAC3-08176304E274}"/>
              </a:ext>
            </a:extLst>
          </p:cNvPr>
          <p:cNvSpPr/>
          <p:nvPr/>
        </p:nvSpPr>
        <p:spPr>
          <a:xfrm>
            <a:off x="4876801" y="4788313"/>
            <a:ext cx="6205349" cy="98814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F9038239-32E6-42BC-8F62-21C486849647}"/>
              </a:ext>
            </a:extLst>
          </p:cNvPr>
          <p:cNvSpPr/>
          <p:nvPr/>
        </p:nvSpPr>
        <p:spPr>
          <a:xfrm>
            <a:off x="4914934" y="159625"/>
            <a:ext cx="6205349" cy="98814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সুন্দরবন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বাঘ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রিণ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6022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ocess 1"/>
          <p:cNvSpPr/>
          <p:nvPr/>
        </p:nvSpPr>
        <p:spPr>
          <a:xfrm>
            <a:off x="640634" y="349428"/>
            <a:ext cx="11055927" cy="6137564"/>
          </a:xfrm>
          <a:prstGeom prst="flowChartProcess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993C764-7C19-400C-8DF1-CCBB40E9438C}"/>
              </a:ext>
            </a:extLst>
          </p:cNvPr>
          <p:cNvSpPr txBox="1"/>
          <p:nvPr/>
        </p:nvSpPr>
        <p:spPr>
          <a:xfrm>
            <a:off x="1447800" y="1058448"/>
            <a:ext cx="4457700" cy="1665702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>
              <a:lumMod val="20000"/>
              <a:lumOff val="80000"/>
            </a:schemeClr>
          </a:solidFill>
          <a:ln w="762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বাড়ীর</a:t>
            </a:r>
            <a:r>
              <a:rPr lang="en-US" sz="4800" b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800" b="1" dirty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A47869B2-38DF-4C39-996B-42080CB850F2}"/>
              </a:ext>
            </a:extLst>
          </p:cNvPr>
          <p:cNvSpPr txBox="1"/>
          <p:nvPr/>
        </p:nvSpPr>
        <p:spPr>
          <a:xfrm>
            <a:off x="907196" y="3418210"/>
            <a:ext cx="10522804" cy="4074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বিলুপ্ত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প্রাণী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 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তালিকা করে আনবে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 err="1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যেসব</a:t>
            </a:r>
            <a:r>
              <a:rPr lang="en-US" sz="360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প্রাণী</a:t>
            </a:r>
            <a:r>
              <a:rPr lang="en-US" sz="360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60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360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বিলুপ্তির</a:t>
            </a:r>
            <a:r>
              <a:rPr lang="en-US" sz="360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হাত</a:t>
            </a:r>
            <a:r>
              <a:rPr lang="en-US" sz="360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360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বাঁচাতে</a:t>
            </a:r>
            <a:r>
              <a:rPr lang="en-US" sz="360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60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পদ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কাকে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বলে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?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পদ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কত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প্রকার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কি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কি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?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en-US" sz="3600" dirty="0" smtClean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en-US" sz="3600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en-US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7" name="Picture 6" descr="home">
            <a:extLst>
              <a:ext uri="{FF2B5EF4-FFF2-40B4-BE49-F238E27FC236}">
                <a16:creationId xmlns="" xmlns:a16="http://schemas.microsoft.com/office/drawing/2014/main" id="{69349550-451F-4A25-83A6-AB759CA3B2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3910" y="500614"/>
            <a:ext cx="3706090" cy="3011513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2232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2" y="-96399"/>
            <a:ext cx="12146868" cy="6858000"/>
          </a:xfrm>
          <a:prstGeom prst="rect">
            <a:avLst/>
          </a:prstGeom>
        </p:spPr>
      </p:pic>
      <p:sp>
        <p:nvSpPr>
          <p:cNvPr id="4" name="Frame 3"/>
          <p:cNvSpPr/>
          <p:nvPr/>
        </p:nvSpPr>
        <p:spPr>
          <a:xfrm>
            <a:off x="45132" y="-96399"/>
            <a:ext cx="12146868" cy="6878199"/>
          </a:xfrm>
          <a:prstGeom prst="frame">
            <a:avLst>
              <a:gd name="adj1" fmla="val 2830"/>
            </a:avLst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7656" y="2449403"/>
            <a:ext cx="4525844" cy="1938992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সবাইকে অসংখ্য ধন্যবাদ</a:t>
            </a:r>
            <a:endParaRPr lang="en-US" sz="6000" dirty="0">
              <a:solidFill>
                <a:schemeClr val="bg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9693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4995" y="-314644"/>
            <a:ext cx="1865538" cy="18655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5581" y="48767"/>
            <a:ext cx="2346419" cy="606020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C9340F6A-013A-4A23-AAEA-B139570F6AA9}"/>
              </a:ext>
            </a:extLst>
          </p:cNvPr>
          <p:cNvSpPr/>
          <p:nvPr/>
        </p:nvSpPr>
        <p:spPr>
          <a:xfrm>
            <a:off x="2982018" y="1850894"/>
            <a:ext cx="6863563" cy="37822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: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পঞ্চম</a:t>
            </a:r>
            <a:endParaRPr lang="bn-IN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endParaRPr lang="bn-IN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: 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সুন্দরবনের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প্রাণী</a:t>
            </a:r>
            <a:endParaRPr lang="en-US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পাঠ্যাংশ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: </a:t>
            </a:r>
            <a:r>
              <a:rPr lang="en-GB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যেকোনো</a:t>
            </a:r>
            <a:r>
              <a:rPr lang="en-GB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GB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জন্যই</a:t>
            </a:r>
            <a:r>
              <a:rPr lang="en-GB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....</a:t>
            </a:r>
            <a:r>
              <a:rPr lang="en-GB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বাঁচাতে</a:t>
            </a:r>
            <a:r>
              <a:rPr lang="en-GB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GB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GB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cap="none" spc="0" dirty="0" smtClean="0">
                <a:ln/>
                <a:solidFill>
                  <a:srgbClr val="FF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(১১-১২পৃষ্ঠা)</a:t>
            </a:r>
            <a:endParaRPr lang="en-US" sz="3600" b="1" cap="none" spc="0" dirty="0">
              <a:ln/>
              <a:solidFill>
                <a:srgbClr val="FF0000"/>
              </a:solidFill>
              <a:effectLst/>
            </a:endParaRPr>
          </a:p>
          <a:p>
            <a:r>
              <a:rPr lang="en-US" sz="3600" b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6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</a:t>
            </a:r>
            <a:r>
              <a:rPr lang="en-US" sz="3600" b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 ৪০ </a:t>
            </a:r>
            <a:r>
              <a:rPr lang="en-US" sz="3600" b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36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an 2"/>
          <p:cNvSpPr/>
          <p:nvPr/>
        </p:nvSpPr>
        <p:spPr>
          <a:xfrm>
            <a:off x="2665379" y="236373"/>
            <a:ext cx="7147884" cy="6210283"/>
          </a:xfrm>
          <a:prstGeom prst="can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150140" y="565110"/>
            <a:ext cx="37861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44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70" y="-230261"/>
            <a:ext cx="2867745" cy="71435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6462" y="4992462"/>
            <a:ext cx="1865538" cy="1865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222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54"/>
            </a:avLst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24872" y="2033853"/>
            <a:ext cx="10742255" cy="55092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3200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৩.১.২   বর্ণনা শুনে বুঝতে </a:t>
            </a:r>
            <a:r>
              <a:rPr lang="en-US" sz="3200" b="1" dirty="0" err="1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3200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 smtClean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3200" b="1" dirty="0" smtClean="0">
              <a:ln w="11430"/>
              <a:solidFill>
                <a:schemeClr val="tx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১.১.২    যুক্তবর্ণ সহযোগে তৈরি শব্দযুক্ত বাক্য স্পষ্ট ও </a:t>
            </a:r>
            <a:r>
              <a:rPr lang="en-US" sz="3200" b="1" dirty="0" err="1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শুদ্ধভাব</a:t>
            </a:r>
            <a:r>
              <a:rPr lang="en-US" sz="3200" b="1" dirty="0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b="1" dirty="0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3200" b="1" dirty="0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 smtClean="0">
              <a:ln w="11430"/>
              <a:solidFill>
                <a:schemeClr val="tx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3200" b="1" dirty="0" smtClean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১.৪.১    পাঠ্যপুস্তকের পাঠ শ্রবণযোগ্য স্পষ্ট স্বরে ও </a:t>
            </a:r>
            <a:r>
              <a:rPr lang="en-US" sz="3200" b="1" dirty="0" err="1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প্রমিত</a:t>
            </a:r>
            <a:r>
              <a:rPr lang="en-US" sz="3200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উচ্চারণে</a:t>
            </a:r>
            <a:r>
              <a:rPr lang="en-US" sz="3200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সাবলীলভাবে পড়তে </a:t>
            </a:r>
            <a:r>
              <a:rPr lang="en-US" sz="3200" b="1" dirty="0" err="1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3200" b="1" dirty="0" smtClean="0">
              <a:ln w="11430"/>
              <a:solidFill>
                <a:schemeClr val="tx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২.৩.১২  </a:t>
            </a:r>
            <a:r>
              <a:rPr lang="bn-BD" sz="3200" b="1" dirty="0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</a:t>
            </a:r>
            <a:r>
              <a:rPr lang="bn-BD" sz="3200" b="1" dirty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সংশ্লিষ্ট প্রশ্নের </a:t>
            </a:r>
            <a:r>
              <a:rPr lang="bn-BD" sz="3200" b="1" dirty="0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 </a:t>
            </a:r>
            <a:r>
              <a:rPr lang="bn-BD" sz="3200" b="1" dirty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লিখতে পারবে</a:t>
            </a:r>
            <a:r>
              <a:rPr lang="bn-BD" sz="3200" b="1" dirty="0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 smtClean="0">
              <a:ln w="11430"/>
              <a:solidFill>
                <a:schemeClr val="tx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3200" b="1" dirty="0">
              <a:ln w="11430"/>
              <a:solidFill>
                <a:schemeClr val="tx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3200" b="1" dirty="0">
              <a:ln w="11430"/>
              <a:solidFill>
                <a:schemeClr val="tx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80029" y="176425"/>
            <a:ext cx="4716881" cy="96270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6000" b="1" i="0" u="none" strike="noStrike" kern="0" cap="all" spc="0" normalizeH="0" baseline="0" noProof="0" dirty="0" smtClean="0">
                <a:ln/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শিখনফল</a:t>
            </a:r>
            <a:endParaRPr kumimoji="0" lang="en-US" sz="6000" b="1" i="0" u="none" strike="noStrike" kern="0" cap="all" spc="0" normalizeH="0" baseline="0" noProof="0" dirty="0" smtClean="0">
              <a:ln/>
              <a:effectLst>
                <a:outerShdw blurRad="19685" dist="12700" dir="5400000" algn="tl" rotWithShape="0">
                  <a:srgbClr val="4F81BD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AE5869B1-3095-4496-989C-84EF8EC03238}"/>
              </a:ext>
            </a:extLst>
          </p:cNvPr>
          <p:cNvSpPr/>
          <p:nvPr/>
        </p:nvSpPr>
        <p:spPr>
          <a:xfrm>
            <a:off x="331368" y="964080"/>
            <a:ext cx="7460081" cy="76944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40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.........</a:t>
            </a:r>
            <a:endParaRPr lang="en-US" sz="4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4358" y="4992462"/>
            <a:ext cx="1865538" cy="186553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6791" y="148016"/>
            <a:ext cx="1886213" cy="143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975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23817" y="141158"/>
            <a:ext cx="12192000" cy="6858000"/>
          </a:xfrm>
          <a:prstGeom prst="frame">
            <a:avLst>
              <a:gd name="adj1" fmla="val 2654"/>
            </a:avLst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584" y="3953179"/>
            <a:ext cx="3704467" cy="26498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11" y="3890686"/>
            <a:ext cx="3524417" cy="26498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8872" y="3910813"/>
            <a:ext cx="3665344" cy="26498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8872" y="1372173"/>
            <a:ext cx="3665344" cy="22690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83" y="1372173"/>
            <a:ext cx="3524417" cy="22010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Rectangle 10"/>
          <p:cNvSpPr/>
          <p:nvPr/>
        </p:nvSpPr>
        <p:spPr>
          <a:xfrm>
            <a:off x="607103" y="171638"/>
            <a:ext cx="11232861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bn-BD" sz="40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চিত্রের </a:t>
            </a:r>
            <a:r>
              <a:rPr lang="en-US" sz="4000" b="1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প্রাণীগুলো</a:t>
            </a:r>
            <a:r>
              <a:rPr lang="bn-BD" sz="40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আমরা </a:t>
            </a:r>
            <a:r>
              <a:rPr lang="bn-BD" sz="40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কোথায় দেখতে </a:t>
            </a:r>
            <a:r>
              <a:rPr lang="bn-BD" sz="40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পাই</a:t>
            </a:r>
            <a:r>
              <a:rPr lang="en-US" sz="40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40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64633" y="638284"/>
            <a:ext cx="83178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000" b="1" dirty="0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প্রাণী গুলো কোথায় </a:t>
            </a:r>
            <a:r>
              <a:rPr lang="en-US" sz="4000" b="1" dirty="0" err="1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বাস</a:t>
            </a:r>
            <a:r>
              <a:rPr lang="en-US" sz="4000" b="1" dirty="0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করে?</a:t>
            </a:r>
            <a:endParaRPr lang="en-US" sz="4000" b="1" dirty="0">
              <a:ln w="11430"/>
              <a:solidFill>
                <a:schemeClr val="bg2">
                  <a:lumMod val="1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584" y="1372173"/>
            <a:ext cx="3656832" cy="22526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12263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8452" y="889000"/>
            <a:ext cx="8890000" cy="5080000"/>
          </a:xfrm>
          <a:prstGeom prst="rect">
            <a:avLst/>
          </a:prstGeom>
        </p:spPr>
      </p:pic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54"/>
            </a:avLst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33210" y="5839922"/>
            <a:ext cx="5157055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BD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সুন্দরবনের প্রাণী </a:t>
            </a:r>
            <a:endParaRPr lang="en-US" sz="4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lowchart: Alternate Process 4"/>
          <p:cNvSpPr/>
          <p:nvPr/>
        </p:nvSpPr>
        <p:spPr>
          <a:xfrm>
            <a:off x="4533210" y="279928"/>
            <a:ext cx="4962884" cy="457125"/>
          </a:xfrm>
          <a:prstGeom prst="flowChartAlternateProcess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 </a:t>
            </a:r>
            <a:endParaRPr lang="en-US" sz="4400" b="1" dirty="0">
              <a:ln/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605" y="0"/>
            <a:ext cx="2400300" cy="6599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324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54"/>
            </a:avLst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68536" y="1816259"/>
            <a:ext cx="102281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উত্তর-</a:t>
            </a:r>
            <a:r>
              <a:rPr lang="bn-BD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ওল বাঘ,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ণ্ডার</a:t>
            </a:r>
            <a:r>
              <a:rPr lang="bn-BD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হাতি,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চিতাবাঘ,শকুন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68537" y="3477901"/>
            <a:ext cx="82028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উত্তর-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পার্বত্য </a:t>
            </a:r>
            <a:r>
              <a:rPr lang="en-US" sz="3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চট্টগ্রাম</a:t>
            </a:r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অঞ্চলে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68537" y="5007549"/>
            <a:ext cx="98367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উত্তর-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রয়েল বেঙ্গল </a:t>
            </a:r>
            <a:r>
              <a:rPr lang="en-US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টাইগার,চিতাবাঘ,ওল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বাঘ</a:t>
            </a:r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430733" y="202552"/>
            <a:ext cx="4807526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all" normalizeH="0" baseline="0" noProof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পূর্বজ্ঞান যাচাই</a:t>
            </a:r>
            <a:endParaRPr kumimoji="0" lang="en-US" sz="900" b="1" i="0" u="none" strike="noStrike" kern="0" cap="all" normalizeH="0" baseline="0" noProof="0" dirty="0" smtClean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uLnTx/>
              <a:uFillTx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29589" y="1051435"/>
            <a:ext cx="10475718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BD" sz="3600" b="1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সুন্দরবনের </a:t>
            </a:r>
            <a:r>
              <a:rPr lang="en-US" sz="3600" b="1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বিলুপ্তপ্রায়</a:t>
            </a:r>
            <a:r>
              <a:rPr lang="bn-BD" sz="3600" b="1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৫ টি প্রাণীর নাম লিখ ।</a:t>
            </a:r>
            <a:endParaRPr lang="en-US" sz="3600" b="1" dirty="0">
              <a:ln w="11430"/>
              <a:solidFill>
                <a:schemeClr val="tx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29589" y="2581083"/>
            <a:ext cx="6946132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BD" sz="3600" b="1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হাতি কোন অঞ্চলে দেখ যায়?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29589" y="4242725"/>
            <a:ext cx="7095209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571500" lvl="0" indent="-571500">
              <a:buFont typeface="Wingdings" panose="05000000000000000000" pitchFamily="2" charset="2"/>
              <a:buChar char="q"/>
            </a:pPr>
            <a:r>
              <a:rPr lang="bn-BD" sz="3600" b="1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তিন ধরণের বাঘের নাম লিখ।</a:t>
            </a:r>
            <a:endParaRPr lang="en-US" sz="3600" b="1" dirty="0">
              <a:ln w="11430"/>
              <a:solidFill>
                <a:schemeClr val="tx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2506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 animBg="1"/>
      <p:bldP spid="12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54"/>
            </a:avLst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100" y="188840"/>
            <a:ext cx="4053135" cy="43606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35" y="188840"/>
            <a:ext cx="4138365" cy="43606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4350" y="188840"/>
            <a:ext cx="3894098" cy="436064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81408" y="4895850"/>
            <a:ext cx="10053292" cy="16157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যেকোনো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জন্যই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জীবজন্তু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পশুপাখি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অমূল্য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জলবায়ু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আবহাওয়া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গাছপালা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বৃক্ষলতা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পরিমণ্ডলেই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প্রাণিকূল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জীবনধারণ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8707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54"/>
            </a:avLst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686" y="822604"/>
            <a:ext cx="6234545" cy="404970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778215" y="200177"/>
            <a:ext cx="5296101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bn-BD" sz="3600" b="1" cap="all" dirty="0">
                <a:ln w="0"/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নিচের চিত্র গুলো দেখ    </a:t>
            </a:r>
            <a:endParaRPr lang="en-US" sz="1200" b="1" cap="all" dirty="0">
              <a:ln w="0"/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36" y="798701"/>
            <a:ext cx="5581650" cy="409751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975013" y="5073543"/>
            <a:ext cx="9587346" cy="160712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একটু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করলেই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যাবে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পৃথিবীতে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অপ্রয়োজনীয়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প্রাণী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বৃক্ষলতা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কিছুই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96081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2201</TotalTime>
  <Words>950</Words>
  <Application>Microsoft Office PowerPoint</Application>
  <PresentationFormat>Widescreen</PresentationFormat>
  <Paragraphs>150</Paragraphs>
  <Slides>29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Arial</vt:lpstr>
      <vt:lpstr>Calibri</vt:lpstr>
      <vt:lpstr>Calibri Light</vt:lpstr>
      <vt:lpstr>Kalpurush</vt:lpstr>
      <vt:lpstr>NikoshBAN</vt:lpstr>
      <vt:lpstr>Times New Roman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88018</dc:creator>
  <cp:lastModifiedBy>Windows User</cp:lastModifiedBy>
  <cp:revision>99</cp:revision>
  <dcterms:created xsi:type="dcterms:W3CDTF">2021-06-17T02:55:28Z</dcterms:created>
  <dcterms:modified xsi:type="dcterms:W3CDTF">2021-07-28T05:39:19Z</dcterms:modified>
</cp:coreProperties>
</file>