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8" r:id="rId2"/>
    <p:sldId id="276" r:id="rId3"/>
    <p:sldId id="277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27-Jul-21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27-Jul-21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27-Jul-21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27-Jul-21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27-Jul-21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27-Jul-21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27-Jul-21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27-Jul-21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27-Jul-21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27-Jul-21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27-Jul-21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27-Jul-21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20662290">
            <a:off x="1184105" y="1453728"/>
            <a:ext cx="7086600" cy="2646878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6600" dirty="0" err="1" smtClean="0"/>
              <a:t>স্বাগতম</a:t>
            </a:r>
            <a:endParaRPr lang="en-US" sz="1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4661CB72-5F41-4F93-861D-76B489883D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71450"/>
            <a:ext cx="6419180" cy="3771900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  <p:sp>
        <p:nvSpPr>
          <p:cNvPr id="3" name="Rectangle 2"/>
          <p:cNvSpPr/>
          <p:nvPr/>
        </p:nvSpPr>
        <p:spPr>
          <a:xfrm>
            <a:off x="3733800" y="4953000"/>
            <a:ext cx="145424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6600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চাঁদ</a:t>
            </a:r>
            <a:endParaRPr lang="en-US" sz="2800" dirty="0">
              <a:solidFill>
                <a:srgbClr val="FF0000"/>
              </a:solidFill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D56A38CB-8EC5-4F54-B7A3-7108D1BB8E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533400"/>
            <a:ext cx="5714503" cy="379966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971800" y="5181600"/>
            <a:ext cx="3355406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6600" dirty="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দূরবীক্ষণ</a:t>
            </a:r>
            <a:endParaRPr lang="en-US" sz="6600" dirty="0">
              <a:solidFill>
                <a:srgbClr val="FF0000"/>
              </a:solidFill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="" xmlns:a16="http://schemas.microsoft.com/office/drawing/2014/main" id="{E1BABCF4-3D5A-402A-BD2E-4E6FDB01C4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62205153"/>
              </p:ext>
            </p:extLst>
          </p:nvPr>
        </p:nvGraphicFramePr>
        <p:xfrm>
          <a:off x="685800" y="1047750"/>
          <a:ext cx="7848600" cy="29489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="" xmlns:a16="http://schemas.microsoft.com/office/drawing/2014/main" val="1439697012"/>
                    </a:ext>
                  </a:extLst>
                </a:gridCol>
                <a:gridCol w="3124200">
                  <a:extLst>
                    <a:ext uri="{9D8B030D-6E8A-4147-A177-3AD203B41FA5}">
                      <a16:colId xmlns="" xmlns:a16="http://schemas.microsoft.com/office/drawing/2014/main" val="3230605440"/>
                    </a:ext>
                  </a:extLst>
                </a:gridCol>
                <a:gridCol w="2438400">
                  <a:extLst>
                    <a:ext uri="{9D8B030D-6E8A-4147-A177-3AD203B41FA5}">
                      <a16:colId xmlns="" xmlns:a16="http://schemas.microsoft.com/office/drawing/2014/main" val="2517414879"/>
                    </a:ext>
                  </a:extLst>
                </a:gridCol>
              </a:tblGrid>
              <a:tr h="98298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solidFill>
                            <a:srgbClr val="002060"/>
                          </a:solidFill>
                          <a:latin typeface="Kalpurush" pitchFamily="2" charset="0"/>
                          <a:cs typeface="Kalpurush" pitchFamily="2" charset="0"/>
                        </a:rPr>
                        <a:t>গ্রহ</a:t>
                      </a:r>
                      <a:r>
                        <a:rPr lang="en-US" sz="2800" dirty="0" smtClean="0">
                          <a:solidFill>
                            <a:srgbClr val="002060"/>
                          </a:solidFill>
                          <a:latin typeface="Kalpurush" pitchFamily="2" charset="0"/>
                          <a:cs typeface="Kalpurush" pitchFamily="2" charset="0"/>
                        </a:rPr>
                        <a:t>,</a:t>
                      </a:r>
                      <a:r>
                        <a:rPr lang="en-US" sz="2800" baseline="0" dirty="0" smtClean="0">
                          <a:solidFill>
                            <a:srgbClr val="002060"/>
                          </a:solidFill>
                          <a:latin typeface="Kalpurush" pitchFamily="2" charset="0"/>
                          <a:cs typeface="Kalpurush" pitchFamily="2" charset="0"/>
                        </a:rPr>
                        <a:t> </a:t>
                      </a:r>
                      <a:r>
                        <a:rPr lang="en-US" sz="2800" dirty="0" err="1" smtClean="0">
                          <a:solidFill>
                            <a:srgbClr val="002060"/>
                          </a:solidFill>
                          <a:latin typeface="Kalpurush" pitchFamily="2" charset="0"/>
                          <a:cs typeface="Kalpurush" pitchFamily="2" charset="0"/>
                        </a:rPr>
                        <a:t>উপগ্রহ</a:t>
                      </a:r>
                      <a:r>
                        <a:rPr lang="en-US" sz="2800" dirty="0" smtClean="0">
                          <a:solidFill>
                            <a:srgbClr val="002060"/>
                          </a:solidFill>
                          <a:latin typeface="Kalpurush" pitchFamily="2" charset="0"/>
                          <a:cs typeface="Kalpurush" pitchFamily="2" charset="0"/>
                        </a:rPr>
                        <a:t>, </a:t>
                      </a:r>
                      <a:r>
                        <a:rPr lang="en-US" sz="2800" baseline="0" dirty="0" err="1" smtClean="0">
                          <a:solidFill>
                            <a:srgbClr val="002060"/>
                          </a:solidFill>
                          <a:latin typeface="Kalpurush" pitchFamily="2" charset="0"/>
                          <a:cs typeface="Kalpurush" pitchFamily="2" charset="0"/>
                        </a:rPr>
                        <a:t>নক্ষত্র</a:t>
                      </a:r>
                      <a:r>
                        <a:rPr lang="en-US" sz="2800" baseline="0" dirty="0" smtClean="0">
                          <a:solidFill>
                            <a:srgbClr val="002060"/>
                          </a:solidFill>
                          <a:latin typeface="Kalpurush" pitchFamily="2" charset="0"/>
                          <a:cs typeface="Kalpurush" pitchFamily="2" charset="0"/>
                        </a:rPr>
                        <a:t> </a:t>
                      </a:r>
                      <a:endParaRPr lang="en-US" sz="2800" dirty="0">
                        <a:solidFill>
                          <a:srgbClr val="002060"/>
                        </a:solidFill>
                        <a:latin typeface="Kalpurush" pitchFamily="2" charset="0"/>
                        <a:cs typeface="Kalpurush" pitchFamily="2" charset="0"/>
                      </a:endParaRPr>
                    </a:p>
                  </a:txBody>
                  <a:tcPr marT="34290" marB="3429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>
                          <a:solidFill>
                            <a:srgbClr val="002060"/>
                          </a:solidFill>
                          <a:latin typeface="Kalpurush" pitchFamily="2" charset="0"/>
                          <a:cs typeface="Kalpurush" pitchFamily="2" charset="0"/>
                        </a:rPr>
                        <a:t>পৃথিবী থেকে দূরত্ব</a:t>
                      </a:r>
                      <a:endParaRPr lang="en-US" sz="2800" dirty="0">
                        <a:solidFill>
                          <a:srgbClr val="002060"/>
                        </a:solidFill>
                        <a:latin typeface="Kalpurush" pitchFamily="2" charset="0"/>
                        <a:cs typeface="Kalpurush" pitchFamily="2" charset="0"/>
                      </a:endParaRPr>
                    </a:p>
                  </a:txBody>
                  <a:tcPr marT="34290" marB="3429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>
                          <a:solidFill>
                            <a:srgbClr val="002060"/>
                          </a:solidFill>
                          <a:latin typeface="Kalpurush" pitchFamily="2" charset="0"/>
                          <a:cs typeface="Kalpurush" pitchFamily="2" charset="0"/>
                        </a:rPr>
                        <a:t>কত সময় লাগে</a:t>
                      </a:r>
                      <a:endParaRPr lang="en-US" sz="2800" dirty="0">
                        <a:solidFill>
                          <a:srgbClr val="002060"/>
                        </a:solidFill>
                        <a:latin typeface="Kalpurush" pitchFamily="2" charset="0"/>
                        <a:cs typeface="Kalpurush" pitchFamily="2" charset="0"/>
                      </a:endParaRPr>
                    </a:p>
                  </a:txBody>
                  <a:tcPr marT="34290" marB="3429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74744065"/>
                  </a:ext>
                </a:extLst>
              </a:tr>
              <a:tr h="982980">
                <a:tc>
                  <a:txBody>
                    <a:bodyPr/>
                    <a:lstStyle/>
                    <a:p>
                      <a:pPr algn="ctr"/>
                      <a:r>
                        <a:rPr lang="bn-BD" sz="2800" dirty="0">
                          <a:solidFill>
                            <a:srgbClr val="289020"/>
                          </a:solidFill>
                          <a:latin typeface="Kalpurush" pitchFamily="2" charset="0"/>
                          <a:cs typeface="Kalpurush" pitchFamily="2" charset="0"/>
                        </a:rPr>
                        <a:t>চাঁদ</a:t>
                      </a:r>
                      <a:endParaRPr lang="en-US" sz="2800" dirty="0">
                        <a:solidFill>
                          <a:srgbClr val="289020"/>
                        </a:solidFill>
                        <a:latin typeface="Kalpurush" pitchFamily="2" charset="0"/>
                        <a:cs typeface="Kalpurush" pitchFamily="2" charset="0"/>
                      </a:endParaRPr>
                    </a:p>
                  </a:txBody>
                  <a:tcPr marT="34290" marB="3429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n-BD" sz="2800" dirty="0">
                          <a:solidFill>
                            <a:srgbClr val="289020"/>
                          </a:solidFill>
                          <a:latin typeface="Kalpurush" pitchFamily="2" charset="0"/>
                          <a:cs typeface="Kalpurush" pitchFamily="2" charset="0"/>
                        </a:rPr>
                        <a:t>৩,৮৪,৪০০ কি.</a:t>
                      </a:r>
                      <a:r>
                        <a:rPr lang="en-US" sz="2800" dirty="0" err="1">
                          <a:solidFill>
                            <a:srgbClr val="289020"/>
                          </a:solidFill>
                          <a:latin typeface="Kalpurush" pitchFamily="2" charset="0"/>
                          <a:cs typeface="Kalpurush" pitchFamily="2" charset="0"/>
                        </a:rPr>
                        <a:t>মি</a:t>
                      </a:r>
                      <a:r>
                        <a:rPr lang="en-US" sz="2800" dirty="0">
                          <a:solidFill>
                            <a:srgbClr val="289020"/>
                          </a:solidFill>
                          <a:latin typeface="Kalpurush" pitchFamily="2" charset="0"/>
                          <a:cs typeface="Kalpurush" pitchFamily="2" charset="0"/>
                        </a:rPr>
                        <a:t>.</a:t>
                      </a:r>
                    </a:p>
                  </a:txBody>
                  <a:tcPr marT="34290" marB="3429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289020"/>
                          </a:solidFill>
                          <a:latin typeface="Kalpurush" pitchFamily="2" charset="0"/>
                          <a:cs typeface="Kalpurush" pitchFamily="2" charset="0"/>
                        </a:rPr>
                        <a:t>১.</a:t>
                      </a:r>
                      <a:r>
                        <a:rPr lang="bn-BD" sz="2800" dirty="0">
                          <a:solidFill>
                            <a:srgbClr val="289020"/>
                          </a:solidFill>
                          <a:latin typeface="Kalpurush" pitchFamily="2" charset="0"/>
                          <a:cs typeface="Kalpurush" pitchFamily="2" charset="0"/>
                        </a:rPr>
                        <a:t>৩</a:t>
                      </a:r>
                      <a:r>
                        <a:rPr lang="en-US" sz="2800" dirty="0">
                          <a:solidFill>
                            <a:srgbClr val="289020"/>
                          </a:solidFill>
                          <a:latin typeface="Kalpurush" pitchFamily="2" charset="0"/>
                          <a:cs typeface="Kalpurush" pitchFamily="2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289020"/>
                          </a:solidFill>
                          <a:latin typeface="Kalpurush" pitchFamily="2" charset="0"/>
                          <a:cs typeface="Kalpurush" pitchFamily="2" charset="0"/>
                        </a:rPr>
                        <a:t>সেকেন্ড</a:t>
                      </a:r>
                      <a:endParaRPr lang="en-US" sz="2800" dirty="0">
                        <a:solidFill>
                          <a:srgbClr val="289020"/>
                        </a:solidFill>
                        <a:latin typeface="Kalpurush" pitchFamily="2" charset="0"/>
                        <a:cs typeface="Kalpurush" pitchFamily="2" charset="0"/>
                      </a:endParaRPr>
                    </a:p>
                  </a:txBody>
                  <a:tcPr marT="34290" marB="3429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96706490"/>
                  </a:ext>
                </a:extLst>
              </a:tr>
              <a:tr h="98298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solidFill>
                            <a:srgbClr val="289020"/>
                          </a:solidFill>
                          <a:latin typeface="Kalpurush" pitchFamily="2" charset="0"/>
                          <a:cs typeface="Kalpurush" pitchFamily="2" charset="0"/>
                        </a:rPr>
                        <a:t>সূর্য</a:t>
                      </a:r>
                      <a:r>
                        <a:rPr lang="en-US" sz="2800" baseline="0" dirty="0" smtClean="0">
                          <a:solidFill>
                            <a:srgbClr val="289020"/>
                          </a:solidFill>
                          <a:latin typeface="Kalpurush" pitchFamily="2" charset="0"/>
                          <a:cs typeface="Kalpurush" pitchFamily="2" charset="0"/>
                        </a:rPr>
                        <a:t> </a:t>
                      </a:r>
                      <a:endParaRPr lang="en-US" sz="2800" dirty="0">
                        <a:solidFill>
                          <a:srgbClr val="289020"/>
                        </a:solidFill>
                        <a:latin typeface="Kalpurush" pitchFamily="2" charset="0"/>
                        <a:cs typeface="Kalpurush" pitchFamily="2" charset="0"/>
                      </a:endParaRPr>
                    </a:p>
                  </a:txBody>
                  <a:tcPr marT="34290" marB="3429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>
                          <a:solidFill>
                            <a:srgbClr val="289020"/>
                          </a:solidFill>
                          <a:latin typeface="Kalpurush" pitchFamily="2" charset="0"/>
                          <a:cs typeface="Kalpurush" pitchFamily="2" charset="0"/>
                        </a:rPr>
                        <a:t>১</a:t>
                      </a:r>
                      <a:r>
                        <a:rPr lang="bn-BD" sz="2800" dirty="0">
                          <a:solidFill>
                            <a:srgbClr val="289020"/>
                          </a:solidFill>
                          <a:latin typeface="Kalpurush" pitchFamily="2" charset="0"/>
                          <a:cs typeface="Kalpurush" pitchFamily="2" charset="0"/>
                        </a:rPr>
                        <a:t>৫</a:t>
                      </a:r>
                      <a:r>
                        <a:rPr lang="en-US" sz="2800" dirty="0" smtClean="0">
                          <a:solidFill>
                            <a:srgbClr val="289020"/>
                          </a:solidFill>
                          <a:latin typeface="Kalpurush" pitchFamily="2" charset="0"/>
                          <a:cs typeface="Kalpurush" pitchFamily="2" charset="0"/>
                        </a:rPr>
                        <a:t>,০০,০০,০০০ </a:t>
                      </a:r>
                      <a:r>
                        <a:rPr lang="bn-BD" sz="2800" dirty="0" smtClean="0">
                          <a:solidFill>
                            <a:srgbClr val="289020"/>
                          </a:solidFill>
                          <a:latin typeface="Kalpurush" pitchFamily="2" charset="0"/>
                          <a:cs typeface="Kalpurush" pitchFamily="2" charset="0"/>
                        </a:rPr>
                        <a:t>কি.</a:t>
                      </a:r>
                      <a:r>
                        <a:rPr lang="en-US" sz="2800" dirty="0" err="1">
                          <a:solidFill>
                            <a:srgbClr val="289020"/>
                          </a:solidFill>
                          <a:latin typeface="Kalpurush" pitchFamily="2" charset="0"/>
                          <a:cs typeface="Kalpurush" pitchFamily="2" charset="0"/>
                        </a:rPr>
                        <a:t>মি</a:t>
                      </a:r>
                      <a:r>
                        <a:rPr lang="en-US" sz="2800" dirty="0">
                          <a:solidFill>
                            <a:srgbClr val="289020"/>
                          </a:solidFill>
                          <a:latin typeface="Kalpurush" pitchFamily="2" charset="0"/>
                          <a:cs typeface="Kalpurush" pitchFamily="2" charset="0"/>
                        </a:rPr>
                        <a:t>.</a:t>
                      </a:r>
                    </a:p>
                  </a:txBody>
                  <a:tcPr marT="34290" marB="3429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289020"/>
                          </a:solidFill>
                          <a:latin typeface="Kalpurush" pitchFamily="2" charset="0"/>
                          <a:cs typeface="Kalpurush" pitchFamily="2" charset="0"/>
                        </a:rPr>
                        <a:t>৮ </a:t>
                      </a:r>
                      <a:r>
                        <a:rPr lang="en-US" sz="2800" dirty="0" err="1">
                          <a:solidFill>
                            <a:srgbClr val="289020"/>
                          </a:solidFill>
                          <a:latin typeface="Kalpurush" pitchFamily="2" charset="0"/>
                          <a:cs typeface="Kalpurush" pitchFamily="2" charset="0"/>
                        </a:rPr>
                        <a:t>মিনি</a:t>
                      </a:r>
                      <a:r>
                        <a:rPr lang="bn-BD" sz="2800" dirty="0">
                          <a:solidFill>
                            <a:srgbClr val="289020"/>
                          </a:solidFill>
                          <a:latin typeface="Kalpurush" pitchFamily="2" charset="0"/>
                          <a:cs typeface="Kalpurush" pitchFamily="2" charset="0"/>
                        </a:rPr>
                        <a:t>ট</a:t>
                      </a:r>
                      <a:endParaRPr lang="en-US" sz="2800" dirty="0">
                        <a:solidFill>
                          <a:srgbClr val="289020"/>
                        </a:solidFill>
                        <a:latin typeface="Kalpurush" pitchFamily="2" charset="0"/>
                        <a:cs typeface="Kalpurush" pitchFamily="2" charset="0"/>
                      </a:endParaRPr>
                    </a:p>
                  </a:txBody>
                  <a:tcPr marT="34290" marB="3429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7179529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1276655A-3FF7-444B-8B20-3E8EE670E2FB}"/>
              </a:ext>
            </a:extLst>
          </p:cNvPr>
          <p:cNvSpPr/>
          <p:nvPr/>
        </p:nvSpPr>
        <p:spPr>
          <a:xfrm>
            <a:off x="228600" y="1371600"/>
            <a:ext cx="8610600" cy="525780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u="sng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Kalpurush" pitchFamily="2" charset="0"/>
                <a:cs typeface="Kalpurush" pitchFamily="2" charset="0"/>
              </a:rPr>
              <a:t>দলঃ ১</a:t>
            </a:r>
          </a:p>
          <a:p>
            <a:pPr algn="ctr"/>
            <a:r>
              <a:rPr lang="bn-BD" sz="3600" b="1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Kalpurush" pitchFamily="2" charset="0"/>
                <a:cs typeface="Kalpurush" pitchFamily="2" charset="0"/>
              </a:rPr>
              <a:t>পৃথিবী থেকে চাদেঁর দূরত্ব কত?</a:t>
            </a:r>
          </a:p>
          <a:p>
            <a:pPr algn="ctr"/>
            <a:r>
              <a:rPr lang="bn-BD" sz="3600" b="1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Kalpurush" pitchFamily="2" charset="0"/>
                <a:cs typeface="Kalpurush" pitchFamily="2" charset="0"/>
              </a:rPr>
              <a:t>চাঁদ থেকে পৃথিবীতে আলো আসতে কত সময় লাগে?</a:t>
            </a:r>
          </a:p>
          <a:p>
            <a:pPr algn="ctr"/>
            <a:r>
              <a:rPr lang="bn-BD" sz="4800" b="1" u="sng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Kalpurush" pitchFamily="2" charset="0"/>
                <a:cs typeface="Kalpurush" pitchFamily="2" charset="0"/>
              </a:rPr>
              <a:t>দলঃ ২</a:t>
            </a:r>
          </a:p>
          <a:p>
            <a:pPr algn="ctr"/>
            <a:r>
              <a:rPr lang="bn-BD" sz="3600" b="1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Kalpurush" pitchFamily="2" charset="0"/>
                <a:cs typeface="Kalpurush" pitchFamily="2" charset="0"/>
              </a:rPr>
              <a:t>পৃথিবী থেকে সূর্যের দূরত্ব কত?</a:t>
            </a:r>
          </a:p>
          <a:p>
            <a:pPr algn="ctr"/>
            <a:r>
              <a:rPr lang="bn-BD" sz="3600" b="1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Kalpurush" pitchFamily="2" charset="0"/>
                <a:cs typeface="Kalpurush" pitchFamily="2" charset="0"/>
              </a:rPr>
              <a:t>সূর্য থেকে পৃথিবীতে আলো আসতে কত সময় লাগে</a:t>
            </a:r>
            <a:r>
              <a:rPr lang="bn-BD" sz="3600" b="1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Kalpurush" pitchFamily="2" charset="0"/>
                <a:cs typeface="Kalpurush" pitchFamily="2" charset="0"/>
              </a:rPr>
              <a:t>?</a:t>
            </a:r>
            <a:endParaRPr lang="en-US" sz="4400" b="1" u="sng" dirty="0">
              <a:solidFill>
                <a:srgbClr val="FF0000"/>
              </a:solidFill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76600" y="304800"/>
            <a:ext cx="255230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rallelogram 1">
            <a:extLst>
              <a:ext uri="{FF2B5EF4-FFF2-40B4-BE49-F238E27FC236}">
                <a16:creationId xmlns="" xmlns:a16="http://schemas.microsoft.com/office/drawing/2014/main" id="{4F9A5188-0D94-4ABA-ABFB-38DDF1E9DE4A}"/>
              </a:ext>
            </a:extLst>
          </p:cNvPr>
          <p:cNvSpPr/>
          <p:nvPr/>
        </p:nvSpPr>
        <p:spPr>
          <a:xfrm>
            <a:off x="1371600" y="1371600"/>
            <a:ext cx="6096000" cy="4648200"/>
          </a:xfrm>
          <a:prstGeom prst="parallelogram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>
            <a:sp3d extrusionH="57150">
              <a:bevelT w="38100" h="38100" prst="angle"/>
            </a:sp3d>
          </a:bodyPr>
          <a:lstStyle/>
          <a:p>
            <a:pPr algn="ctr"/>
            <a:r>
              <a:rPr lang="bn-BD" sz="6000" dirty="0">
                <a:solidFill>
                  <a:srgbClr val="FFFF00"/>
                </a:solidFill>
                <a:latin typeface="Kalpurush" pitchFamily="2" charset="0"/>
                <a:cs typeface="Kalpurush" pitchFamily="2" charset="0"/>
              </a:rPr>
              <a:t>পাঠ্য বইয়ের সাথে সংযোগ </a:t>
            </a:r>
            <a:endParaRPr lang="en-US" sz="6000" dirty="0">
              <a:solidFill>
                <a:srgbClr val="FFFF00"/>
              </a:solidFill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2551837"/>
            <a:ext cx="74676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800" b="1" dirty="0" smtClean="0">
                <a:ln/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১।</a:t>
            </a:r>
            <a:r>
              <a:rPr lang="en-US" sz="2800" b="1" dirty="0" smtClean="0">
                <a:ln/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bn-BD" sz="2800" b="1" dirty="0" smtClean="0">
                <a:ln/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দূরবীক্ষণ যন্ত্রের সাহায্যে অনেক</a:t>
            </a:r>
            <a:r>
              <a:rPr lang="en-US" sz="2800" b="1" dirty="0" smtClean="0">
                <a:ln/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bn-BD" sz="2800" b="1" dirty="0" smtClean="0">
                <a:ln/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দূরের</a:t>
            </a:r>
            <a:r>
              <a:rPr lang="en-US" sz="2800" b="1" dirty="0" smtClean="0">
                <a:ln/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br>
              <a:rPr lang="en-US" sz="2800" b="1" dirty="0" smtClean="0">
                <a:ln/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</a:br>
            <a:r>
              <a:rPr lang="en-US" sz="2800" b="1" dirty="0" smtClean="0">
                <a:ln/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   </a:t>
            </a:r>
            <a:r>
              <a:rPr lang="bn-BD" sz="2800" b="1" dirty="0" smtClean="0">
                <a:ln/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বস্তুও….....</a:t>
            </a:r>
            <a:r>
              <a:rPr lang="en-US" sz="2800" b="1" dirty="0" smtClean="0">
                <a:ln/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......</a:t>
            </a:r>
            <a:r>
              <a:rPr lang="bn-BD" sz="2800" b="1" dirty="0" smtClean="0">
                <a:ln/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.</a:t>
            </a:r>
            <a:r>
              <a:rPr lang="en-US" sz="2800" b="1" dirty="0" err="1" smtClean="0">
                <a:ln/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দেখায়</a:t>
            </a:r>
            <a:r>
              <a:rPr lang="en-US" sz="2800" b="1" dirty="0" smtClean="0">
                <a:ln/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।</a:t>
            </a:r>
          </a:p>
          <a:p>
            <a:endParaRPr lang="en-US" sz="2800" b="1" dirty="0" smtClean="0">
              <a:ln/>
              <a:solidFill>
                <a:srgbClr val="002060"/>
              </a:solidFill>
              <a:latin typeface="Kalpurush" pitchFamily="2" charset="0"/>
              <a:cs typeface="Kalpurush" pitchFamily="2" charset="0"/>
            </a:endParaRPr>
          </a:p>
          <a:p>
            <a:r>
              <a:rPr lang="en-US" sz="2800" b="1" dirty="0" smtClean="0">
                <a:ln/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২। </a:t>
            </a:r>
            <a:r>
              <a:rPr lang="bn-BD" sz="2800" b="1" dirty="0" smtClean="0">
                <a:ln/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আ</a:t>
            </a:r>
            <a:r>
              <a:rPr lang="en-US" sz="2800" b="1" dirty="0" smtClean="0">
                <a:ln/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ল</a:t>
            </a:r>
            <a:r>
              <a:rPr lang="bn-BD" sz="2800" b="1" dirty="0" smtClean="0">
                <a:ln/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ো</a:t>
            </a:r>
            <a:r>
              <a:rPr lang="en-US" sz="2800" b="1" dirty="0" smtClean="0">
                <a:ln/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bn-BD" sz="2800" b="1" dirty="0" smtClean="0">
                <a:ln/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প</a:t>
            </a:r>
            <a:r>
              <a:rPr lang="en-US" sz="2800" b="1" dirty="0" smtClean="0">
                <a:ln/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্</a:t>
            </a:r>
            <a:r>
              <a:rPr lang="bn-BD" sz="2800" b="1" dirty="0" smtClean="0">
                <a:ln/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র</a:t>
            </a:r>
            <a:r>
              <a:rPr lang="en-US" sz="2800" b="1" dirty="0" smtClean="0">
                <a:ln/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ত</a:t>
            </a:r>
            <a:r>
              <a:rPr lang="bn-BD" sz="2800" b="1" dirty="0" smtClean="0">
                <a:ln/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ি</a:t>
            </a:r>
            <a:r>
              <a:rPr lang="en-US" sz="2800" b="1" dirty="0" smtClean="0">
                <a:ln/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bn-BD" sz="2800" b="1" dirty="0" smtClean="0">
                <a:ln/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স</a:t>
            </a:r>
            <a:r>
              <a:rPr lang="en-US" sz="2800" b="1" dirty="0" smtClean="0">
                <a:ln/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ে</a:t>
            </a:r>
            <a:r>
              <a:rPr lang="bn-BD" sz="2800" b="1" dirty="0" smtClean="0">
                <a:ln/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ক</a:t>
            </a:r>
            <a:r>
              <a:rPr lang="en-US" sz="2800" b="1" dirty="0" smtClean="0">
                <a:ln/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ে</a:t>
            </a:r>
            <a:r>
              <a:rPr lang="bn-BD" sz="2800" b="1" dirty="0" smtClean="0">
                <a:ln/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ন</a:t>
            </a:r>
            <a:r>
              <a:rPr lang="en-US" sz="2800" b="1" dirty="0" err="1" smtClean="0">
                <a:ln/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্ডে</a:t>
            </a:r>
            <a:r>
              <a:rPr lang="en-US" sz="2800" b="1" dirty="0" smtClean="0">
                <a:ln/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b="1" dirty="0" err="1" smtClean="0">
                <a:ln/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প্রায়</a:t>
            </a:r>
            <a:r>
              <a:rPr lang="en-US" sz="2800" b="1" dirty="0" smtClean="0">
                <a:ln/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…</a:t>
            </a:r>
            <a:r>
              <a:rPr lang="bn-BD" sz="2800" b="1" dirty="0" smtClean="0">
                <a:ln/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....</a:t>
            </a:r>
            <a:r>
              <a:rPr lang="en-US" sz="2800" b="1" dirty="0" smtClean="0">
                <a:ln/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...............</a:t>
            </a:r>
            <a:r>
              <a:rPr lang="bn-BD" sz="2800" b="1" dirty="0" smtClean="0">
                <a:ln/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.</a:t>
            </a:r>
            <a:r>
              <a:rPr lang="en-US" sz="2800" b="1" dirty="0" smtClean="0">
                <a:ln/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/>
            </a:r>
            <a:br>
              <a:rPr lang="en-US" sz="2800" b="1" dirty="0" smtClean="0">
                <a:ln/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</a:br>
            <a:r>
              <a:rPr lang="en-US" sz="2800" b="1" dirty="0" smtClean="0">
                <a:ln/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   </a:t>
            </a:r>
            <a:r>
              <a:rPr lang="bn-BD" sz="2800" b="1" dirty="0" smtClean="0">
                <a:ln/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ক</a:t>
            </a:r>
            <a:r>
              <a:rPr lang="en-US" sz="2800" b="1" dirty="0" smtClean="0">
                <a:ln/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ি.</a:t>
            </a:r>
            <a:r>
              <a:rPr lang="bn-BD" sz="2800" b="1" dirty="0" smtClean="0">
                <a:ln/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ম</a:t>
            </a:r>
            <a:r>
              <a:rPr lang="en-US" sz="2800" b="1" dirty="0" smtClean="0">
                <a:ln/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ি. </a:t>
            </a:r>
            <a:r>
              <a:rPr lang="bn-BD" sz="2800" b="1" dirty="0" smtClean="0">
                <a:ln/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ব</a:t>
            </a:r>
            <a:r>
              <a:rPr lang="en-US" sz="2800" b="1" dirty="0" smtClean="0">
                <a:ln/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ে</a:t>
            </a:r>
            <a:r>
              <a:rPr lang="bn-BD" sz="2800" b="1" dirty="0" smtClean="0">
                <a:ln/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গ</a:t>
            </a:r>
            <a:r>
              <a:rPr lang="en-US" sz="2800" b="1" dirty="0" smtClean="0">
                <a:ln/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ে </a:t>
            </a:r>
            <a:r>
              <a:rPr lang="bn-BD" sz="2800" b="1" dirty="0" smtClean="0">
                <a:ln/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চ</a:t>
            </a:r>
            <a:r>
              <a:rPr lang="en-US" sz="2800" b="1" dirty="0" smtClean="0">
                <a:ln/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ল</a:t>
            </a:r>
            <a:r>
              <a:rPr lang="bn-BD" sz="2800" b="1" dirty="0" smtClean="0">
                <a:ln/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ে</a:t>
            </a:r>
            <a:r>
              <a:rPr lang="en-US" sz="2800" b="1" dirty="0" smtClean="0">
                <a:ln/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।</a:t>
            </a:r>
          </a:p>
          <a:p>
            <a:endParaRPr lang="en-US" sz="2800" b="1" dirty="0" smtClean="0">
              <a:ln/>
              <a:solidFill>
                <a:srgbClr val="002060"/>
              </a:solidFill>
              <a:latin typeface="Kalpurush" pitchFamily="2" charset="0"/>
              <a:cs typeface="Kalpurush" pitchFamily="2" charset="0"/>
            </a:endParaRPr>
          </a:p>
          <a:p>
            <a:r>
              <a:rPr lang="en-US" sz="2800" b="1" dirty="0" smtClean="0">
                <a:ln/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৩। </a:t>
            </a:r>
            <a:r>
              <a:rPr lang="bn-BD" sz="2800" b="1" dirty="0" smtClean="0">
                <a:ln/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ম</a:t>
            </a:r>
            <a:r>
              <a:rPr lang="en-US" sz="2800" b="1" dirty="0" smtClean="0">
                <a:ln/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হ</a:t>
            </a:r>
            <a:r>
              <a:rPr lang="bn-BD" sz="2800" b="1" dirty="0" smtClean="0">
                <a:ln/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া</a:t>
            </a:r>
            <a:r>
              <a:rPr lang="en-US" sz="2800" b="1" dirty="0" smtClean="0">
                <a:ln/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ব</a:t>
            </a:r>
            <a:r>
              <a:rPr lang="bn-BD" sz="2800" b="1" dirty="0" smtClean="0">
                <a:ln/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ি</a:t>
            </a:r>
            <a:r>
              <a:rPr lang="en-US" sz="2800" b="1" dirty="0" err="1" smtClean="0">
                <a:ln/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শ্ব</a:t>
            </a:r>
            <a:r>
              <a:rPr lang="en-US" sz="2800" b="1" dirty="0" smtClean="0">
                <a:ln/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b="1" dirty="0" err="1" smtClean="0">
                <a:ln/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এখনো</a:t>
            </a:r>
            <a:r>
              <a:rPr lang="en-US" sz="2800" b="1" dirty="0" smtClean="0">
                <a:ln/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………………..</a:t>
            </a:r>
            <a:r>
              <a:rPr lang="bn-BD" sz="2800" b="1" dirty="0" smtClean="0">
                <a:ln/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.....হ</a:t>
            </a:r>
            <a:r>
              <a:rPr lang="en-US" sz="2800" b="1" dirty="0" smtClean="0">
                <a:ln/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চ</a:t>
            </a:r>
            <a:r>
              <a:rPr lang="bn-BD" sz="2800" b="1" dirty="0" smtClean="0">
                <a:ln/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্</a:t>
            </a:r>
            <a:r>
              <a:rPr lang="en-US" sz="2800" b="1" dirty="0" err="1" smtClean="0">
                <a:ln/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ছে</a:t>
            </a:r>
            <a:r>
              <a:rPr lang="en-US" sz="2800" b="1" dirty="0" smtClean="0">
                <a:ln/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।</a:t>
            </a:r>
            <a:endParaRPr lang="en-US" sz="2800" b="1" dirty="0">
              <a:ln/>
              <a:solidFill>
                <a:srgbClr val="002060"/>
              </a:solidFill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05200" y="685800"/>
            <a:ext cx="276870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6000" dirty="0" smtClean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Kalpurush" pitchFamily="2" charset="0"/>
                <a:cs typeface="Kalpurush" pitchFamily="2" charset="0"/>
              </a:rPr>
              <a:t>মূল্যায়ন</a:t>
            </a:r>
            <a:endParaRPr lang="en-US" sz="6000" dirty="0">
              <a:ln>
                <a:solidFill>
                  <a:srgbClr val="FF0000"/>
                </a:solidFill>
              </a:ln>
              <a:solidFill>
                <a:srgbClr val="FFFF00"/>
              </a:solidFill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20461783">
            <a:off x="1556423" y="2426098"/>
            <a:ext cx="5904860" cy="2123658"/>
          </a:xfrm>
          <a:prstGeom prst="rect">
            <a:avLst/>
          </a:prstGeom>
          <a:solidFill>
            <a:srgbClr val="28902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6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sz="6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6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2438400" y="228600"/>
            <a:ext cx="3810000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err="1" smtClean="0"/>
              <a:t>শিক্ষক</a:t>
            </a:r>
            <a:r>
              <a:rPr lang="en-US" sz="4000" dirty="0" smtClean="0"/>
              <a:t> </a:t>
            </a:r>
            <a:r>
              <a:rPr lang="en-US" sz="4000" dirty="0" err="1" smtClean="0"/>
              <a:t>পরিচিতিঃ</a:t>
            </a:r>
            <a:endParaRPr lang="en-US" sz="40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981200"/>
            <a:ext cx="3502231" cy="354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 Box 1"/>
          <p:cNvSpPr txBox="1"/>
          <p:nvPr/>
        </p:nvSpPr>
        <p:spPr>
          <a:xfrm>
            <a:off x="3962400" y="1905000"/>
            <a:ext cx="464820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err="1" smtClean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4000" dirty="0" smtClean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NikoshBAN" panose="02000000000000000000" pitchFamily="2" charset="0"/>
                <a:cs typeface="NikoshBAN" panose="02000000000000000000" pitchFamily="2" charset="0"/>
              </a:rPr>
              <a:t>আব্দুল</a:t>
            </a:r>
            <a:r>
              <a:rPr lang="en-US" sz="40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NikoshBAN" panose="02000000000000000000" pitchFamily="2" charset="0"/>
                <a:cs typeface="NikoshBAN" panose="02000000000000000000" pitchFamily="2" charset="0"/>
              </a:rPr>
              <a:t>মালেক</a:t>
            </a:r>
            <a:endParaRPr lang="en-US" sz="4000" dirty="0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40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4000" dirty="0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NikoshBAN" panose="02000000000000000000" pitchFamily="2" charset="0"/>
                <a:cs typeface="NikoshBAN" panose="02000000000000000000" pitchFamily="2" charset="0"/>
              </a:rPr>
              <a:t>হাঁসমারী</a:t>
            </a:r>
            <a:r>
              <a:rPr lang="en-US" sz="40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sz="40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r>
              <a:rPr lang="en-US" sz="40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sz="4000" dirty="0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NikoshBAN" panose="02000000000000000000" pitchFamily="2" charset="0"/>
                <a:cs typeface="NikoshBAN" panose="02000000000000000000" pitchFamily="2" charset="0"/>
              </a:rPr>
              <a:t>গুরুদাসপুর</a:t>
            </a:r>
            <a:r>
              <a:rPr lang="en-US" sz="40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NikoshBAN" panose="02000000000000000000" pitchFamily="2" charset="0"/>
                <a:cs typeface="NikoshBAN" panose="02000000000000000000" pitchFamily="2" charset="0"/>
              </a:rPr>
              <a:t>নাটোর</a:t>
            </a:r>
            <a:r>
              <a:rPr lang="en-US" sz="4000" dirty="0" smtClean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sz="3600" dirty="0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DELL\Documents\Lightshot\Screenshot_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990600"/>
            <a:ext cx="3773692" cy="504825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4191000" y="990600"/>
            <a:ext cx="4572000" cy="4955203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r>
              <a:rPr lang="bn-IN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শ্রেণিঃপঞ্চম     </a:t>
            </a:r>
            <a:endParaRPr lang="bn-IN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বিষয়ঃপ্রাথমিক 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IN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বিজ্ঞান</a:t>
            </a:r>
          </a:p>
          <a:p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</a:t>
            </a:r>
          </a:p>
          <a:p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৮</a:t>
            </a:r>
            <a:r>
              <a:rPr lang="bn-IN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endParaRPr lang="bn-IN" sz="40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সময়ঃ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৪০</a:t>
            </a:r>
            <a:r>
              <a:rPr lang="bn-IN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মিনিট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="" xmlns:a16="http://schemas.microsoft.com/office/drawing/2014/main" id="{2D6086B9-85F8-41BB-BD10-ECBB9512E1AD}"/>
              </a:ext>
            </a:extLst>
          </p:cNvPr>
          <p:cNvSpPr/>
          <p:nvPr/>
        </p:nvSpPr>
        <p:spPr>
          <a:xfrm>
            <a:off x="2133600" y="438150"/>
            <a:ext cx="5029200" cy="1524000"/>
          </a:xfrm>
          <a:prstGeom prst="ellipse">
            <a:avLst/>
          </a:prstGeom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Stop">
              <a:avLst/>
            </a:prstTxWarp>
          </a:bodyPr>
          <a:lstStyle/>
          <a:p>
            <a:pPr algn="ctr"/>
            <a:r>
              <a:rPr lang="bn-BD" sz="4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itchFamily="2" charset="0"/>
                <a:cs typeface="Kalpurush" pitchFamily="2" charset="0"/>
              </a:rPr>
              <a:t>আবেগ</a:t>
            </a:r>
            <a:r>
              <a:rPr lang="en-US" sz="4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bn-BD" sz="4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itchFamily="2" charset="0"/>
                <a:cs typeface="Kalpurush" pitchFamily="2" charset="0"/>
              </a:rPr>
              <a:t>সৃষ্টি</a:t>
            </a:r>
            <a:endParaRPr lang="en-US" sz="48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B6E91E83-D5AA-41D6-B152-85B15B62C441}"/>
              </a:ext>
            </a:extLst>
          </p:cNvPr>
          <p:cNvSpPr/>
          <p:nvPr/>
        </p:nvSpPr>
        <p:spPr>
          <a:xfrm>
            <a:off x="685800" y="2076450"/>
            <a:ext cx="7696200" cy="2552700"/>
          </a:xfrm>
          <a:prstGeom prst="rect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>
                <a:solidFill>
                  <a:srgbClr val="FFFF00"/>
                </a:solidFill>
                <a:effectLst>
                  <a:reflection blurRad="6350" stA="60000" endA="900" endPos="58000" dir="5400000" sy="-100000" algn="bl" rotWithShape="0"/>
                </a:effectLst>
                <a:latin typeface="Kalpurush" pitchFamily="2" charset="0"/>
                <a:cs typeface="Kalpurush" pitchFamily="2" charset="0"/>
              </a:rPr>
              <a:t>কবিতা </a:t>
            </a:r>
            <a:r>
              <a:rPr lang="bn-BD" sz="7200" dirty="0" smtClean="0">
                <a:solidFill>
                  <a:srgbClr val="FFFF00"/>
                </a:solidFill>
                <a:effectLst>
                  <a:reflection blurRad="6350" stA="60000" endA="900" endPos="58000" dir="5400000" sy="-100000" algn="bl" rotWithShape="0"/>
                </a:effectLst>
                <a:latin typeface="Kalpurush" pitchFamily="2" charset="0"/>
                <a:cs typeface="Kalpurush" pitchFamily="2" charset="0"/>
              </a:rPr>
              <a:t>আবৃ</a:t>
            </a:r>
            <a:r>
              <a:rPr lang="en-US" sz="7200" dirty="0" err="1" smtClean="0">
                <a:solidFill>
                  <a:srgbClr val="FFFF00"/>
                </a:solidFill>
                <a:effectLst>
                  <a:reflection blurRad="6350" stA="60000" endA="900" endPos="58000" dir="5400000" sy="-100000" algn="bl" rotWithShape="0"/>
                </a:effectLst>
                <a:latin typeface="Kalpurush" pitchFamily="2" charset="0"/>
                <a:cs typeface="Kalpurush" pitchFamily="2" charset="0"/>
              </a:rPr>
              <a:t>ত্তি</a:t>
            </a:r>
            <a:endParaRPr lang="bn-BD" sz="7200" dirty="0">
              <a:solidFill>
                <a:srgbClr val="FFFF00"/>
              </a:solidFill>
              <a:effectLst>
                <a:reflection blurRad="6350" stA="60000" endA="900" endPos="58000" dir="5400000" sy="-100000" algn="bl" rotWithShape="0"/>
              </a:effectLst>
              <a:latin typeface="Kalpurush" pitchFamily="2" charset="0"/>
              <a:cs typeface="Kalpurush" pitchFamily="2" charset="0"/>
            </a:endParaRPr>
          </a:p>
          <a:p>
            <a:pPr algn="ctr"/>
            <a:r>
              <a:rPr lang="bn-BD" sz="7200" dirty="0">
                <a:solidFill>
                  <a:srgbClr val="FFFF00"/>
                </a:solidFill>
                <a:effectLst>
                  <a:reflection blurRad="6350" stA="60000" endA="900" endPos="58000" dir="5400000" sy="-100000" algn="bl" rotWithShape="0"/>
                </a:effectLst>
                <a:latin typeface="Kalpurush" pitchFamily="2" charset="0"/>
                <a:cs typeface="Kalpurush" pitchFamily="2" charset="0"/>
              </a:rPr>
              <a:t>সংকল্প</a:t>
            </a:r>
            <a:endParaRPr lang="en-US" sz="7200" dirty="0">
              <a:solidFill>
                <a:srgbClr val="FFFF00"/>
              </a:solidFill>
              <a:effectLst>
                <a:reflection blurRad="6350" stA="60000" endA="900" endPos="58000" dir="5400000" sy="-100000" algn="bl" rotWithShape="0"/>
              </a:effectLst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xagon 1">
            <a:extLst>
              <a:ext uri="{FF2B5EF4-FFF2-40B4-BE49-F238E27FC236}">
                <a16:creationId xmlns="" xmlns:a16="http://schemas.microsoft.com/office/drawing/2014/main" id="{22EBE80E-C89F-46C6-9563-3DC0AFD5E027}"/>
              </a:ext>
            </a:extLst>
          </p:cNvPr>
          <p:cNvSpPr/>
          <p:nvPr/>
        </p:nvSpPr>
        <p:spPr>
          <a:xfrm>
            <a:off x="1143000" y="3200400"/>
            <a:ext cx="6248399" cy="2800350"/>
          </a:xfrm>
          <a:prstGeom prst="hexagon">
            <a:avLst/>
          </a:prstGeom>
          <a:solidFill>
            <a:srgbClr val="00206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Kalpurush" pitchFamily="2" charset="0"/>
                <a:cs typeface="Kalpurush" pitchFamily="2" charset="0"/>
              </a:rPr>
              <a:t>মহাবিশ্ব</a:t>
            </a:r>
            <a:endParaRPr lang="en-US" sz="6600" b="1" dirty="0" smtClean="0">
              <a:ln w="12700">
                <a:solidFill>
                  <a:schemeClr val="accent1"/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Kalpurush" pitchFamily="2" charset="0"/>
              <a:cs typeface="Kalpurush" pitchFamily="2" charset="0"/>
            </a:endParaRPr>
          </a:p>
          <a:p>
            <a:pPr algn="ctr"/>
            <a:r>
              <a:rPr lang="bn-BD" sz="66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Kalpurush" pitchFamily="2" charset="0"/>
                <a:cs typeface="Kalpurush" pitchFamily="2" charset="0"/>
              </a:rPr>
              <a:t>বিশ্ব</a:t>
            </a:r>
            <a:endParaRPr lang="en-US" sz="6600" b="1" dirty="0">
              <a:ln w="12700">
                <a:solidFill>
                  <a:schemeClr val="accent1"/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3" name="Hexagon 2">
            <a:extLst>
              <a:ext uri="{FF2B5EF4-FFF2-40B4-BE49-F238E27FC236}">
                <a16:creationId xmlns="" xmlns:a16="http://schemas.microsoft.com/office/drawing/2014/main" id="{CA780C0E-5D6A-4BE0-9009-A8A050331D4E}"/>
              </a:ext>
            </a:extLst>
          </p:cNvPr>
          <p:cNvSpPr/>
          <p:nvPr/>
        </p:nvSpPr>
        <p:spPr>
          <a:xfrm>
            <a:off x="381000" y="514350"/>
            <a:ext cx="7696200" cy="1186816"/>
          </a:xfrm>
          <a:prstGeom prst="hexagon">
            <a:avLst/>
          </a:prstGeom>
          <a:solidFill>
            <a:srgbClr val="7030A0"/>
          </a:solidFill>
          <a:ln w="76200"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Kalpurush" pitchFamily="2" charset="0"/>
                <a:cs typeface="Kalpurush" pitchFamily="2" charset="0"/>
              </a:rPr>
              <a:t>পাঠ শিরোনাম</a:t>
            </a:r>
            <a:endParaRPr lang="en-US" sz="66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43200" y="381000"/>
            <a:ext cx="426751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72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Kalpurush" pitchFamily="2" charset="0"/>
                <a:cs typeface="Kalpurush" pitchFamily="2" charset="0"/>
              </a:rPr>
              <a:t>শিখনফল</a:t>
            </a:r>
            <a:endParaRPr lang="en-US" sz="7200" b="1" dirty="0">
              <a:ln w="13462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3105835"/>
            <a:ext cx="7162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40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Kalpurush" pitchFamily="2" charset="0"/>
                <a:cs typeface="Kalpurush" pitchFamily="2" charset="0"/>
              </a:rPr>
              <a:t>মহাবিশ্বের বিস্তৃতি সম্পর্কে বর্ণনা করতে পারবে </a:t>
            </a:r>
            <a:endParaRPr lang="en-US" sz="40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4600" y="457200"/>
            <a:ext cx="404950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 algn="ctr"/>
            <a:r>
              <a:rPr lang="bn-BD" sz="4400" dirty="0" smtClean="0">
                <a:solidFill>
                  <a:srgbClr val="7030A0"/>
                </a:solidFill>
                <a:latin typeface="Kalpurush" pitchFamily="2" charset="0"/>
                <a:cs typeface="Kalpurush" pitchFamily="2" charset="0"/>
              </a:rPr>
              <a:t>পাঠ</a:t>
            </a:r>
            <a:r>
              <a:rPr lang="en-US" sz="4400" dirty="0" smtClean="0">
                <a:solidFill>
                  <a:srgbClr val="7030A0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Kalpurush" pitchFamily="2" charset="0"/>
                <a:cs typeface="Kalpurush" pitchFamily="2" charset="0"/>
              </a:rPr>
              <a:t>উপস্থাপন</a:t>
            </a:r>
            <a:endParaRPr lang="bn-BD" sz="4400" dirty="0">
              <a:solidFill>
                <a:srgbClr val="7030A0"/>
              </a:solidFill>
              <a:latin typeface="Kalpurush" pitchFamily="2" charset="0"/>
              <a:cs typeface="Kalpurush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7120AEE1-B03B-4768-A969-E296167F89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209800"/>
            <a:ext cx="8201680" cy="2400300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2743200" y="5257800"/>
            <a:ext cx="292099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dirty="0" err="1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সৌরজগত</a:t>
            </a:r>
            <a:endParaRPr lang="en-US" sz="4800" dirty="0">
              <a:solidFill>
                <a:srgbClr val="FF0000"/>
              </a:solidFill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CE686F8F-4AAA-4545-8A6C-275A282A53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3353" y="352118"/>
            <a:ext cx="4116048" cy="374363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352800" y="4572000"/>
            <a:ext cx="2159566" cy="1015663"/>
          </a:xfrm>
          <a:prstGeom prst="rect">
            <a:avLst/>
          </a:prstGeom>
          <a:solidFill>
            <a:srgbClr val="0070C0"/>
          </a:solidFill>
        </p:spPr>
        <p:txBody>
          <a:bodyPr wrap="none">
            <a:spAutoFit/>
          </a:bodyPr>
          <a:lstStyle/>
          <a:p>
            <a:pPr algn="ctr"/>
            <a:r>
              <a:rPr lang="bn-BD" sz="6000" dirty="0" smtClean="0">
                <a:latin typeface="Kalpurush" pitchFamily="2" charset="0"/>
                <a:cs typeface="Kalpurush" pitchFamily="2" charset="0"/>
              </a:rPr>
              <a:t>পৃথিবী</a:t>
            </a:r>
            <a:endParaRPr lang="en-US" sz="6000" dirty="0"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B27381D-27FE-4E4E-8378-A8294251F5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599" y="209550"/>
            <a:ext cx="5410201" cy="3832850"/>
          </a:xfrm>
          <a:prstGeom prst="rect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</p:pic>
      <p:sp>
        <p:nvSpPr>
          <p:cNvPr id="4" name="Rectangle 3"/>
          <p:cNvSpPr/>
          <p:nvPr/>
        </p:nvSpPr>
        <p:spPr>
          <a:xfrm>
            <a:off x="3505200" y="4495800"/>
            <a:ext cx="210025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96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Kalpurush" pitchFamily="2" charset="0"/>
                <a:cs typeface="Kalpurush" pitchFamily="2" charset="0"/>
              </a:rPr>
              <a:t>সূর্য</a:t>
            </a:r>
            <a:endParaRPr lang="en-US" sz="96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40</TotalTime>
  <Words>132</Words>
  <Application>Microsoft Office PowerPoint</Application>
  <PresentationFormat>On-screen Show (4:3)</PresentationFormat>
  <Paragraphs>51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Windows User</cp:lastModifiedBy>
  <cp:revision>9</cp:revision>
  <dcterms:created xsi:type="dcterms:W3CDTF">2006-08-16T00:00:00Z</dcterms:created>
  <dcterms:modified xsi:type="dcterms:W3CDTF">2021-07-26T18:30:27Z</dcterms:modified>
</cp:coreProperties>
</file>