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74" r:id="rId3"/>
    <p:sldId id="260" r:id="rId4"/>
    <p:sldId id="261" r:id="rId5"/>
    <p:sldId id="262" r:id="rId6"/>
    <p:sldId id="263" r:id="rId7"/>
    <p:sldId id="264" r:id="rId8"/>
    <p:sldId id="265" r:id="rId9"/>
    <p:sldId id="266" r:id="rId10"/>
    <p:sldId id="267"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5" autoAdjust="0"/>
    <p:restoredTop sz="94569" autoAdjust="0"/>
  </p:normalViewPr>
  <p:slideViewPr>
    <p:cSldViewPr>
      <p:cViewPr>
        <p:scale>
          <a:sx n="70" d="100"/>
          <a:sy n="70" d="100"/>
        </p:scale>
        <p:origin x="-1296"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FA2B21-E7DA-416E-ACC5-9930C60C2FE7}" type="datetimeFigureOut">
              <a:rPr lang="en-US" smtClean="0"/>
              <a:pPr/>
              <a:t>7/26/2021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DBD26-04D2-4AF6-A7A4-3B5EB5BE39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077200" cy="1143000"/>
          </a:xfrm>
          <a:prstGeom prst="rect">
            <a:avLst/>
          </a:prstGeom>
          <a:ln w="76200">
            <a:solidFill>
              <a:srgbClr val="FFFF00"/>
            </a:solidFill>
          </a:ln>
        </p:spPr>
        <p:style>
          <a:lnRef idx="3">
            <a:schemeClr val="lt1"/>
          </a:lnRef>
          <a:fillRef idx="1">
            <a:schemeClr val="accent2"/>
          </a:fillRef>
          <a:effectRef idx="1">
            <a:schemeClr val="accent2"/>
          </a:effectRef>
          <a:fontRef idx="minor">
            <a:schemeClr val="lt1"/>
          </a:fontRef>
        </p:style>
        <p:txBody>
          <a:bodyPr rtlCol="0" anchor="ctr">
            <a:prstTxWarp prst="textCanDown">
              <a:avLst/>
            </a:prstTxWarp>
          </a:bodyPr>
          <a:lstStyle/>
          <a:p>
            <a:pPr algn="ctr"/>
            <a:r>
              <a:rPr lang="bn-BD" sz="4000" dirty="0" smtClean="0">
                <a:latin typeface="NikoshBAN" pitchFamily="2" charset="0"/>
                <a:cs typeface="NikoshBAN" pitchFamily="2" charset="0"/>
              </a:rPr>
              <a:t> সবাইকে জানাই লাল গোলাপের শুভেচ্ছা স্বাগতম</a:t>
            </a:r>
            <a:endParaRPr lang="en-US" dirty="0">
              <a:latin typeface="NikoshBAN" pitchFamily="2" charset="0"/>
              <a:cs typeface="NikoshBAN" pitchFamily="2" charset="0"/>
            </a:endParaRPr>
          </a:p>
        </p:txBody>
      </p:sp>
      <p:pic>
        <p:nvPicPr>
          <p:cNvPr id="4" name="Picture 3" descr="UgqQ.gif"/>
          <p:cNvPicPr>
            <a:picLocks noChangeAspect="1"/>
          </p:cNvPicPr>
          <p:nvPr/>
        </p:nvPicPr>
        <p:blipFill>
          <a:blip r:embed="rId2"/>
          <a:stretch>
            <a:fillRect/>
          </a:stretch>
        </p:blipFill>
        <p:spPr>
          <a:xfrm>
            <a:off x="2133600" y="1410119"/>
            <a:ext cx="4714875" cy="5181181"/>
          </a:xfrm>
          <a:prstGeom prst="rect">
            <a:avLst/>
          </a:prstGeom>
          <a:ln w="762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924800" cy="2895600"/>
          </a:xfrm>
          <a:ln w="76200">
            <a:solidFill>
              <a:srgbClr val="00B0F0"/>
            </a:solidFill>
          </a:ln>
        </p:spPr>
        <p:txBody>
          <a:bodyPr>
            <a:normAutofit fontScale="90000"/>
          </a:bodyPr>
          <a:lstStyle/>
          <a:p>
            <a:r>
              <a:rPr lang="bn-BD" dirty="0" smtClean="0"/>
              <a:t>.</a:t>
            </a:r>
            <a:r>
              <a:rPr lang="bn-BD" sz="3600" dirty="0" smtClean="0"/>
              <a:t>৪</a:t>
            </a:r>
            <a:r>
              <a:rPr lang="bn-BD" sz="3600" dirty="0" smtClean="0">
                <a:latin typeface="NikoshBAN" pitchFamily="2" charset="0"/>
                <a:cs typeface="NikoshBAN" pitchFamily="2" charset="0"/>
              </a:rPr>
              <a:t>)</a:t>
            </a:r>
            <a:r>
              <a:rPr lang="ar-SA" sz="3600" dirty="0" smtClean="0">
                <a:latin typeface="NikoshBAN" pitchFamily="2" charset="0"/>
              </a:rPr>
              <a:t> قتل قائم مقام خطأ</a:t>
            </a:r>
            <a:r>
              <a:rPr lang="bn-BD" sz="3600" dirty="0" smtClean="0">
                <a:latin typeface="NikoshBAN" pitchFamily="2" charset="0"/>
                <a:cs typeface="NikoshBAN" pitchFamily="2" charset="0"/>
              </a:rPr>
              <a:t>ভূলের স্হলাভিষক্ত   হত্যা ।কোন ঘুমন্ত ব্যক্তি কোন ছোট শিশুর উপর পতিত হওয়ায় শিশুটির মৃত্যু ঘটল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হুকুমঃক) হত্যাকারী অপরাধী বলে বিবেচিত হবে না। </a:t>
            </a:r>
            <a:br>
              <a:rPr lang="bn-BD" sz="3600" dirty="0" smtClean="0">
                <a:latin typeface="NikoshBAN" pitchFamily="2" charset="0"/>
                <a:cs typeface="NikoshBAN" pitchFamily="2" charset="0"/>
              </a:rPr>
            </a:br>
            <a:r>
              <a:rPr lang="bn-BD" sz="3600" dirty="0" smtClean="0">
                <a:latin typeface="NikoshBAN" pitchFamily="2" charset="0"/>
                <a:cs typeface="NikoshBAN" pitchFamily="2" charset="0"/>
              </a:rPr>
              <a:t>খ)দিয়াত দিতে হবে ।</a:t>
            </a:r>
            <a:endParaRPr lang="en-US" sz="3600" dirty="0">
              <a:latin typeface="NikoshBAN" pitchFamily="2" charset="0"/>
              <a:cs typeface="NikoshBAN" pitchFamily="2" charset="0"/>
            </a:endParaRPr>
          </a:p>
        </p:txBody>
      </p:sp>
      <p:sp>
        <p:nvSpPr>
          <p:cNvPr id="3" name="Rectangle 2"/>
          <p:cNvSpPr/>
          <p:nvPr/>
        </p:nvSpPr>
        <p:spPr>
          <a:xfrm>
            <a:off x="609600" y="3962400"/>
            <a:ext cx="8001000" cy="2514600"/>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rPr>
              <a:t>৫)</a:t>
            </a:r>
            <a:r>
              <a:rPr lang="ar-SA" sz="3200" dirty="0" smtClean="0">
                <a:solidFill>
                  <a:schemeClr val="tx1"/>
                </a:solidFill>
                <a:latin typeface="NikoshBAN" pitchFamily="2" charset="0"/>
              </a:rPr>
              <a:t>قتل سبب</a:t>
            </a:r>
            <a:r>
              <a:rPr lang="bn-BD" sz="3200" dirty="0" smtClean="0">
                <a:solidFill>
                  <a:schemeClr val="tx1"/>
                </a:solidFill>
                <a:latin typeface="NikoshBAN" pitchFamily="2" charset="0"/>
                <a:cs typeface="NikoshBAN" pitchFamily="2" charset="0"/>
              </a:rPr>
              <a:t>কারনিক হত্যা ।অপরের ভূমিতে কুফ খনন করায় তাতে পড়ে যদি কেউ মারা যায় ।</a:t>
            </a:r>
          </a:p>
          <a:p>
            <a:pPr algn="ctr"/>
            <a:r>
              <a:rPr lang="bn-BD" sz="3200" dirty="0" smtClean="0">
                <a:solidFill>
                  <a:schemeClr val="tx1"/>
                </a:solidFill>
                <a:latin typeface="NikoshBAN" pitchFamily="2" charset="0"/>
                <a:cs typeface="NikoshBAN" pitchFamily="2" charset="0"/>
              </a:rPr>
              <a:t>হুকুমঃ ক)হত্যাকারি অপরাধী বলে বিবেচিত নয়।</a:t>
            </a:r>
          </a:p>
          <a:p>
            <a:pPr algn="ctr"/>
            <a:r>
              <a:rPr lang="bn-BD" sz="3200" dirty="0" smtClean="0">
                <a:solidFill>
                  <a:schemeClr val="tx1"/>
                </a:solidFill>
                <a:latin typeface="NikoshBAN" pitchFamily="2" charset="0"/>
                <a:cs typeface="NikoshBAN" pitchFamily="2" charset="0"/>
              </a:rPr>
              <a:t>খ)তবে কুফ খননকারীকে হত্যার দিয়াত দিতে হবে । </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4495800" cy="1143000"/>
          </a:xfrm>
          <a:solidFill>
            <a:schemeClr val="accent6">
              <a:lumMod val="60000"/>
              <a:lumOff val="40000"/>
            </a:schemeClr>
          </a:solidFill>
          <a:ln w="76200">
            <a:solidFill>
              <a:schemeClr val="tx1"/>
            </a:solidFill>
          </a:ln>
        </p:spPr>
        <p:txBody>
          <a:bodyPr/>
          <a:lstStyle/>
          <a:p>
            <a:r>
              <a:rPr lang="en-US" dirty="0" smtClean="0"/>
              <a:t> </a:t>
            </a:r>
            <a:r>
              <a:rPr lang="en-US" dirty="0" err="1" smtClean="0">
                <a:latin typeface="NikoshBAN" pitchFamily="2" charset="0"/>
                <a:cs typeface="NikoshBAN" pitchFamily="2" charset="0"/>
              </a:rPr>
              <a:t>বাড়ির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কাজ</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3" name="Rectangle 2"/>
          <p:cNvSpPr/>
          <p:nvPr/>
        </p:nvSpPr>
        <p:spPr>
          <a:xfrm>
            <a:off x="762000" y="1676400"/>
            <a:ext cx="7696200" cy="4104968"/>
          </a:xfrm>
          <a:prstGeom prst="rect">
            <a:avLst/>
          </a:prstGeom>
          <a:ln w="762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6000" dirty="0" smtClean="0">
                <a:solidFill>
                  <a:schemeClr val="tx1"/>
                </a:solidFill>
                <a:latin typeface="NikoshBAN" pitchFamily="2" charset="0"/>
                <a:cs typeface="NikoshBAN" pitchFamily="2" charset="0"/>
              </a:rPr>
              <a:t>১,হাদিস ও </a:t>
            </a:r>
            <a:r>
              <a:rPr lang="en-US" sz="6000" dirty="0" err="1" smtClean="0">
                <a:solidFill>
                  <a:schemeClr val="tx1"/>
                </a:solidFill>
                <a:latin typeface="NikoshBAN" pitchFamily="2" charset="0"/>
                <a:cs typeface="NikoshBAN" pitchFamily="2" charset="0"/>
              </a:rPr>
              <a:t>হাদিসের</a:t>
            </a:r>
            <a:r>
              <a:rPr lang="en-US" sz="6000" dirty="0" smtClean="0">
                <a:solidFill>
                  <a:schemeClr val="tx1"/>
                </a:solidFill>
                <a:latin typeface="NikoshBAN" pitchFamily="2" charset="0"/>
                <a:cs typeface="NikoshBAN" pitchFamily="2" charset="0"/>
              </a:rPr>
              <a:t> </a:t>
            </a:r>
            <a:r>
              <a:rPr lang="en-US" sz="6000" dirty="0" err="1" smtClean="0">
                <a:solidFill>
                  <a:schemeClr val="tx1"/>
                </a:solidFill>
                <a:latin typeface="NikoshBAN" pitchFamily="2" charset="0"/>
                <a:cs typeface="NikoshBAN" pitchFamily="2" charset="0"/>
              </a:rPr>
              <a:t>অনুবাদ</a:t>
            </a:r>
            <a:r>
              <a:rPr lang="en-US" sz="6000" dirty="0" smtClean="0">
                <a:solidFill>
                  <a:schemeClr val="tx1"/>
                </a:solidFill>
                <a:latin typeface="NikoshBAN" pitchFamily="2" charset="0"/>
                <a:cs typeface="NikoshBAN" pitchFamily="2" charset="0"/>
              </a:rPr>
              <a:t>  </a:t>
            </a:r>
            <a:r>
              <a:rPr lang="en-US" sz="6000" dirty="0" err="1" smtClean="0">
                <a:solidFill>
                  <a:schemeClr val="tx1"/>
                </a:solidFill>
                <a:latin typeface="NikoshBAN" pitchFamily="2" charset="0"/>
                <a:cs typeface="NikoshBAN" pitchFamily="2" charset="0"/>
              </a:rPr>
              <a:t>শিখবে</a:t>
            </a:r>
            <a:r>
              <a:rPr lang="en-US" sz="6000" dirty="0" smtClean="0">
                <a:solidFill>
                  <a:schemeClr val="tx1"/>
                </a:solidFill>
                <a:latin typeface="NikoshBAN" pitchFamily="2" charset="0"/>
                <a:cs typeface="NikoshBAN" pitchFamily="2" charset="0"/>
              </a:rPr>
              <a:t> ।</a:t>
            </a:r>
          </a:p>
          <a:p>
            <a:r>
              <a:rPr lang="en-US" sz="6000" dirty="0" smtClean="0">
                <a:solidFill>
                  <a:schemeClr val="tx1"/>
                </a:solidFill>
                <a:latin typeface="NikoshBAN" pitchFamily="2" charset="0"/>
                <a:cs typeface="NikoshBAN" pitchFamily="2" charset="0"/>
              </a:rPr>
              <a:t>২,হাদিসের </a:t>
            </a:r>
            <a:r>
              <a:rPr lang="en-US" sz="6000" dirty="0" err="1" smtClean="0">
                <a:solidFill>
                  <a:schemeClr val="tx1"/>
                </a:solidFill>
                <a:latin typeface="NikoshBAN" pitchFamily="2" charset="0"/>
                <a:cs typeface="NikoshBAN" pitchFamily="2" charset="0"/>
              </a:rPr>
              <a:t>সাথে</a:t>
            </a:r>
            <a:r>
              <a:rPr lang="en-US" sz="6000" dirty="0" smtClean="0">
                <a:solidFill>
                  <a:schemeClr val="tx1"/>
                </a:solidFill>
                <a:latin typeface="NikoshBAN" pitchFamily="2" charset="0"/>
                <a:cs typeface="NikoshBAN" pitchFamily="2" charset="0"/>
              </a:rPr>
              <a:t> </a:t>
            </a:r>
            <a:r>
              <a:rPr lang="en-US" sz="6000" dirty="0" err="1" smtClean="0">
                <a:solidFill>
                  <a:schemeClr val="tx1"/>
                </a:solidFill>
                <a:latin typeface="NikoshBAN" pitchFamily="2" charset="0"/>
                <a:cs typeface="NikoshBAN" pitchFamily="2" charset="0"/>
              </a:rPr>
              <a:t>উল্লেখিত</a:t>
            </a:r>
            <a:r>
              <a:rPr lang="en-US" sz="6000" dirty="0" smtClean="0">
                <a:solidFill>
                  <a:schemeClr val="tx1"/>
                </a:solidFill>
                <a:latin typeface="NikoshBAN" pitchFamily="2" charset="0"/>
                <a:cs typeface="NikoshBAN" pitchFamily="2" charset="0"/>
              </a:rPr>
              <a:t> </a:t>
            </a:r>
            <a:r>
              <a:rPr lang="en-US" sz="6000" dirty="0" err="1" smtClean="0">
                <a:solidFill>
                  <a:schemeClr val="tx1"/>
                </a:solidFill>
                <a:latin typeface="NikoshBAN" pitchFamily="2" charset="0"/>
                <a:cs typeface="NikoshBAN" pitchFamily="2" charset="0"/>
              </a:rPr>
              <a:t>প্রশ্নগুলো</a:t>
            </a:r>
            <a:r>
              <a:rPr lang="en-US" sz="6000" dirty="0" smtClean="0">
                <a:solidFill>
                  <a:schemeClr val="tx1"/>
                </a:solidFill>
                <a:latin typeface="NikoshBAN" pitchFamily="2" charset="0"/>
                <a:cs typeface="NikoshBAN" pitchFamily="2" charset="0"/>
              </a:rPr>
              <a:t> </a:t>
            </a:r>
            <a:r>
              <a:rPr lang="en-US" sz="6000" dirty="0" err="1" smtClean="0">
                <a:solidFill>
                  <a:schemeClr val="tx1"/>
                </a:solidFill>
                <a:latin typeface="NikoshBAN" pitchFamily="2" charset="0"/>
                <a:cs typeface="NikoshBAN" pitchFamily="2" charset="0"/>
              </a:rPr>
              <a:t>শিখবে</a:t>
            </a:r>
            <a:r>
              <a:rPr lang="en-US" sz="6000" dirty="0" smtClean="0">
                <a:solidFill>
                  <a:schemeClr val="tx1"/>
                </a:solidFill>
                <a:latin typeface="NikoshBAN" pitchFamily="2" charset="0"/>
                <a:cs typeface="NikoshBAN" pitchFamily="2" charset="0"/>
              </a:rPr>
              <a:t> । </a:t>
            </a:r>
            <a:endParaRPr lang="en-US" sz="60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47800" y="152400"/>
            <a:ext cx="6553200" cy="1143000"/>
          </a:xfrm>
          <a:prstGeom prst="roundRect">
            <a:avLst/>
          </a:prstGeom>
          <a:ln w="76200">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BD" dirty="0" smtClean="0">
                <a:latin typeface="NikoshBAN" pitchFamily="2" charset="0"/>
                <a:cs typeface="NikoshBAN" pitchFamily="2" charset="0"/>
              </a:rPr>
              <a:t> </a:t>
            </a:r>
            <a:r>
              <a:rPr lang="bn-BD" sz="5400" dirty="0" smtClean="0">
                <a:solidFill>
                  <a:schemeClr val="tx1"/>
                </a:solidFill>
                <a:latin typeface="NikoshBAN" pitchFamily="2" charset="0"/>
                <a:cs typeface="NikoshBAN" pitchFamily="2" charset="0"/>
              </a:rPr>
              <a:t>ক্লাশটি দেখার জন্য ধন্যবাদ।</a:t>
            </a:r>
            <a:endParaRPr lang="en-US" sz="5400" dirty="0">
              <a:solidFill>
                <a:schemeClr val="tx1"/>
              </a:solidFill>
              <a:latin typeface="NikoshBAN" pitchFamily="2" charset="0"/>
              <a:cs typeface="NikoshBAN" pitchFamily="2" charset="0"/>
            </a:endParaRPr>
          </a:p>
        </p:txBody>
      </p:sp>
      <p:pic>
        <p:nvPicPr>
          <p:cNvPr id="4" name="Picture 3" descr="لءىلى.jpg"/>
          <p:cNvPicPr>
            <a:picLocks noChangeAspect="1"/>
          </p:cNvPicPr>
          <p:nvPr/>
        </p:nvPicPr>
        <p:blipFill>
          <a:blip r:embed="rId2"/>
          <a:stretch>
            <a:fillRect/>
          </a:stretch>
        </p:blipFill>
        <p:spPr>
          <a:xfrm>
            <a:off x="228600" y="1600200"/>
            <a:ext cx="8686800" cy="5029200"/>
          </a:xfrm>
          <a:prstGeom prst="rect">
            <a:avLst/>
          </a:prstGeom>
          <a:ln w="762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762000" y="762000"/>
            <a:ext cx="7467600" cy="1676400"/>
          </a:xfrm>
          <a:prstGeom prst="irregularSeal1">
            <a:avLst/>
          </a:prstGeom>
          <a:ln w="76200">
            <a:solidFill>
              <a:srgbClr val="00B0F0"/>
            </a:solidFill>
          </a:ln>
        </p:spPr>
        <p:style>
          <a:lnRef idx="3">
            <a:schemeClr val="lt1"/>
          </a:lnRef>
          <a:fillRef idx="1">
            <a:schemeClr val="dk1"/>
          </a:fillRef>
          <a:effectRef idx="1">
            <a:schemeClr val="dk1"/>
          </a:effectRef>
          <a:fontRef idx="minor">
            <a:schemeClr val="lt1"/>
          </a:fontRef>
        </p:style>
        <p:txBody>
          <a:bodyPr rtlCol="0" anchor="ctr">
            <a:prstTxWarp prst="textPlain">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শিক্ষক পরিচিতি</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descr="GJUTY.png"/>
          <p:cNvPicPr>
            <a:picLocks noChangeAspect="1"/>
          </p:cNvPicPr>
          <p:nvPr/>
        </p:nvPicPr>
        <p:blipFill>
          <a:blip r:embed="rId2"/>
          <a:stretch>
            <a:fillRect/>
          </a:stretch>
        </p:blipFill>
        <p:spPr>
          <a:xfrm>
            <a:off x="3538764" y="2590800"/>
            <a:ext cx="5243287" cy="3505200"/>
          </a:xfrm>
          <a:prstGeom prst="rect">
            <a:avLst/>
          </a:prstGeom>
        </p:spPr>
      </p:pic>
      <p:pic>
        <p:nvPicPr>
          <p:cNvPr id="5" name="Picture 4" descr="gnmgn.jpg"/>
          <p:cNvPicPr>
            <a:picLocks noChangeAspect="1"/>
          </p:cNvPicPr>
          <p:nvPr/>
        </p:nvPicPr>
        <p:blipFill>
          <a:blip r:embed="rId3"/>
          <a:stretch>
            <a:fillRect/>
          </a:stretch>
        </p:blipFill>
        <p:spPr>
          <a:xfrm>
            <a:off x="533400" y="2590800"/>
            <a:ext cx="2922533" cy="3124551"/>
          </a:xfrm>
          <a:prstGeom prst="roundRect">
            <a:avLst>
              <a:gd name="adj" fmla="val 4167"/>
            </a:avLst>
          </a:prstGeom>
          <a:solidFill>
            <a:srgbClr val="FFFFFF"/>
          </a:solidFill>
          <a:ln w="76200" cap="sq">
            <a:solidFill>
              <a:srgbClr val="FF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PicsArt_02-03-03.28.38.jpg"/>
          <p:cNvPicPr>
            <a:picLocks noChangeAspect="1"/>
          </p:cNvPicPr>
          <p:nvPr/>
        </p:nvPicPr>
        <p:blipFill>
          <a:blip r:embed="rId4" cstate="print"/>
          <a:stretch>
            <a:fillRect/>
          </a:stretch>
        </p:blipFill>
        <p:spPr>
          <a:xfrm>
            <a:off x="762000" y="2819400"/>
            <a:ext cx="2315790" cy="2566092"/>
          </a:xfrm>
          <a:prstGeom prst="ellipse">
            <a:avLst/>
          </a:prstGeom>
          <a:ln w="762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195089" cy="1233779"/>
          </a:xfrm>
          <a:ln w="76200">
            <a:solidFill>
              <a:schemeClr val="tx1"/>
            </a:solidFill>
          </a:ln>
        </p:spPr>
        <p:style>
          <a:lnRef idx="1">
            <a:schemeClr val="accent1"/>
          </a:lnRef>
          <a:fillRef idx="3">
            <a:schemeClr val="accent1"/>
          </a:fillRef>
          <a:effectRef idx="2">
            <a:schemeClr val="accent1"/>
          </a:effectRef>
          <a:fontRef idx="minor">
            <a:schemeClr val="lt1"/>
          </a:fontRef>
        </p:style>
        <p:txBody>
          <a:bodyPr>
            <a:normAutofit/>
          </a:bodyPr>
          <a:lstStyle/>
          <a:p>
            <a:r>
              <a:rPr lang="ar-SA" sz="7200" b="1" i="1" dirty="0" smtClean="0"/>
              <a:t>اعلان الدرس اليوم</a:t>
            </a:r>
            <a:endParaRPr lang="en-US" sz="7200" b="1" i="1" dirty="0"/>
          </a:p>
        </p:txBody>
      </p:sp>
      <p:sp>
        <p:nvSpPr>
          <p:cNvPr id="4" name="Oval 3"/>
          <p:cNvSpPr/>
          <p:nvPr/>
        </p:nvSpPr>
        <p:spPr>
          <a:xfrm>
            <a:off x="457200" y="2133601"/>
            <a:ext cx="8077200" cy="3962400"/>
          </a:xfrm>
          <a:prstGeom prst="ellipse">
            <a:avLst/>
          </a:prstGeom>
          <a:ln w="76200">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ar-SA" sz="6000" dirty="0" smtClean="0">
                <a:solidFill>
                  <a:schemeClr val="tx1"/>
                </a:solidFill>
                <a:latin typeface="NikoshBAN" pitchFamily="2" charset="0"/>
              </a:rPr>
              <a:t>باب الكبائروعلامات</a:t>
            </a:r>
            <a:r>
              <a:rPr lang="bn-BD" sz="6000" dirty="0" smtClean="0">
                <a:solidFill>
                  <a:schemeClr val="tx1"/>
                </a:solidFill>
                <a:latin typeface="NikoshBAN" pitchFamily="2" charset="0"/>
                <a:cs typeface="NikoshBAN" pitchFamily="2" charset="0"/>
              </a:rPr>
              <a:t> </a:t>
            </a:r>
            <a:r>
              <a:rPr lang="ar-SA" sz="6000" dirty="0" smtClean="0">
                <a:solidFill>
                  <a:schemeClr val="tx1"/>
                </a:solidFill>
                <a:latin typeface="NikoshBAN" pitchFamily="2" charset="0"/>
              </a:rPr>
              <a:t> </a:t>
            </a:r>
            <a:endParaRPr lang="bn-BD" sz="6000" dirty="0" smtClean="0">
              <a:solidFill>
                <a:schemeClr val="tx1"/>
              </a:solidFill>
              <a:latin typeface="NikoshBAN" pitchFamily="2" charset="0"/>
              <a:cs typeface="NikoshBAN" pitchFamily="2" charset="0"/>
            </a:endParaRPr>
          </a:p>
          <a:p>
            <a:pPr algn="ctr"/>
            <a:r>
              <a:rPr lang="ar-SA" sz="6000" dirty="0" smtClean="0">
                <a:solidFill>
                  <a:schemeClr val="tx1"/>
                </a:solidFill>
                <a:latin typeface="NikoshBAN" pitchFamily="2" charset="0"/>
              </a:rPr>
              <a:t>النفاق</a:t>
            </a:r>
          </a:p>
          <a:p>
            <a:pPr algn="ctr"/>
            <a:r>
              <a:rPr lang="bn-BD" sz="5400" dirty="0" smtClean="0">
                <a:solidFill>
                  <a:schemeClr val="tx1"/>
                </a:solidFill>
                <a:latin typeface="NikoshBAN" pitchFamily="2" charset="0"/>
                <a:cs typeface="NikoshBAN" pitchFamily="2" charset="0"/>
              </a:rPr>
              <a:t>কবিরা গুনাহ ও নেফাকের নিদর্শন সমূহ</a:t>
            </a:r>
            <a:r>
              <a:rPr lang="bn-BD" sz="5400" dirty="0" smtClean="0">
                <a:solidFill>
                  <a:schemeClr val="tx1"/>
                </a:solidFill>
              </a:rPr>
              <a:t>।</a:t>
            </a:r>
            <a:endParaRPr lang="en-US" sz="5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2 2"/>
          <p:cNvSpPr/>
          <p:nvPr/>
        </p:nvSpPr>
        <p:spPr>
          <a:xfrm>
            <a:off x="0" y="0"/>
            <a:ext cx="5181600" cy="16764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শিখন ফল </a:t>
            </a:r>
            <a:endParaRPr lang="en-US" sz="4000" dirty="0">
              <a:solidFill>
                <a:schemeClr val="tx1"/>
              </a:solidFill>
              <a:latin typeface="NikoshBAN" pitchFamily="2" charset="0"/>
              <a:cs typeface="NikoshBAN" pitchFamily="2" charset="0"/>
            </a:endParaRPr>
          </a:p>
        </p:txBody>
      </p:sp>
      <p:sp>
        <p:nvSpPr>
          <p:cNvPr id="4" name="Flowchart: Terminator 3"/>
          <p:cNvSpPr/>
          <p:nvPr/>
        </p:nvSpPr>
        <p:spPr>
          <a:xfrm>
            <a:off x="1981200" y="1371600"/>
            <a:ext cx="7010400" cy="7620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এই পাঠ শেষে শিক্ষার্থীরা ,,,</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7" name="Rounded Rectangle 6"/>
          <p:cNvSpPr/>
          <p:nvPr/>
        </p:nvSpPr>
        <p:spPr>
          <a:xfrm>
            <a:off x="457200" y="2209800"/>
            <a:ext cx="83820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dirty="0" smtClean="0">
                <a:latin typeface="NikoshBAN" pitchFamily="2" charset="0"/>
                <a:cs typeface="NikoshBAN" pitchFamily="2" charset="0"/>
              </a:rPr>
              <a:t>১,কবিরা গুনাহ কাকে বলে তা জানতে পারবে।</a:t>
            </a:r>
            <a:endParaRPr lang="en-US" sz="4000" dirty="0">
              <a:latin typeface="NikoshBAN" pitchFamily="2" charset="0"/>
              <a:cs typeface="NikoshBAN" pitchFamily="2" charset="0"/>
            </a:endParaRPr>
          </a:p>
        </p:txBody>
      </p:sp>
      <p:sp>
        <p:nvSpPr>
          <p:cNvPr id="8" name="Rounded Rectangle 7"/>
          <p:cNvSpPr/>
          <p:nvPr/>
        </p:nvSpPr>
        <p:spPr>
          <a:xfrm>
            <a:off x="457200" y="3581400"/>
            <a:ext cx="84582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dirty="0" smtClean="0"/>
              <a:t>২</a:t>
            </a:r>
            <a:r>
              <a:rPr lang="bn-BD" sz="4000" dirty="0" smtClean="0">
                <a:latin typeface="NikoshBAN" pitchFamily="2" charset="0"/>
                <a:cs typeface="NikoshBAN" pitchFamily="2" charset="0"/>
              </a:rPr>
              <a:t>,হত্যা কাকে বলে?হত্যার কত প্রকার তা জানতে পারবে । </a:t>
            </a:r>
            <a:endParaRPr lang="en-US" sz="4000" dirty="0">
              <a:latin typeface="NikoshBAN" pitchFamily="2" charset="0"/>
              <a:cs typeface="NikoshBAN" pitchFamily="2" charset="0"/>
            </a:endParaRPr>
          </a:p>
        </p:txBody>
      </p:sp>
      <p:sp>
        <p:nvSpPr>
          <p:cNvPr id="9" name="Rounded Rectangle 8"/>
          <p:cNvSpPr/>
          <p:nvPr/>
        </p:nvSpPr>
        <p:spPr>
          <a:xfrm>
            <a:off x="457200" y="4800600"/>
            <a:ext cx="8458200" cy="1905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smtClean="0"/>
              <a:t>৩,</a:t>
            </a:r>
            <a:r>
              <a:rPr lang="bn-BD" sz="4000" dirty="0" smtClean="0">
                <a:latin typeface="NikoshBAN" pitchFamily="2" charset="0"/>
                <a:cs typeface="NikoshBAN" pitchFamily="2" charset="0"/>
              </a:rPr>
              <a:t>হাদিসে প্রতিবেশীর স্ত্রীর সাথে ব্যভিচার করাকে নির্দিষ্ট করার কারন জানতে পারবে। </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4343400" cy="990600"/>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bn-BD" sz="6000" b="1" dirty="0" smtClean="0">
                <a:latin typeface="NikoshBAN" pitchFamily="2" charset="0"/>
                <a:cs typeface="NikoshBAN" pitchFamily="2" charset="0"/>
              </a:rPr>
              <a:t>হাদিস</a:t>
            </a:r>
            <a:endParaRPr lang="en-US" sz="6000" b="1" dirty="0">
              <a:latin typeface="NikoshBAN" pitchFamily="2" charset="0"/>
              <a:cs typeface="NikoshBAN" pitchFamily="2" charset="0"/>
            </a:endParaRPr>
          </a:p>
        </p:txBody>
      </p:sp>
      <p:sp>
        <p:nvSpPr>
          <p:cNvPr id="3" name="Rectangle 2"/>
          <p:cNvSpPr/>
          <p:nvPr/>
        </p:nvSpPr>
        <p:spPr>
          <a:xfrm>
            <a:off x="381000" y="1600200"/>
            <a:ext cx="8305800" cy="4724400"/>
          </a:xfrm>
          <a:prstGeom prst="rect">
            <a:avLst/>
          </a:prstGeom>
          <a:ln w="76200">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4000" dirty="0" smtClean="0"/>
              <a:t>عن عبد الله بن مسعود (رضي) قال قال رجل يا رسول الله (صلي) اي الذنب اكبر عند الله ؟ قال ان تدعو لله ندا وهو خلقك قال ثم اي قال ان تقتل ولدك خشية ان يطعم معك قال ثم اي قال ان تزني حليلة جارك –فانزل الله تصديقها  ‘والذين لا يدعون مع الله الها اخر ولا يقتلون النفس التي حرم الله الا بالحق ولا يزنون ”الاية –  سمتفق عليه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9" y="668594"/>
            <a:ext cx="4953001" cy="609600"/>
          </a:xfrm>
          <a:solidFill>
            <a:schemeClr val="accent2">
              <a:lumMod val="60000"/>
              <a:lumOff val="40000"/>
            </a:schemeClr>
          </a:solidFill>
          <a:ln>
            <a:solidFill>
              <a:schemeClr val="accent1"/>
            </a:solidFill>
          </a:ln>
        </p:spPr>
        <p:txBody>
          <a:bodyPr>
            <a:normAutofit fontScale="90000"/>
          </a:bodyPr>
          <a:lstStyle/>
          <a:p>
            <a:r>
              <a:rPr lang="bn-BD" sz="5400" dirty="0" smtClean="0">
                <a:latin typeface="NikoshBAN" pitchFamily="2" charset="0"/>
                <a:cs typeface="NikoshBAN" pitchFamily="2" charset="0"/>
              </a:rPr>
              <a:t>অনুবাদ</a:t>
            </a:r>
            <a:endParaRPr lang="en-US" sz="5400" dirty="0">
              <a:latin typeface="NikoshBAN" pitchFamily="2" charset="0"/>
              <a:cs typeface="NikoshBAN" pitchFamily="2" charset="0"/>
            </a:endParaRPr>
          </a:p>
        </p:txBody>
      </p:sp>
      <p:sp>
        <p:nvSpPr>
          <p:cNvPr id="3" name="Rectangle 2"/>
          <p:cNvSpPr/>
          <p:nvPr/>
        </p:nvSpPr>
        <p:spPr>
          <a:xfrm>
            <a:off x="533400" y="1666568"/>
            <a:ext cx="7991168" cy="4886632"/>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হযরত আব্দুল্লাহ ইবনে মাসউদ (রা)হতে বর্নিত।তিনি বলেন,এক ব্যক্তি রাসুল (সা)কে জিজ্ঞাসা করল,হে আল্লাহর রাসুল!আল্লাহর নিকট সবচেয়ে বড় গুনাহ কোনটি?তিনি বলেন কাউকে আল্লাহর সমকক্ষ সাব্যস্ত করা।অথচ তিনি তোমাকে সৃষ্টি করেছেন।অতঃপর লোকটি জিজ্ঞাসা করল এরপর কোনটি ? রাসুল (সা)বললেন,তোমার সন্তানকে হত্যা করা এই ভয়ে যে সে তোমার সাথে ভক্ষন করবে।এরপর লোকটি জিজ্ঞাসা করলো ,এরপর কোনটি ?রাসুল(সা)বললেন ,তোমার প্রতিবেশীর স্ত্রীর সাথে ব‍্যভিচারে লিপ্ত হওয়া ।এর সমর্থনে আল্লাহ তায়ালা আয়াত নাযিল করেন-অর্থাৎ যারা আল্লাহর সাথে অপর কোন ইলাহকে ডাকে না,আর যাকে হত্যা করা আল্লাহ তায়ালা হারাম করেছেন ,আইনের বিধান ছাড়া তাকে হত্যা করে না এবং তারা ব্যভিচারে ও লিপ্ত হয় না ।বুখারি ও মুসলিম। </a:t>
            </a:r>
            <a:endParaRPr lang="en-US" sz="28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a:ln/>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bn-BD" dirty="0" smtClean="0">
                <a:latin typeface="NikoshBAN" pitchFamily="2" charset="0"/>
                <a:cs typeface="NikoshBAN" pitchFamily="2" charset="0"/>
              </a:rPr>
              <a:t>কবিরা গুনাহের পরিচিতি </a:t>
            </a:r>
            <a:endParaRPr lang="en-US" dirty="0">
              <a:latin typeface="NikoshBAN" pitchFamily="2" charset="0"/>
              <a:cs typeface="NikoshBAN" pitchFamily="2" charset="0"/>
            </a:endParaRPr>
          </a:p>
        </p:txBody>
      </p:sp>
      <p:sp>
        <p:nvSpPr>
          <p:cNvPr id="3" name="Rectangle 2"/>
          <p:cNvSpPr/>
          <p:nvPr/>
        </p:nvSpPr>
        <p:spPr>
          <a:xfrm>
            <a:off x="533400" y="1371600"/>
            <a:ext cx="8077200" cy="4953000"/>
          </a:xfrm>
          <a:prstGeom prst="rect">
            <a:avLst/>
          </a:prstGeom>
          <a:ln w="762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ar-SA" sz="2800" dirty="0" smtClean="0">
                <a:solidFill>
                  <a:schemeClr val="tx1"/>
                </a:solidFill>
                <a:latin typeface="NikoshBAN" pitchFamily="2" charset="0"/>
              </a:rPr>
              <a:t>كبيرة</a:t>
            </a:r>
            <a:r>
              <a:rPr lang="bn-BD" sz="2800" dirty="0" smtClean="0">
                <a:solidFill>
                  <a:schemeClr val="tx1"/>
                </a:solidFill>
                <a:latin typeface="NikoshBAN" pitchFamily="2" charset="0"/>
                <a:cs typeface="NikoshBAN" pitchFamily="2" charset="0"/>
              </a:rPr>
              <a:t>এর আভিধানিক অর্থ ;শব্দটি একবচন,এর বহুবচন হল </a:t>
            </a:r>
            <a:r>
              <a:rPr lang="ar-SA" sz="2800" dirty="0" smtClean="0">
                <a:solidFill>
                  <a:schemeClr val="tx1"/>
                </a:solidFill>
                <a:latin typeface="NikoshBAN" pitchFamily="2" charset="0"/>
              </a:rPr>
              <a:t>كبائر</a:t>
            </a:r>
            <a:r>
              <a:rPr lang="bn-BD" sz="2800" dirty="0" smtClean="0">
                <a:solidFill>
                  <a:schemeClr val="tx1"/>
                </a:solidFill>
                <a:latin typeface="NikoshBAN" pitchFamily="2" charset="0"/>
                <a:cs typeface="NikoshBAN" pitchFamily="2" charset="0"/>
              </a:rPr>
              <a:t>শাব্দিক অর্থ হল বড় বা বড় বা বৃহৎ</a:t>
            </a:r>
            <a:br>
              <a:rPr lang="bn-BD" sz="2800" dirty="0" smtClean="0">
                <a:solidFill>
                  <a:schemeClr val="tx1"/>
                </a:solidFill>
                <a:latin typeface="NikoshBAN" pitchFamily="2" charset="0"/>
                <a:cs typeface="NikoshBAN" pitchFamily="2" charset="0"/>
              </a:rPr>
            </a:br>
            <a:r>
              <a:rPr lang="ar-SA" sz="2800" dirty="0" smtClean="0">
                <a:solidFill>
                  <a:schemeClr val="tx1"/>
                </a:solidFill>
                <a:latin typeface="NikoshBAN" pitchFamily="2" charset="0"/>
              </a:rPr>
              <a:t>كبيرة </a:t>
            </a:r>
            <a:r>
              <a:rPr lang="bn-BD" sz="2800" dirty="0" smtClean="0">
                <a:solidFill>
                  <a:schemeClr val="tx1"/>
                </a:solidFill>
                <a:latin typeface="NikoshBAN" pitchFamily="2" charset="0"/>
                <a:cs typeface="NikoshBAN" pitchFamily="2" charset="0"/>
              </a:rPr>
              <a:t>এর পারিভাষিক অর্থ </a:t>
            </a:r>
          </a:p>
          <a:p>
            <a:r>
              <a:rPr lang="bn-BD" sz="2800" dirty="0" smtClean="0">
                <a:solidFill>
                  <a:schemeClr val="tx1"/>
                </a:solidFill>
                <a:latin typeface="NikoshBAN" pitchFamily="2" charset="0"/>
                <a:cs typeface="NikoshBAN" pitchFamily="2" charset="0"/>
              </a:rPr>
              <a:t>১) হযরত আব্দুল্লাহ ইবনে আব্বাস (রাঃ)এর মতে,</a:t>
            </a:r>
            <a:r>
              <a:rPr lang="ar-SA" sz="2800" dirty="0" smtClean="0">
                <a:solidFill>
                  <a:schemeClr val="tx1"/>
                </a:solidFill>
                <a:latin typeface="NikoshBAN" pitchFamily="2" charset="0"/>
              </a:rPr>
              <a:t> كل ما نهي الله عنه فهي كبرة</a:t>
            </a:r>
            <a:r>
              <a:rPr lang="bn-BD" sz="2800" dirty="0" smtClean="0">
                <a:solidFill>
                  <a:schemeClr val="tx1"/>
                </a:solidFill>
                <a:latin typeface="NikoshBAN" pitchFamily="2" charset="0"/>
                <a:cs typeface="NikoshBAN" pitchFamily="2" charset="0"/>
              </a:rPr>
              <a:t>অর্থাৎ যে সকল কাজ থেকে আল্লাহ তায়ালা নিষেধ করেছেন তা-ই কবিরা গুনাহ </a:t>
            </a:r>
          </a:p>
          <a:p>
            <a:r>
              <a:rPr lang="bn-BD" sz="2800" dirty="0" smtClean="0">
                <a:solidFill>
                  <a:schemeClr val="tx1"/>
                </a:solidFill>
                <a:latin typeface="NikoshBAN" pitchFamily="2" charset="0"/>
                <a:cs typeface="NikoshBAN" pitchFamily="2" charset="0"/>
              </a:rPr>
              <a:t>২)ইমাম রাযীর মতে, যে অপরাধে শাস্তির পরিমান বেশি তা-ই কবিরা গুনাহ ।</a:t>
            </a:r>
          </a:p>
          <a:p>
            <a:r>
              <a:rPr lang="bn-BD" sz="2800" dirty="0" smtClean="0">
                <a:solidFill>
                  <a:schemeClr val="tx1"/>
                </a:solidFill>
                <a:latin typeface="NikoshBAN" pitchFamily="2" charset="0"/>
                <a:cs typeface="NikoshBAN" pitchFamily="2" charset="0"/>
              </a:rPr>
              <a:t>৩)কারো কারো মতে,যে পাপের অপরাধীকে  আল্লাহ তায়ালা তাওবা ব্যতিত ক্ষমা করবেন না;তাই কবিরা গুনাহ ।  </a:t>
            </a:r>
            <a:endParaRPr lang="en-US" sz="28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a:solidFill>
            <a:schemeClr val="accent4">
              <a:lumMod val="60000"/>
              <a:lumOff val="40000"/>
            </a:schemeClr>
          </a:solidFill>
          <a:ln>
            <a:solidFill>
              <a:schemeClr val="accent1"/>
            </a:solidFill>
          </a:ln>
        </p:spPr>
        <p:txBody>
          <a:bodyPr>
            <a:normAutofit/>
          </a:bodyPr>
          <a:lstStyle/>
          <a:p>
            <a:r>
              <a:rPr lang="ar-SA" dirty="0" smtClean="0">
                <a:latin typeface="NikoshBAN" pitchFamily="2" charset="0"/>
              </a:rPr>
              <a:t>قتل</a:t>
            </a:r>
            <a:r>
              <a:rPr lang="bn-BD" dirty="0" smtClean="0">
                <a:latin typeface="NikoshBAN" pitchFamily="2" charset="0"/>
                <a:cs typeface="NikoshBAN" pitchFamily="2" charset="0"/>
              </a:rPr>
              <a:t>এর পরিচিতি</a:t>
            </a:r>
            <a:endParaRPr lang="en-US" dirty="0">
              <a:latin typeface="NikoshBAN" pitchFamily="2" charset="0"/>
              <a:cs typeface="NikoshBAN" pitchFamily="2" charset="0"/>
            </a:endParaRPr>
          </a:p>
        </p:txBody>
      </p:sp>
      <p:sp>
        <p:nvSpPr>
          <p:cNvPr id="3" name="Rectangle 2"/>
          <p:cNvSpPr/>
          <p:nvPr/>
        </p:nvSpPr>
        <p:spPr>
          <a:xfrm>
            <a:off x="609600" y="1219200"/>
            <a:ext cx="7924800" cy="5334000"/>
          </a:xfrm>
          <a:prstGeom prst="rect">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bn-BD" sz="2400" dirty="0" smtClean="0">
                <a:solidFill>
                  <a:schemeClr val="tx1"/>
                </a:solidFill>
                <a:latin typeface="NikoshBAN" pitchFamily="2" charset="0"/>
                <a:cs typeface="NikoshBAN" pitchFamily="2" charset="0"/>
              </a:rPr>
              <a:t>কতল শব্দের আভিধানিক অর্থ –হত্যা করা,নিঃশেষ করে দেওয়া,প্রান বিনষ্ট করা ইত্যাদি ।</a:t>
            </a:r>
          </a:p>
          <a:p>
            <a:r>
              <a:rPr lang="bn-BD" sz="2400" dirty="0" smtClean="0">
                <a:solidFill>
                  <a:schemeClr val="tx1"/>
                </a:solidFill>
                <a:latin typeface="NikoshBAN" pitchFamily="2" charset="0"/>
                <a:cs typeface="NikoshBAN" pitchFamily="2" charset="0"/>
              </a:rPr>
              <a:t>ইসলামি শরীয়তের পরিভাষায় ,কোন ব্যক্তিকে যে কোন অস্রের মাধ্যমে হত্যা করাকে কতল বলে ।</a:t>
            </a:r>
          </a:p>
          <a:p>
            <a:r>
              <a:rPr lang="bn-BD" sz="2400" dirty="0" smtClean="0">
                <a:solidFill>
                  <a:schemeClr val="tx1"/>
                </a:solidFill>
                <a:latin typeface="NikoshBAN" pitchFamily="2" charset="0"/>
                <a:cs typeface="NikoshBAN" pitchFamily="2" charset="0"/>
              </a:rPr>
              <a:t>হত্যার প্রকারভেদ ও তার হুকুমঃ</a:t>
            </a:r>
            <a:endParaRPr lang="ar-SA" sz="2400" dirty="0" smtClean="0">
              <a:solidFill>
                <a:schemeClr val="tx1"/>
              </a:solidFill>
              <a:latin typeface="NikoshBAN" pitchFamily="2" charset="0"/>
            </a:endParaRPr>
          </a:p>
          <a:p>
            <a:r>
              <a:rPr lang="ar-SA" sz="2400" dirty="0" smtClean="0">
                <a:solidFill>
                  <a:schemeClr val="tx1"/>
                </a:solidFill>
                <a:latin typeface="NikoshBAN" pitchFamily="2" charset="0"/>
              </a:rPr>
              <a:t>قتل</a:t>
            </a:r>
            <a:r>
              <a:rPr lang="bn-BD" sz="2400" dirty="0" smtClean="0">
                <a:solidFill>
                  <a:schemeClr val="tx1"/>
                </a:solidFill>
                <a:latin typeface="NikoshBAN" pitchFamily="2" charset="0"/>
                <a:cs typeface="NikoshBAN" pitchFamily="2" charset="0"/>
              </a:rPr>
              <a:t>মোট ৫ প্রকার ।যেমন-</a:t>
            </a:r>
          </a:p>
          <a:p>
            <a:pPr marL="514350" indent="-514350">
              <a:buAutoNum type="arabicParenR"/>
            </a:pPr>
            <a:r>
              <a:rPr lang="ar-SA" sz="2400" dirty="0" smtClean="0">
                <a:solidFill>
                  <a:schemeClr val="tx1"/>
                </a:solidFill>
                <a:latin typeface="NikoshBAN" pitchFamily="2" charset="0"/>
              </a:rPr>
              <a:t>قتل عمد</a:t>
            </a:r>
            <a:r>
              <a:rPr lang="bn-BD" sz="2400" dirty="0" smtClean="0">
                <a:solidFill>
                  <a:schemeClr val="tx1"/>
                </a:solidFill>
                <a:latin typeface="NikoshBAN" pitchFamily="2" charset="0"/>
                <a:cs typeface="NikoshBAN" pitchFamily="2" charset="0"/>
              </a:rPr>
              <a:t>ইচ্ছাকৃত হত্যা; কাউকে ধারাল অস্রের মাধ্যমে ইচ্ছাকৃত হত্যা করা ।</a:t>
            </a:r>
          </a:p>
          <a:p>
            <a:pPr marL="514350" indent="-514350"/>
            <a:r>
              <a:rPr lang="bn-BD" sz="2400" dirty="0" smtClean="0">
                <a:solidFill>
                  <a:schemeClr val="tx1"/>
                </a:solidFill>
                <a:latin typeface="NikoshBAN" pitchFamily="2" charset="0"/>
                <a:cs typeface="NikoshBAN" pitchFamily="2" charset="0"/>
              </a:rPr>
              <a:t>হুকুমঃক)হত্যার পরিবর্তে হত্যাই শাস্তি ।কিন্ত মৃতব্যক্তির উত্তরাধিকারিগন ক্ষমা করতে পারে।</a:t>
            </a:r>
          </a:p>
          <a:p>
            <a:pPr marL="514350" indent="-514350"/>
            <a:r>
              <a:rPr lang="bn-BD" sz="2400" dirty="0" smtClean="0">
                <a:solidFill>
                  <a:schemeClr val="tx1"/>
                </a:solidFill>
                <a:latin typeface="NikoshBAN" pitchFamily="2" charset="0"/>
                <a:cs typeface="NikoshBAN" pitchFamily="2" charset="0"/>
              </a:rPr>
              <a:t>খ)ইমাম আবু হানিফা রহঃ বলেন,এক্ষেত্রে কেচাচ ওয়াজিব হবে ,কাফফারা নয়।</a:t>
            </a:r>
          </a:p>
          <a:p>
            <a:pPr marL="514350" indent="-514350"/>
            <a:r>
              <a:rPr lang="bn-BD" sz="2400" dirty="0" smtClean="0">
                <a:solidFill>
                  <a:schemeClr val="tx1"/>
                </a:solidFill>
                <a:latin typeface="NikoshBAN" pitchFamily="2" charset="0"/>
                <a:cs typeface="NikoshBAN" pitchFamily="2" charset="0"/>
              </a:rPr>
              <a:t>গ)ইমাম শাফেয়ী রহঃ বলেন,কাফফারাও ওয়াজিব হবে। </a:t>
            </a:r>
            <a:endParaRPr lang="en-US" sz="28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01000" cy="2286000"/>
          </a:xfrm>
          <a:solidFill>
            <a:schemeClr val="accent1">
              <a:lumMod val="60000"/>
              <a:lumOff val="40000"/>
            </a:schemeClr>
          </a:solidFill>
          <a:ln>
            <a:solidFill>
              <a:schemeClr val="accent1"/>
            </a:solidFill>
          </a:ln>
        </p:spPr>
        <p:txBody>
          <a:bodyPr>
            <a:normAutofit fontScale="90000"/>
          </a:bodyPr>
          <a:lstStyle/>
          <a:p>
            <a:r>
              <a:rPr lang="bn-BD" sz="3200" dirty="0" smtClean="0"/>
              <a:t>২)</a:t>
            </a:r>
            <a:r>
              <a:rPr lang="ar-SA" sz="3200" dirty="0" smtClean="0"/>
              <a:t>قتل شبه عمد</a:t>
            </a:r>
            <a:r>
              <a:rPr lang="bn-BD" sz="3200" dirty="0" smtClean="0">
                <a:latin typeface="NikoshBAN" pitchFamily="2" charset="0"/>
                <a:cs typeface="NikoshBAN" pitchFamily="2" charset="0"/>
              </a:rPr>
              <a:t>ইচ্ছাকৃত হত্যার সদৃশ হত্যা ,কাউকে এমন বস্তু দ্বারা হত্যা করা,যাতে সাধারনত মানুষের মৃত্যু হয় না।</a:t>
            </a:r>
            <a:br>
              <a:rPr lang="bn-BD" sz="3200" dirty="0" smtClean="0">
                <a:latin typeface="NikoshBAN" pitchFamily="2" charset="0"/>
                <a:cs typeface="NikoshBAN" pitchFamily="2" charset="0"/>
              </a:rPr>
            </a:br>
            <a:r>
              <a:rPr lang="bn-BD" sz="3200" dirty="0" smtClean="0">
                <a:latin typeface="NikoshBAN" pitchFamily="2" charset="0"/>
                <a:cs typeface="NikoshBAN" pitchFamily="2" charset="0"/>
              </a:rPr>
              <a:t>হুকুমঃ ক)কাফফারা দিতে হবে ,খ)হত্যার পরিবর্তে হত্যার প্রয়োজন নেই ।</a:t>
            </a:r>
            <a:br>
              <a:rPr lang="bn-BD" sz="3200" dirty="0" smtClean="0">
                <a:latin typeface="NikoshBAN" pitchFamily="2" charset="0"/>
                <a:cs typeface="NikoshBAN" pitchFamily="2" charset="0"/>
              </a:rPr>
            </a:br>
            <a:endParaRPr lang="en-US" dirty="0">
              <a:latin typeface="NikoshBAN" pitchFamily="2" charset="0"/>
              <a:cs typeface="NikoshBAN" pitchFamily="2" charset="0"/>
            </a:endParaRPr>
          </a:p>
        </p:txBody>
      </p:sp>
      <p:sp>
        <p:nvSpPr>
          <p:cNvPr id="3" name="Rectangle 2"/>
          <p:cNvSpPr/>
          <p:nvPr/>
        </p:nvSpPr>
        <p:spPr>
          <a:xfrm>
            <a:off x="609600" y="3200400"/>
            <a:ext cx="8001000" cy="3200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rPr>
              <a:t>৩</a:t>
            </a:r>
            <a:r>
              <a:rPr lang="bn-BD" sz="3200" dirty="0" smtClean="0">
                <a:solidFill>
                  <a:schemeClr val="tx1"/>
                </a:solidFill>
                <a:latin typeface="NikoshBAN" pitchFamily="2" charset="0"/>
                <a:cs typeface="NikoshBAN" pitchFamily="2" charset="0"/>
              </a:rPr>
              <a:t>)</a:t>
            </a:r>
            <a:r>
              <a:rPr lang="ar-SA" sz="3200" dirty="0" smtClean="0">
                <a:solidFill>
                  <a:schemeClr val="tx1"/>
                </a:solidFill>
                <a:latin typeface="NikoshBAN" pitchFamily="2" charset="0"/>
              </a:rPr>
              <a:t>قتل خطأ</a:t>
            </a:r>
            <a:r>
              <a:rPr lang="bn-BD" sz="3200" dirty="0" smtClean="0">
                <a:solidFill>
                  <a:schemeClr val="tx1"/>
                </a:solidFill>
                <a:latin typeface="NikoshBAN" pitchFamily="2" charset="0"/>
                <a:cs typeface="NikoshBAN" pitchFamily="2" charset="0"/>
              </a:rPr>
              <a:t>অনিচ্ছাকৃত হত্যা ।শিকারি দূর থেকে জন্ত লক্ষ্য করে গুলি করলো কিন্তু গুলি লক্ষ্যচ্যুত হয়ে কোন মানুষ মারা গেল </a:t>
            </a:r>
          </a:p>
          <a:p>
            <a:pPr algn="ctr"/>
            <a:r>
              <a:rPr lang="bn-BD" sz="3200" dirty="0" smtClean="0">
                <a:solidFill>
                  <a:schemeClr val="tx1"/>
                </a:solidFill>
                <a:latin typeface="NikoshBAN" pitchFamily="2" charset="0"/>
                <a:cs typeface="NikoshBAN" pitchFamily="2" charset="0"/>
              </a:rPr>
              <a:t>হুকুমঃক) হত্যাকারি অপরাধী বলে বিবেচিত হবে ,</a:t>
            </a:r>
          </a:p>
          <a:p>
            <a:pPr algn="ctr"/>
            <a:r>
              <a:rPr lang="bn-BD" sz="3200" dirty="0" smtClean="0">
                <a:solidFill>
                  <a:schemeClr val="tx1"/>
                </a:solidFill>
                <a:latin typeface="NikoshBAN" pitchFamily="2" charset="0"/>
                <a:cs typeface="NikoshBAN" pitchFamily="2" charset="0"/>
              </a:rPr>
              <a:t>খ)শুধু মাত্র কাফফারা দিতে হবে।</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497</Words>
  <Application>Microsoft Office PowerPoint</Application>
  <PresentationFormat>On-screen Show (4:3)</PresentationFormat>
  <Paragraphs>41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اعلان الدرس اليوم</vt:lpstr>
      <vt:lpstr>Slide 4</vt:lpstr>
      <vt:lpstr>হাদিস</vt:lpstr>
      <vt:lpstr>অনুবাদ</vt:lpstr>
      <vt:lpstr>কবিরা গুনাহের পরিচিতি </vt:lpstr>
      <vt:lpstr>قتلএর পরিচিতি</vt:lpstr>
      <vt:lpstr>২)قتل شبه عمدইচ্ছাকৃত হত্যার সদৃশ হত্যা ,কাউকে এমন বস্তু দ্বারা হত্যা করা,যাতে সাধারনত মানুষের মৃত্যু হয় না। হুকুমঃ ক)কাফফারা দিতে হবে ,খ)হত্যার পরিবর্তে হত্যার প্রয়োজন নেই । </vt:lpstr>
      <vt:lpstr>.৪) قتل قائم مقام خطأভূলের স্হলাভিষক্ত   হত্যা ।কোন ঘুমন্ত ব্যক্তি কোন ছোট শিশুর উপর পতিত হওয়ায় শিশুটির মৃত্যু ঘটল  হুকুমঃক) হত্যাকারী অপরাধী বলে বিবেচিত হবে না।  খ)দিয়াত দিতে হবে ।</vt:lpstr>
      <vt:lpstr> বাড়ির কাজ </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Rampur Alim Madrasah</dc:creator>
  <cp:lastModifiedBy>Monir</cp:lastModifiedBy>
  <cp:revision>76</cp:revision>
  <dcterms:created xsi:type="dcterms:W3CDTF">2006-08-16T00:00:00Z</dcterms:created>
  <dcterms:modified xsi:type="dcterms:W3CDTF">2021-07-26T09:35:23Z</dcterms:modified>
</cp:coreProperties>
</file>