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0" r:id="rId2"/>
    <p:sldId id="256" r:id="rId3"/>
    <p:sldId id="257" r:id="rId4"/>
    <p:sldId id="297" r:id="rId5"/>
    <p:sldId id="259" r:id="rId6"/>
    <p:sldId id="261" r:id="rId7"/>
    <p:sldId id="262" r:id="rId8"/>
    <p:sldId id="274" r:id="rId9"/>
    <p:sldId id="275" r:id="rId10"/>
    <p:sldId id="281" r:id="rId11"/>
    <p:sldId id="282" r:id="rId12"/>
    <p:sldId id="263" r:id="rId13"/>
    <p:sldId id="265" r:id="rId14"/>
    <p:sldId id="278" r:id="rId15"/>
    <p:sldId id="298" r:id="rId16"/>
    <p:sldId id="299" r:id="rId17"/>
    <p:sldId id="267" r:id="rId18"/>
    <p:sldId id="280" r:id="rId19"/>
    <p:sldId id="269" r:id="rId20"/>
    <p:sldId id="264" r:id="rId21"/>
    <p:sldId id="270" r:id="rId22"/>
    <p:sldId id="271" r:id="rId23"/>
    <p:sldId id="272" r:id="rId24"/>
    <p:sldId id="25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290C0-AE13-429A-8BDC-DEBE610EB0F2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E2E42-628A-43A4-AE2A-221D92BB3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0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E2E42-628A-43A4-AE2A-221D92BB3D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44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E2E42-628A-43A4-AE2A-221D92BB3D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78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BF16-4CED-4391-9043-72F47E0AAD55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4C7F-45B5-4CDD-B3C2-A4D450B7B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16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BF16-4CED-4391-9043-72F47E0AAD55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4C7F-45B5-4CDD-B3C2-A4D450B7B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67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BF16-4CED-4391-9043-72F47E0AAD55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4C7F-45B5-4CDD-B3C2-A4D450B7B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52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BF16-4CED-4391-9043-72F47E0AAD55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4C7F-45B5-4CDD-B3C2-A4D450B7B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5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BF16-4CED-4391-9043-72F47E0AAD55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4C7F-45B5-4CDD-B3C2-A4D450B7B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27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BF16-4CED-4391-9043-72F47E0AAD55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4C7F-45B5-4CDD-B3C2-A4D450B7B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82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BF16-4CED-4391-9043-72F47E0AAD55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4C7F-45B5-4CDD-B3C2-A4D450B7B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06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BF16-4CED-4391-9043-72F47E0AAD55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4C7F-45B5-4CDD-B3C2-A4D450B7B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49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BF16-4CED-4391-9043-72F47E0AAD55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4C7F-45B5-4CDD-B3C2-A4D450B7B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8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BF16-4CED-4391-9043-72F47E0AAD55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4C7F-45B5-4CDD-B3C2-A4D450B7B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5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BF16-4CED-4391-9043-72F47E0AAD55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4C7F-45B5-4CDD-B3C2-A4D450B7B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31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FF00"/>
            </a:gs>
            <a:gs pos="0">
              <a:schemeClr val="accent1">
                <a:lumMod val="45000"/>
                <a:lumOff val="55000"/>
              </a:schemeClr>
            </a:gs>
            <a:gs pos="3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4BF16-4CED-4391-9043-72F47E0AAD55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34C7F-45B5-4CDD-B3C2-A4D450B7B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0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063"/>
            <a:ext cx="12192000" cy="167204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9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7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352" y="1377537"/>
            <a:ext cx="9168939" cy="533202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2501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2" r="125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40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4197" y="266585"/>
            <a:ext cx="70004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রক্তরস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(Plasma)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709" y="2142309"/>
            <a:ext cx="1077685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বর্ণের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রক্তরস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প্লাজমা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৯০-৯২% 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দ্রবীভূত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৮-১০% ।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৭-৯%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০.৯%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অজৈব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04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3668486" y="234043"/>
            <a:ext cx="4443845" cy="1107996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রক্তরসের </a:t>
            </a:r>
            <a:r>
              <a:rPr lang="bn-BD" sz="6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 </a:t>
            </a:r>
            <a:endParaRPr lang="en-US" sz="6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00445" y="2226708"/>
            <a:ext cx="98723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1. </a:t>
            </a: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পরিপাককৃত খাদ্যসার রক্তরসের মাধ্যমে দেহের বিভিন্ন টিস্যু ও অঙ্গে বাহিত হয়। </a:t>
            </a:r>
          </a:p>
          <a:p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2. </a:t>
            </a: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রক্তরস টিস্যুর বর্জ্যপদার্থ রেচনের জন্য বৃক্কে নিয়ে যায়।</a:t>
            </a:r>
          </a:p>
          <a:p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3. </a:t>
            </a: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রক্তরসের মাধ্যমে হরমোন,এনজাইম,লিপিড বিভিন্ন অঙ্গে বাহিত হয়।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4. </a:t>
            </a: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রক্তরস রক্তের অম্ল ক্ষারের ভারসাম্য রক্ষা করে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550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njoy\Downloads\red-blood-cell-png-however-most-scientists-agree-to-a-point-that-human-sperm-cells-4-are-the-smallest-cells-in-terms-of-volume-sperm-cells-head-measures-5-1-m-in-length-6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41" b="89593" l="5316" r="92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452" y="1577357"/>
            <a:ext cx="2431797" cy="178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2"/>
          <p:cNvSpPr txBox="1"/>
          <p:nvPr/>
        </p:nvSpPr>
        <p:spPr>
          <a:xfrm>
            <a:off x="1617729" y="149432"/>
            <a:ext cx="9144000" cy="646331"/>
          </a:xfrm>
          <a:prstGeom prst="rect">
            <a:avLst/>
          </a:prstGeom>
          <a:noFill/>
        </p:spPr>
        <p:txBody>
          <a:bodyPr wrap="square" numCol="1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লোহিত</a:t>
            </a: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রক্তকণিকা</a:t>
            </a: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এরিথ্রোসাইট</a:t>
            </a: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গ্রিক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erythros</a:t>
            </a:r>
            <a:r>
              <a:rPr lang="en-US" sz="2000" b="1" dirty="0" smtClean="0">
                <a:solidFill>
                  <a:srgbClr val="FF0000"/>
                </a:solidFill>
              </a:rPr>
              <a:t>= 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লোহিত</a:t>
            </a:r>
            <a:r>
              <a:rPr lang="en-US" sz="2000" b="1" dirty="0" smtClean="0">
                <a:solidFill>
                  <a:srgbClr val="FF0000"/>
                </a:solidFill>
              </a:rPr>
              <a:t>+ </a:t>
            </a:r>
            <a:r>
              <a:rPr lang="en-US" sz="2000" b="1" dirty="0" err="1" smtClean="0">
                <a:solidFill>
                  <a:srgbClr val="FF0000"/>
                </a:solidFill>
              </a:rPr>
              <a:t>kytos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)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952908" y="1094229"/>
            <a:ext cx="1012969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অবতল,চাকতির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মত,নিউক্লিয়াসবিহীন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গড়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ব্যাস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.৩Βm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স্থুলতা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২.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Βm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হিমোগ্লোবিন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অজৈব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রক্তরসে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3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স্থল</a:t>
            </a:r>
            <a:r>
              <a:rPr lang="en-US" sz="3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ভ্রূণাবস্থায় যকৃত, প্লীহা ও থাইমাস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বাকি সময়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হিউমেরাস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, ফিমার, স্টার্নাম, কশেরুকা, পর্শুকা প্রভৃতি অস্থির প্রান্ত থেকে।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প্রতি ঘনমিলিমিটার রক্তে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ভ্রুণদেহে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৮০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-৫০লক্ষ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শিশুদেহে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৬০-৭০লক্ষ,পূর্ণবয়ষ্ক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পুরুষে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৫৪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স্ত্রী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৪৮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আয়ুষ্কাল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গড় আয়ু ১২০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দিন।প্রতিসেকেন্ডে ১০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মিলিয়ন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ধ্বংস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হয় এবং সমসংখ্যার তৈরি হয়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141935" y="1718872"/>
            <a:ext cx="2286000" cy="14859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8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8246" y="128451"/>
            <a:ext cx="5091458" cy="76944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4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লোহিত</a:t>
            </a:r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কণিকার</a:t>
            </a:r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2526" y="1239645"/>
            <a:ext cx="70431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(1)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হিমোগ্লোবিনের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ফুসফুস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অধিকাংশ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₂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সামান্য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পরিমাণে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₂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6" name="Picture 2" descr="C:\Users\Sanjoy\Downloads\DelayedDescriptiveAsianporcupine-size_restricted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555" y="650335"/>
            <a:ext cx="2621343" cy="196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76846" y="39384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9944" y="3320413"/>
            <a:ext cx="62440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হিমোগ্লোবিন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বাফার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রক্তে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অম্ল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-</a:t>
            </a:r>
          </a:p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ক্ষারের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3" descr="C:\Users\Sanjoy\Downloads\acid-base-balance-25-6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943" y="2670748"/>
            <a:ext cx="2623349" cy="193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42807" y="4952280"/>
            <a:ext cx="67922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(৩)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লোহিত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কণিকার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প্লাজমা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ঝিল্লিতে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এন্টিজেন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নির্ণয়ে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3" descr="C:\Users\Sanjoy\Downloads\20180726000783_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68"/>
          <a:stretch/>
        </p:blipFill>
        <p:spPr bwMode="auto">
          <a:xfrm>
            <a:off x="8109885" y="4684396"/>
            <a:ext cx="2628971" cy="192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66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1267" y="1543791"/>
            <a:ext cx="1075904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অনিয়তাকার, নিউক্লিয়াসযুক্ত, হিমোগ্লোবিনবিহীন বড় কোষ।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গড় ব্যাস ৭.৫-২০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´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নিউক্লিওপ্রোটিন,গ্লাইকোজেন,লিপিড,কোলেষ্টেরল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প্রোটিনবিশ্লেষী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এনজাইম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সমৃদ্ধ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   </a:t>
            </a:r>
          </a:p>
          <a:p>
            <a:r>
              <a:rPr lang="en-US" sz="36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স্থল</a:t>
            </a:r>
            <a:r>
              <a:rPr lang="en-US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লাল অস্থিমজ্জা, লসিকা গ্রন্থি, প্লীহা, টনসিল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আয়ুষ্কাল </a:t>
            </a:r>
            <a:r>
              <a:rPr lang="en-US" sz="36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৫-১০ দিন 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              </a:t>
            </a:r>
          </a:p>
          <a:p>
            <a:r>
              <a:rPr lang="en-US" sz="36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প্রতি ঘনমিলিমিটার রক্তে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নবজাতকে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৯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৩০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হাজার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শিশুতে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৬,২০০-১৭০০০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পূর্ণবয়ষ্কে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৪-১০০০০ ।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রক্তে লোহিত ও শ্বেত রক্তকণিকার অনুপাত ৭০০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:1।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50125" y="178130"/>
            <a:ext cx="8909535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শ্বেত</a:t>
            </a:r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রক্তকণিকা</a:t>
            </a:r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(Leucocytes) 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6564" y="901931"/>
            <a:ext cx="641072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Leuco</a:t>
            </a:r>
            <a:r>
              <a:rPr lang="en-US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= </a:t>
            </a:r>
            <a:r>
              <a:rPr lang="en-US" sz="36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শ্বেত</a:t>
            </a:r>
            <a:r>
              <a:rPr lang="en-US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Cyte</a:t>
            </a:r>
            <a:r>
              <a:rPr lang="en-US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= </a:t>
            </a:r>
            <a:r>
              <a:rPr lang="en-US" sz="36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কোষ</a:t>
            </a:r>
            <a:endParaRPr lang="bn-IN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91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804" y="1427549"/>
            <a:ext cx="114042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সাইটোপ্লাজমে দানার উপস্থিতির উপর ভিত্তি করে শ্বেতরক্তকণিকা ২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ক) দানাদার শ্বেতরক্তকণিকা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(খ) অদানাদার </a:t>
            </a:r>
            <a:r>
              <a:rPr lang="bn-IN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শ্বেতরক্তকণিকা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106006" y="4551420"/>
            <a:ext cx="2236896" cy="530790"/>
          </a:xfrm>
          <a:prstGeom prst="rightArrow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161213" y="3303973"/>
            <a:ext cx="2180174" cy="530790"/>
          </a:xfrm>
          <a:prstGeom prst="rightArrow">
            <a:avLst/>
          </a:prstGeom>
          <a:solidFill>
            <a:srgbClr val="F53DDB"/>
          </a:solidFill>
          <a:ln>
            <a:solidFill>
              <a:srgbClr val="F53D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5" r="14449" b="5763"/>
          <a:stretch/>
        </p:blipFill>
        <p:spPr bwMode="auto">
          <a:xfrm>
            <a:off x="8495251" y="3231212"/>
            <a:ext cx="2765414" cy="19108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Rectangle 7"/>
          <p:cNvSpPr/>
          <p:nvPr/>
        </p:nvSpPr>
        <p:spPr>
          <a:xfrm>
            <a:off x="2674455" y="0"/>
            <a:ext cx="75376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শ্বেত</a:t>
            </a:r>
            <a:r>
              <a:rPr lang="en-US" sz="7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কণিকার</a:t>
            </a:r>
            <a:r>
              <a:rPr lang="en-US" sz="7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66608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0743" y="171802"/>
            <a:ext cx="7315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শ্বেত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রক্তকণিকার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275588" y="1389505"/>
            <a:ext cx="970329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(1)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মনোসাইট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নিউট্রোফিল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ফ্যাগোসাইটোসিস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জীবাণু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ভক্ষণ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লিম্ফোসাইটগুলি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অ্যান্টিবডি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(৩)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বেসোফিল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হেপারিন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রক্তনালির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অভ্যন্তরে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রক্তকে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জমাট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বাঁধতে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দেয়না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(৪)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দানাদার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লিউকোসাইট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হিষ্টামিন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বাড়ায়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(৫)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ইওসিনোফিল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রক্তে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প্রবেশকৃত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কৃমির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লার্ভা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এলার্জিক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এন্টিবডি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90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2761" y="130629"/>
            <a:ext cx="788501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অণুচক্রিকা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(platelet) 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1167" y="1092376"/>
            <a:ext cx="977913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অনিয়ত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, গোল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,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ও ডিম্বাকার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চাকতি সদৃশ।</a:t>
            </a:r>
          </a:p>
          <a:p>
            <a:r>
              <a:rPr lang="en-US" sz="3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ঝিল্লি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আবৃত,সামান্য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সাইটোপ্লাজমযুক্ত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অথচ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নিউক্লিয়াসবিহীন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গড়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ব্যাস ২-৪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´m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রক্তরসে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যকৃত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প্লীহার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ম্যাক্রোফেজের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স্থল</a:t>
            </a:r>
            <a:r>
              <a:rPr lang="en-US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অস্থিমজ্জার মেগাক্যারিওসাইট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থেকে উৎপন্ন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প্রতি ঘনমিলিলিটার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রক্তে সংখ্যা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1.5-4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লক্ষ। </a:t>
            </a:r>
            <a:endParaRPr lang="en-US" sz="3600" dirty="0"/>
          </a:p>
          <a:p>
            <a:r>
              <a:rPr lang="en-US" sz="3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আয়ুষ্কাল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আয়ুষ্কাল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৮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১২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দিন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373" y="1317523"/>
            <a:ext cx="3784161" cy="25190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922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8474" y="298269"/>
            <a:ext cx="700490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অণুচক্রিকার</a:t>
            </a:r>
            <a:r>
              <a:rPr lang="en-US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4971" r="13432" b="7798"/>
          <a:stretch/>
        </p:blipFill>
        <p:spPr bwMode="auto">
          <a:xfrm>
            <a:off x="7713024" y="2205246"/>
            <a:ext cx="3291840" cy="20508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2"/>
          <p:cNvSpPr txBox="1"/>
          <p:nvPr/>
        </p:nvSpPr>
        <p:spPr>
          <a:xfrm>
            <a:off x="1169431" y="2068891"/>
            <a:ext cx="1102256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(১)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অস্থায়ী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প্লেইটলেট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প্লাগ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রক্তপাত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রক্তজমাট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তরান্বিত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ক্লটিং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ফ্যাক্টর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ক্ষরণ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(৩)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ফ্যাগোসাইটোসিস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ব্যাক্টেরিয়া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(৪)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সেরাটোনিন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ক্ষরণ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বাহিকাকে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সংকোচনে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উদ্বুদ্ধ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(৫)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অণুচক্রিকা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রক্তজমাট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ষ্ট্রোক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হার্ট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এটাকের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বাড়ায়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8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Diagonal Corner Rectangle 10">
            <a:extLst>
              <a:ext uri="{FF2B5EF4-FFF2-40B4-BE49-F238E27FC236}">
                <a16:creationId xmlns:a16="http://schemas.microsoft.com/office/drawing/2014/main" xmlns="" id="{4960F134-3A81-4A45-BEF2-FD5C4880121A}"/>
              </a:ext>
            </a:extLst>
          </p:cNvPr>
          <p:cNvSpPr/>
          <p:nvPr/>
        </p:nvSpPr>
        <p:spPr>
          <a:xfrm>
            <a:off x="1465088" y="2598583"/>
            <a:ext cx="9310255" cy="3683358"/>
          </a:xfrm>
          <a:prstGeom prst="snip2Diag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32 Points 6">
            <a:extLst>
              <a:ext uri="{FF2B5EF4-FFF2-40B4-BE49-F238E27FC236}">
                <a16:creationId xmlns:a16="http://schemas.microsoft.com/office/drawing/2014/main" xmlns="" id="{DBC5EBDB-BE6C-455B-B723-59BC3213135E}"/>
              </a:ext>
            </a:extLst>
          </p:cNvPr>
          <p:cNvSpPr/>
          <p:nvPr/>
        </p:nvSpPr>
        <p:spPr>
          <a:xfrm>
            <a:off x="2188237" y="117469"/>
            <a:ext cx="7609767" cy="2168925"/>
          </a:xfrm>
          <a:prstGeom prst="star32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3293" y="3143302"/>
            <a:ext cx="83593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শাহজাহান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প্রভাষকঃ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কর্ণেল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অবঃ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অলি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বিক্রম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বাজালিয়া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23206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1626326" y="1406434"/>
            <a:ext cx="6750566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রক্তে রক্তরসের পরিমাণ শতকরা কত ভাগ 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ক) ৩৫%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	                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খ) 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%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৫%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৫%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26326" y="3168470"/>
            <a:ext cx="7620000" cy="15081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রক্তরসে প্রাপ্ত অজৈব উপাদান কোনটি 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ক)গ্লুকোজ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 	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খ)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 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গ) অ্যালবুমিন          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               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ঘ) ইউরিয়া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63189" y="4922520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কোনটি রক্তরসের কাজ নয় ?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ক)অম্ল ক্ষারের ভারসাম্য রক্ষা করা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) টিস্যুর বর্জ্যপদার্থ বৃক্কে নিয়ে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গ)খাদ্যসার বিভিন্ন অঙ্গে নিয়ে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) রক্ত তঞ্চনে সাহায্য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26972" y="0"/>
            <a:ext cx="5185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86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/>
          <p:nvPr/>
        </p:nvSpPr>
        <p:spPr>
          <a:xfrm>
            <a:off x="1413532" y="3518375"/>
            <a:ext cx="94998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মানবদেহের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রক্তকণিকার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পোষ্টারে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আঁক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66606" y="613954"/>
            <a:ext cx="51598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8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2106620" y="2174802"/>
            <a:ext cx="800251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রক্তগ্রুপ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নির্ধারণকারী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রক্তকণিকা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রক্তনালির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অভ্যন্তরে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জমাট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বাঁধেনা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শ্বেত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রক্তকণিকাকে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আণুবীক্ষণিক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প্রহরী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  </a:t>
            </a:r>
          </a:p>
          <a:p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66466" y="429882"/>
            <a:ext cx="287290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79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4144711" y="0"/>
            <a:ext cx="40527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2053262" y="4098432"/>
            <a:ext cx="8557151" cy="1938992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আয়ুষ্কাল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উল্লেখপূর্বক</a:t>
            </a:r>
            <a:endParaRPr lang="en-US" sz="4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কণিকার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শিখবে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019" y="1482811"/>
            <a:ext cx="3917515" cy="2247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5712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29CAF7A-113D-448A-A4DB-EB8E5FCBFE53}"/>
              </a:ext>
            </a:extLst>
          </p:cNvPr>
          <p:cNvSpPr txBox="1"/>
          <p:nvPr/>
        </p:nvSpPr>
        <p:spPr>
          <a:xfrm>
            <a:off x="784618" y="5388491"/>
            <a:ext cx="103495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66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r>
              <a:rPr lang="en-US" sz="6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6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থাকো,</a:t>
            </a:r>
            <a:r>
              <a:rPr lang="en-US" sz="6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6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r>
              <a:rPr lang="en-US" sz="6600" b="1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600" b="1" dirty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B128D2E-F736-4245-BB9A-D4A2CC3E6C30}"/>
              </a:ext>
            </a:extLst>
          </p:cNvPr>
          <p:cNvSpPr/>
          <p:nvPr/>
        </p:nvSpPr>
        <p:spPr>
          <a:xfrm>
            <a:off x="2847830" y="0"/>
            <a:ext cx="74660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816" y="1341911"/>
            <a:ext cx="7145382" cy="40910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9086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8CE67F5-ADFB-42E9-AA51-D26717AEE642}"/>
              </a:ext>
            </a:extLst>
          </p:cNvPr>
          <p:cNvSpPr txBox="1"/>
          <p:nvPr/>
        </p:nvSpPr>
        <p:spPr>
          <a:xfrm>
            <a:off x="4560127" y="438072"/>
            <a:ext cx="3289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n w="0"/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ln w="0"/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dirty="0">
                <a:ln w="0"/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Snip Diagonal Corner Rectangle 10">
            <a:extLst>
              <a:ext uri="{FF2B5EF4-FFF2-40B4-BE49-F238E27FC236}">
                <a16:creationId xmlns:a16="http://schemas.microsoft.com/office/drawing/2014/main" xmlns="" id="{4960F134-3A81-4A45-BEF2-FD5C4880121A}"/>
              </a:ext>
            </a:extLst>
          </p:cNvPr>
          <p:cNvSpPr/>
          <p:nvPr/>
        </p:nvSpPr>
        <p:spPr>
          <a:xfrm>
            <a:off x="1449649" y="2355138"/>
            <a:ext cx="9310255" cy="3683358"/>
          </a:xfrm>
          <a:prstGeom prst="snip2Diag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xmlns="" id="{62981A05-4962-4909-B13C-CDA357A8CD6D}"/>
              </a:ext>
            </a:extLst>
          </p:cNvPr>
          <p:cNvSpPr>
            <a:spLocks noGrp="1"/>
          </p:cNvSpPr>
          <p:nvPr/>
        </p:nvSpPr>
        <p:spPr>
          <a:xfrm>
            <a:off x="2281250" y="2985457"/>
            <a:ext cx="7594270" cy="25294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27000">
              <a:schemeClr val="accent1">
                <a:alpha val="64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ঃ   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IN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(2য় </a:t>
            </a:r>
            <a:r>
              <a:rPr lang="en-US" sz="4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IN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</a:t>
            </a:r>
            <a:r>
              <a:rPr lang="en-US" sz="4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য়ঃ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৪র্থ 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শারীরতত্ত্বঃ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ংবহন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বিষয়বস্তুঃ</a:t>
            </a:r>
            <a:endParaRPr lang="bn-IN" sz="4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47259" y="4853375"/>
            <a:ext cx="3429144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রক্ত ও এর উপাদান</a:t>
            </a:r>
          </a:p>
        </p:txBody>
      </p:sp>
    </p:spTree>
    <p:extLst>
      <p:ext uri="{BB962C8B-B14F-4D97-AF65-F5344CB8AC3E}">
        <p14:creationId xmlns:p14="http://schemas.microsoft.com/office/powerpoint/2010/main" val="424711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9513" y="2520778"/>
            <a:ext cx="3694670" cy="4199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42" y="2517569"/>
            <a:ext cx="3754394" cy="4203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188" y="2514701"/>
            <a:ext cx="3957850" cy="4189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502162" y="319349"/>
            <a:ext cx="8173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6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2045" y="201881"/>
            <a:ext cx="11037647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9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শিরোনা</a:t>
            </a:r>
            <a:r>
              <a:rPr lang="en-US" sz="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bn-BD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7638" y="4832000"/>
            <a:ext cx="6681637" cy="144655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bn-BD" sz="8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8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bn-BD" sz="8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</a:p>
        </p:txBody>
      </p:sp>
      <p:sp>
        <p:nvSpPr>
          <p:cNvPr id="4" name="Down Arrow 3"/>
          <p:cNvSpPr/>
          <p:nvPr/>
        </p:nvSpPr>
        <p:spPr>
          <a:xfrm>
            <a:off x="5081450" y="1907178"/>
            <a:ext cx="1463042" cy="253419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6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349816" y="1834317"/>
            <a:ext cx="56637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>
                <a:latin typeface="NikoshBAN" charset="0"/>
                <a:cs typeface="NikoshBAN" charset="0"/>
              </a:rPr>
              <a:t> </a:t>
            </a:r>
            <a:r>
              <a:rPr lang="hi-IN" sz="5400" b="1" dirty="0" smtClean="0">
                <a:solidFill>
                  <a:srgbClr val="7030A0"/>
                </a:solidFill>
                <a:latin typeface="NikoshBAN" charset="0"/>
                <a:cs typeface="NikoshBAN" charset="0"/>
              </a:rPr>
              <a:t>এই পাঠ শেষে শিক্ষার্থীরা </a:t>
            </a:r>
            <a:endParaRPr lang="en-US" sz="5400" b="1" dirty="0" smtClean="0">
              <a:solidFill>
                <a:srgbClr val="7030A0"/>
              </a:solidFill>
              <a:latin typeface="NikoshBAN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02110" y="2592666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২।রক্তের 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 সমূহের </a:t>
            </a:r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 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</a:t>
            </a:r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।রক্ত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কণিকার 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</a:p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 কণিকার কাজ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   </a:t>
            </a:r>
            <a:endParaRPr lang="bn-BD" sz="4400" b="1" dirty="0">
              <a:solidFill>
                <a:srgbClr val="002060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4099737" y="222422"/>
            <a:ext cx="3886200" cy="1363836"/>
          </a:xfrm>
          <a:prstGeom prst="cloud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02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4891" y="1852382"/>
            <a:ext cx="8229600" cy="46474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যোজক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নালির ম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ধ্য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দিয়ে প্রবাহিত হয়।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itchFamily="2" charset="2"/>
              <a:buChar char="Ø"/>
            </a:pP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রং</a:t>
            </a:r>
            <a:r>
              <a:rPr lang="bn-BD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লাল 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বর্ণের।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itchFamily="2" charset="2"/>
              <a:buChar char="Ø"/>
            </a:pP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ক্ষারধর্মী  পদার্থ।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itchFamily="2" charset="2"/>
              <a:buChar char="Ø"/>
            </a:pP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স্বাদ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ঈষ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লবণাক্ত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পি 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এইচ ৭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৩৫- ৭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৪৫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itchFamily="2" charset="2"/>
              <a:buChar char="Ø"/>
            </a:pP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আপেক্ষিক গুরুত্ব ১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.0৬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itchFamily="2" charset="2"/>
              <a:buChar char="Ø"/>
            </a:pP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তাপমাত্রা ৩৬-৩৮ডিগ্রি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সেঃ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39886" y="0"/>
            <a:ext cx="5785558" cy="156966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(Blood)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98818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4445" r="1263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42908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3" t="3742" r="12631"/>
          <a:stretch/>
        </p:blipFill>
        <p:spPr bwMode="auto">
          <a:xfrm>
            <a:off x="0" y="0"/>
            <a:ext cx="12192000" cy="6871062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16924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807</Words>
  <Application>Microsoft Office PowerPoint</Application>
  <PresentationFormat>Widescreen</PresentationFormat>
  <Paragraphs>121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172</cp:revision>
  <dcterms:created xsi:type="dcterms:W3CDTF">2020-12-15T04:19:01Z</dcterms:created>
  <dcterms:modified xsi:type="dcterms:W3CDTF">2021-07-28T15:06:44Z</dcterms:modified>
</cp:coreProperties>
</file>