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81" r:id="rId2"/>
  </p:sldMasterIdLst>
  <p:notesMasterIdLst>
    <p:notesMasterId r:id="rId32"/>
  </p:notesMasterIdLst>
  <p:sldIdLst>
    <p:sldId id="300" r:id="rId3"/>
    <p:sldId id="288" r:id="rId4"/>
    <p:sldId id="301" r:id="rId5"/>
    <p:sldId id="302" r:id="rId6"/>
    <p:sldId id="262" r:id="rId7"/>
    <p:sldId id="259" r:id="rId8"/>
    <p:sldId id="260" r:id="rId9"/>
    <p:sldId id="291" r:id="rId10"/>
    <p:sldId id="275" r:id="rId11"/>
    <p:sldId id="261" r:id="rId12"/>
    <p:sldId id="282" r:id="rId13"/>
    <p:sldId id="283" r:id="rId14"/>
    <p:sldId id="280" r:id="rId15"/>
    <p:sldId id="281" r:id="rId16"/>
    <p:sldId id="285" r:id="rId17"/>
    <p:sldId id="279" r:id="rId18"/>
    <p:sldId id="286" r:id="rId19"/>
    <p:sldId id="267" r:id="rId20"/>
    <p:sldId id="294" r:id="rId21"/>
    <p:sldId id="295" r:id="rId22"/>
    <p:sldId id="298" r:id="rId23"/>
    <p:sldId id="299" r:id="rId24"/>
    <p:sldId id="296" r:id="rId25"/>
    <p:sldId id="297" r:id="rId26"/>
    <p:sldId id="271" r:id="rId27"/>
    <p:sldId id="292" r:id="rId28"/>
    <p:sldId id="269" r:id="rId29"/>
    <p:sldId id="293" r:id="rId30"/>
    <p:sldId id="27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CC99"/>
    <a:srgbClr val="FFCCFF"/>
    <a:srgbClr val="CC66FF"/>
    <a:srgbClr val="34164A"/>
    <a:srgbClr val="FFFFCC"/>
    <a:srgbClr val="9966FF"/>
    <a:srgbClr val="00FF99"/>
    <a:srgbClr val="00FF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4" autoAdjust="0"/>
    <p:restoredTop sz="94660"/>
  </p:normalViewPr>
  <p:slideViewPr>
    <p:cSldViewPr>
      <p:cViewPr varScale="1">
        <p:scale>
          <a:sx n="85" d="100"/>
          <a:sy n="85" d="100"/>
        </p:scale>
        <p:origin x="9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D99F6-6202-4D67-AFCE-FC40A088769B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C3EAB-354C-473D-AF43-15EFD5E2D0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632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476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34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68442"/>
      </p:ext>
    </p:extLst>
  </p:cSld>
  <p:clrMapOvr>
    <a:masterClrMapping/>
  </p:clrMapOvr>
  <p:transition spd="med" advClick="0" advTm="5000">
    <p:pull dir="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15747"/>
      </p:ext>
    </p:extLst>
  </p:cSld>
  <p:clrMapOvr>
    <a:masterClrMapping/>
  </p:clrMapOvr>
  <p:transition spd="med" advClick="0" advTm="5000">
    <p:pull dir="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63013"/>
      </p:ext>
    </p:extLst>
  </p:cSld>
  <p:clrMapOvr>
    <a:masterClrMapping/>
  </p:clrMapOvr>
  <p:transition spd="med" advClick="0" advTm="5000">
    <p:pull dir="d"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848897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16706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969367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9451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20289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06223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11521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12589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39307"/>
      </p:ext>
    </p:extLst>
  </p:cSld>
  <p:clrMapOvr>
    <a:masterClrMapping/>
  </p:clrMapOvr>
  <p:transition spd="med" advClick="0" advTm="5000">
    <p:pull dir="d"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45310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31878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46056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" type="obj">
  <p:cSld name="Slide 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8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55787"/>
      </p:ext>
    </p:extLst>
  </p:cSld>
  <p:clrMapOvr>
    <a:masterClrMapping/>
  </p:clrMapOvr>
  <p:transition spd="med" advClick="0" advTm="5000">
    <p:pull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66228"/>
      </p:ext>
    </p:extLst>
  </p:cSld>
  <p:clrMapOvr>
    <a:masterClrMapping/>
  </p:clrMapOvr>
  <p:transition spd="med" advClick="0" advTm="5000">
    <p:pull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03420"/>
      </p:ext>
    </p:extLst>
  </p:cSld>
  <p:clrMapOvr>
    <a:masterClrMapping/>
  </p:clrMapOvr>
  <p:transition spd="med" advClick="0" advTm="5000">
    <p:pull dir="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77323"/>
      </p:ext>
    </p:extLst>
  </p:cSld>
  <p:clrMapOvr>
    <a:masterClrMapping/>
  </p:clrMapOvr>
  <p:transition spd="med" advClick="0" advTm="5000">
    <p:pull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79894"/>
      </p:ext>
    </p:extLst>
  </p:cSld>
  <p:clrMapOvr>
    <a:masterClrMapping/>
  </p:clrMapOvr>
  <p:transition spd="med" advClick="0" advTm="5000">
    <p:pull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49581"/>
      </p:ext>
    </p:extLst>
  </p:cSld>
  <p:clrMapOvr>
    <a:masterClrMapping/>
  </p:clrMapOvr>
  <p:transition spd="med" advClick="0" advTm="5000">
    <p:pull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86244"/>
      </p:ext>
    </p:extLst>
  </p:cSld>
  <p:clrMapOvr>
    <a:masterClrMapping/>
  </p:clrMapOvr>
  <p:transition spd="med" advClick="0" advTm="5000">
    <p:pull dir="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 advClick="0" advTm="5000">
    <p:pull dir="d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6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4" r:id="rId12"/>
  </p:sldLayoutIdLst>
  <p:transition spd="med">
    <p:pull dir="d"/>
    <p:sndAc>
      <p:stSnd>
        <p:snd r:embed="rId14" name="chimes.wav"/>
      </p:stSnd>
    </p:sndAc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publicdomainpictures.net/en/view-image.php?image=222962&amp;picture=welcome-nautilus-pompilius-text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pngimg.com/download/20054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plants.swtexture.com/2014_01_01_archive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pngimg.com/download/20054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plants.swtexture.com/2014_01_01_archive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pngimg.com/download/20054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plants.swtexture.com/2014_01_01_archive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F4F5F2-F696-4C63-A74D-17EFBCA6E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107245"/>
            <a:ext cx="880711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3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752600"/>
            <a:ext cx="3200400" cy="3200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বিয়োগ (হাতে না রেখে)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পৃষ্ঠা-৩৩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2324"/>
            <a:ext cx="4986337" cy="662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524000" y="3048000"/>
            <a:ext cx="62484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পাশাপাশি বিয়োগ করে দেখাও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219200" y="4648200"/>
            <a:ext cx="693420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7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 ০ ০ – ২ ০ ০ =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743200" y="1295400"/>
            <a:ext cx="37338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পূর্বজ্ঞান যাচাই</a:t>
            </a:r>
          </a:p>
        </p:txBody>
      </p:sp>
    </p:spTree>
    <p:extLst>
      <p:ext uri="{BB962C8B-B14F-4D97-AF65-F5344CB8AC3E}">
        <p14:creationId xmlns:p14="http://schemas.microsoft.com/office/powerpoint/2010/main" val="2152447559"/>
      </p:ext>
    </p:extLst>
  </p:cSld>
  <p:clrMapOvr>
    <a:masterClrMapping/>
  </p:clrMapOvr>
  <p:transition spd="med">
    <p:pull dir="d"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229394" y="2742406"/>
            <a:ext cx="243840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820194" y="2666206"/>
            <a:ext cx="259080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562894" y="2780506"/>
            <a:ext cx="236220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115594" y="2590006"/>
            <a:ext cx="274320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447800" y="457200"/>
            <a:ext cx="1295400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4800" y="457200"/>
            <a:ext cx="1371600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43200" y="457200"/>
            <a:ext cx="1371600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দশক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</a:t>
            </a:r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1524000" y="2057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0" y="2057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2057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b="1" dirty="0">
                <a:solidFill>
                  <a:prstClr val="black"/>
                </a:solidFill>
              </a:rPr>
              <a:t>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0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3276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২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0" y="3276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600" y="3352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০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47800" y="4114800"/>
            <a:ext cx="4038600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52600" y="4495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৫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5600" y="4495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 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19600" y="4495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43000" y="5562600"/>
            <a:ext cx="7010400" cy="1143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উত্তরঃ (ক) ৭০০ 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 ২০০ = ৫০০</a:t>
            </a:r>
            <a:endParaRPr lang="en-US" sz="5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" y="281940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</a:rPr>
              <a:t>_</a:t>
            </a:r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6324600" y="228600"/>
            <a:ext cx="2286000" cy="496751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প্রথমে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এককের ঘর, এরপর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দশকের ঘর,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সবশেষে শতকের ঘরের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হিসাব করতে হবে।</a:t>
            </a:r>
          </a:p>
        </p:txBody>
      </p:sp>
    </p:spTree>
    <p:extLst>
      <p:ext uri="{BB962C8B-B14F-4D97-AF65-F5344CB8AC3E}">
        <p14:creationId xmlns:p14="http://schemas.microsoft.com/office/powerpoint/2010/main" val="3354764028"/>
      </p:ext>
    </p:extLst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905000" y="1981200"/>
            <a:ext cx="55626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উপর-নিচে বিয়োগ করঃ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048000" y="3657600"/>
            <a:ext cx="3200400" cy="25299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 ৫ ৮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7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7200" b="1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 ৩ ৭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895600" y="304800"/>
            <a:ext cx="37338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পূর্বজ্ঞান যাচাই</a:t>
            </a:r>
          </a:p>
        </p:txBody>
      </p:sp>
    </p:spTree>
    <p:extLst>
      <p:ext uri="{BB962C8B-B14F-4D97-AF65-F5344CB8AC3E}">
        <p14:creationId xmlns:p14="http://schemas.microsoft.com/office/powerpoint/2010/main" val="1649068640"/>
      </p:ext>
    </p:extLst>
  </p:cSld>
  <p:clrMapOvr>
    <a:masterClrMapping/>
  </p:clrMapOvr>
  <p:transition spd="med">
    <p:pull dir="d"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743200" y="2590800"/>
            <a:ext cx="3581400" cy="35455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৭ ৫ ৮</a:t>
            </a:r>
          </a:p>
          <a:p>
            <a:pPr algn="ctr">
              <a:buFontTx/>
              <a:buChar char="-"/>
            </a:pPr>
            <a:r>
              <a:rPr lang="en-US" sz="6600" b="1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২ ৩ ৭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৫ ২ ১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524000" y="990600"/>
            <a:ext cx="64770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বিয়োগফল মিলিয়ে নেই</a:t>
            </a:r>
          </a:p>
        </p:txBody>
      </p:sp>
    </p:spTree>
    <p:extLst>
      <p:ext uri="{BB962C8B-B14F-4D97-AF65-F5344CB8AC3E}">
        <p14:creationId xmlns:p14="http://schemas.microsoft.com/office/powerpoint/2010/main" val="2200787378"/>
      </p:ext>
    </p:extLst>
  </p:cSld>
  <p:clrMapOvr>
    <a:masterClrMapping/>
  </p:clrMapOvr>
  <p:transition spd="med">
    <p:pull dir="d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828800" y="152400"/>
            <a:ext cx="55626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 অঙ্কের সংখ্যার পাশাপাশি বিয়োগ করি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1000" y="2286000"/>
            <a:ext cx="693420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7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 ৬ ৮ ৫  – ১ ৪ ৭ ৩ =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1400" y="2362200"/>
            <a:ext cx="13716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38200" y="4191000"/>
            <a:ext cx="7391400" cy="19389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তিন অঙ্কের মতই প্রথমে এককের ঘর, এরপর দশকের ঘর, শতকের ঘর, সবশেষে হাজারের ঘরের হিসাব করতে হবে।</a:t>
            </a:r>
          </a:p>
        </p:txBody>
      </p:sp>
    </p:spTree>
    <p:extLst>
      <p:ext uri="{BB962C8B-B14F-4D97-AF65-F5344CB8AC3E}">
        <p14:creationId xmlns:p14="http://schemas.microsoft.com/office/powerpoint/2010/main" val="1643631324"/>
      </p:ext>
    </p:extLst>
  </p:cSld>
  <p:clrMapOvr>
    <a:masterClrMapping/>
  </p:clrMapOvr>
  <p:transition spd="med">
    <p:pull dir="d"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676400" y="2438400"/>
            <a:ext cx="58674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স্থানঃ </a:t>
            </a:r>
            <a:r>
              <a:rPr lang="en-US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 - ৩ = ২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676400" y="3581400"/>
            <a:ext cx="58674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দশক স্থানঃ </a:t>
            </a:r>
            <a:r>
              <a:rPr lang="en-US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 - ৭ = ১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676400" y="4724400"/>
            <a:ext cx="58674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শতক স্থানঃ </a:t>
            </a:r>
            <a:r>
              <a:rPr lang="en-US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 - ৪ = ২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676400" y="5840062"/>
            <a:ext cx="5867400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হাজার স্থানঃ </a:t>
            </a:r>
            <a:r>
              <a:rPr lang="en-US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 - ১ = ৬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828800" y="1219200"/>
            <a:ext cx="56388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৭৬৮৫ – ১৪৭৩ = ৬২১২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905000" y="304800"/>
            <a:ext cx="55626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বিয়োগফল মিলিয়ে নেই</a:t>
            </a:r>
          </a:p>
        </p:txBody>
      </p:sp>
    </p:spTree>
    <p:extLst>
      <p:ext uri="{BB962C8B-B14F-4D97-AF65-F5344CB8AC3E}">
        <p14:creationId xmlns:p14="http://schemas.microsoft.com/office/powerpoint/2010/main" val="906299699"/>
      </p:ext>
    </p:extLst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7" t="35842" r="60237" b="53386"/>
          <a:stretch/>
        </p:blipFill>
        <p:spPr bwMode="auto">
          <a:xfrm>
            <a:off x="2133600" y="2895600"/>
            <a:ext cx="4476465" cy="293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1295400" y="685800"/>
            <a:ext cx="6324600" cy="1569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 অঙ্কের সংখ্যার উপর-নিচে বিয়োগ করি</a:t>
            </a:r>
          </a:p>
        </p:txBody>
      </p:sp>
    </p:spTree>
    <p:extLst>
      <p:ext uri="{BB962C8B-B14F-4D97-AF65-F5344CB8AC3E}">
        <p14:creationId xmlns:p14="http://schemas.microsoft.com/office/powerpoint/2010/main" val="4143673612"/>
      </p:ext>
    </p:extLst>
  </p:cSld>
  <p:clrMapOvr>
    <a:masterClrMapping/>
  </p:clrMapOvr>
  <p:transition spd="med">
    <p:pull dir="d"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7" t="35842" r="60237" b="53386"/>
          <a:stretch/>
        </p:blipFill>
        <p:spPr bwMode="auto">
          <a:xfrm>
            <a:off x="6781800" y="228600"/>
            <a:ext cx="1524000" cy="9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304800"/>
            <a:ext cx="5791200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bg2">
                <a:lumMod val="50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মনোযোগ দিয়ে লক্ষ করঃ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3" t="46914" r="64082" b="22145"/>
          <a:stretch/>
        </p:blipFill>
        <p:spPr bwMode="auto">
          <a:xfrm>
            <a:off x="228600" y="1752600"/>
            <a:ext cx="2183643" cy="485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8" t="46878" r="14670" b="22441"/>
          <a:stretch/>
        </p:blipFill>
        <p:spPr bwMode="auto">
          <a:xfrm>
            <a:off x="6934200" y="1676400"/>
            <a:ext cx="2074460" cy="481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2" t="47160" r="31308" b="22377"/>
          <a:stretch/>
        </p:blipFill>
        <p:spPr bwMode="auto">
          <a:xfrm>
            <a:off x="4724400" y="1752600"/>
            <a:ext cx="2047166" cy="47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46899" r="47820" b="22377"/>
          <a:stretch/>
        </p:blipFill>
        <p:spPr bwMode="auto">
          <a:xfrm>
            <a:off x="2514600" y="1752600"/>
            <a:ext cx="2074461" cy="482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1447800" y="685800"/>
            <a:ext cx="63246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বিয়োগফল মিলিয়ে নাও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2362200"/>
            <a:ext cx="1219200" cy="3477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একক</a:t>
            </a:r>
          </a:p>
          <a:p>
            <a:pPr algn="ctr"/>
            <a:r>
              <a:rPr lang="en-GB" sz="6000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pPr algn="ctr"/>
            <a:r>
              <a:rPr lang="en-GB" sz="6000" u="sng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pPr algn="ctr"/>
            <a:r>
              <a:rPr lang="en-GB" sz="60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2362200"/>
            <a:ext cx="1219200" cy="34778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দশক</a:t>
            </a:r>
          </a:p>
          <a:p>
            <a:pPr algn="ctr"/>
            <a:r>
              <a:rPr lang="en-GB" sz="6000" dirty="0">
                <a:latin typeface="NikoshBAN" pitchFamily="2" charset="0"/>
                <a:cs typeface="NikoshBAN" pitchFamily="2" charset="0"/>
              </a:rPr>
              <a:t>৮</a:t>
            </a:r>
          </a:p>
          <a:p>
            <a:pPr algn="ctr"/>
            <a:r>
              <a:rPr lang="en-GB" sz="6000" u="sng" dirty="0">
                <a:latin typeface="NikoshBAN" pitchFamily="2" charset="0"/>
                <a:cs typeface="NikoshBAN" pitchFamily="2" charset="0"/>
              </a:rPr>
              <a:t>৭</a:t>
            </a:r>
          </a:p>
          <a:p>
            <a:pPr algn="ctr"/>
            <a:r>
              <a:rPr lang="en-GB" sz="60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2362200"/>
            <a:ext cx="1219200" cy="3477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শতক</a:t>
            </a:r>
          </a:p>
          <a:p>
            <a:pPr algn="ctr"/>
            <a:r>
              <a:rPr lang="en-GB" sz="6000" dirty="0">
                <a:latin typeface="NikoshBAN" pitchFamily="2" charset="0"/>
                <a:cs typeface="NikoshBAN" pitchFamily="2" charset="0"/>
              </a:rPr>
              <a:t>৬</a:t>
            </a:r>
          </a:p>
          <a:p>
            <a:pPr algn="ctr"/>
            <a:r>
              <a:rPr lang="en-GB" sz="6000" u="sng" dirty="0">
                <a:latin typeface="NikoshBAN" pitchFamily="2" charset="0"/>
                <a:cs typeface="NikoshBAN" pitchFamily="2" charset="0"/>
              </a:rPr>
              <a:t>৪</a:t>
            </a:r>
          </a:p>
          <a:p>
            <a:pPr algn="ctr"/>
            <a:r>
              <a:rPr lang="en-GB" sz="60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2362200"/>
            <a:ext cx="1219200" cy="3477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একক</a:t>
            </a:r>
          </a:p>
          <a:p>
            <a:pPr algn="ctr"/>
            <a:r>
              <a:rPr lang="en-GB" sz="6000" dirty="0">
                <a:latin typeface="NikoshBAN" pitchFamily="2" charset="0"/>
                <a:cs typeface="NikoshBAN" pitchFamily="2" charset="0"/>
              </a:rPr>
              <a:t>৭</a:t>
            </a:r>
          </a:p>
          <a:p>
            <a:pPr algn="ctr"/>
            <a:r>
              <a:rPr lang="en-GB" sz="6000" u="sng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r>
              <a:rPr lang="en-GB" sz="60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</p:spTree>
    <p:extLst>
      <p:ext uri="{BB962C8B-B14F-4D97-AF65-F5344CB8AC3E}">
        <p14:creationId xmlns:p14="http://schemas.microsoft.com/office/powerpoint/2010/main" val="1506359869"/>
      </p:ext>
    </p:extLst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1E4D3-1823-4D1D-A874-9DD9B7D8A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-35169"/>
            <a:ext cx="8807116" cy="6553199"/>
          </a:xfrm>
          <a:prstGeom prst="rect">
            <a:avLst/>
          </a:prstGeom>
        </p:spPr>
      </p:pic>
      <p:sp>
        <p:nvSpPr>
          <p:cNvPr id="121" name="Google Shape;121;p15"/>
          <p:cNvSpPr/>
          <p:nvPr/>
        </p:nvSpPr>
        <p:spPr>
          <a:xfrm>
            <a:off x="1536383" y="4327922"/>
            <a:ext cx="260747" cy="261938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5149930" y="4263628"/>
            <a:ext cx="245269" cy="261938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2811" y="2599135"/>
            <a:ext cx="260747" cy="26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E2D8F5-0230-49D1-A31B-C69E2D1300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23114" y="1441873"/>
            <a:ext cx="4097771" cy="23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11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77305" r="22205" b="7244"/>
          <a:stretch/>
        </p:blipFill>
        <p:spPr bwMode="auto">
          <a:xfrm>
            <a:off x="838200" y="3276600"/>
            <a:ext cx="7629100" cy="246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2743200" y="457200"/>
            <a:ext cx="37338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অনুশীলন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1000" y="1752600"/>
            <a:ext cx="85344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33 পৃষ্ঠার ২ এর সমস্যা গুলোর সমাধান করঃ</a:t>
            </a:r>
          </a:p>
        </p:txBody>
      </p:sp>
    </p:spTree>
    <p:extLst>
      <p:ext uri="{BB962C8B-B14F-4D97-AF65-F5344CB8AC3E}">
        <p14:creationId xmlns:p14="http://schemas.microsoft.com/office/powerpoint/2010/main" val="4110933094"/>
      </p:ext>
    </p:extLst>
  </p:cSld>
  <p:clrMapOvr>
    <a:masterClrMapping/>
  </p:clrMapOvr>
  <p:transition spd="med">
    <p:pull dir="d"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752600" y="2667000"/>
            <a:ext cx="58674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স্থানঃ </a:t>
            </a:r>
            <a:r>
              <a:rPr lang="en-US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0 - 0 = 0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752600" y="3657600"/>
            <a:ext cx="58674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দশক স্থানঃ </a:t>
            </a:r>
            <a:r>
              <a:rPr lang="en-US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0 - 0 = 0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752600" y="4648200"/>
            <a:ext cx="58674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শতক স্থানঃ </a:t>
            </a:r>
            <a:r>
              <a:rPr lang="en-US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0 - 0 = 0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752600" y="5638800"/>
            <a:ext cx="5867400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হাজার স্থানঃ </a:t>
            </a:r>
            <a:r>
              <a:rPr lang="en-US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5 - 4 = 1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447800" y="381000"/>
            <a:ext cx="63246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বিয়োগফল মিলিয়ে নাও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04800" y="1447800"/>
            <a:ext cx="838200" cy="830997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(1)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1524000" y="1447800"/>
            <a:ext cx="6324600" cy="830997"/>
          </a:xfrm>
          <a:prstGeom prst="rect">
            <a:avLst/>
          </a:prstGeom>
          <a:solidFill>
            <a:srgbClr val="33CCCC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৫০০০ - ৪০০০ = ১০০০</a:t>
            </a:r>
          </a:p>
        </p:txBody>
      </p:sp>
    </p:spTree>
    <p:extLst>
      <p:ext uri="{BB962C8B-B14F-4D97-AF65-F5344CB8AC3E}">
        <p14:creationId xmlns:p14="http://schemas.microsoft.com/office/powerpoint/2010/main" val="398698811"/>
      </p:ext>
    </p:extLst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981200" y="2438400"/>
            <a:ext cx="58674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স্থানঃ </a:t>
            </a:r>
            <a:r>
              <a:rPr lang="en-US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0 - 0 = 0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981200" y="3505200"/>
            <a:ext cx="58674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দশক স্থানঃ </a:t>
            </a:r>
            <a:r>
              <a:rPr lang="en-US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0 - 0 = 0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981200" y="4572000"/>
            <a:ext cx="58674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শতক স্থানঃ </a:t>
            </a:r>
            <a:r>
              <a:rPr lang="en-US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1 - 1 = 0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981200" y="5638800"/>
            <a:ext cx="5867400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হাজার স্থানঃ </a:t>
            </a:r>
            <a:r>
              <a:rPr lang="en-US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4 - 2 = ২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676400" y="228600"/>
            <a:ext cx="63246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বিয়োগফল মিলিয়ে নাও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81000" y="1447800"/>
            <a:ext cx="838200" cy="830997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(2)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676400" y="1371600"/>
            <a:ext cx="6324600" cy="830997"/>
          </a:xfrm>
          <a:prstGeom prst="rect">
            <a:avLst/>
          </a:prstGeom>
          <a:solidFill>
            <a:srgbClr val="33CCCC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৪১০০ - ২১০০ = ২০০০</a:t>
            </a:r>
          </a:p>
        </p:txBody>
      </p:sp>
    </p:spTree>
    <p:extLst>
      <p:ext uri="{BB962C8B-B14F-4D97-AF65-F5344CB8AC3E}">
        <p14:creationId xmlns:p14="http://schemas.microsoft.com/office/powerpoint/2010/main" val="608393868"/>
      </p:ext>
    </p:extLst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1447800" y="685800"/>
            <a:ext cx="63246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বিয়োগফল মিলিয়ে নাও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2362200"/>
            <a:ext cx="1219200" cy="3477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</a:t>
            </a:r>
          </a:p>
          <a:p>
            <a:pPr algn="ctr"/>
            <a:r>
              <a:rPr lang="en-GB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</a:t>
            </a:r>
          </a:p>
          <a:p>
            <a:pPr algn="ctr"/>
            <a:r>
              <a:rPr lang="en-GB" sz="6000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</a:p>
          <a:p>
            <a:pPr algn="ctr"/>
            <a:r>
              <a:rPr lang="en-GB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2362200"/>
            <a:ext cx="1219200" cy="34778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দশক</a:t>
            </a:r>
          </a:p>
          <a:p>
            <a:pPr algn="ctr"/>
            <a:r>
              <a:rPr lang="en-GB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</a:p>
          <a:p>
            <a:pPr algn="ctr"/>
            <a:r>
              <a:rPr lang="en-GB" sz="6000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</a:t>
            </a:r>
          </a:p>
          <a:p>
            <a:pPr algn="ctr"/>
            <a:r>
              <a:rPr lang="en-GB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2362200"/>
            <a:ext cx="1219200" cy="3477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শতক</a:t>
            </a:r>
          </a:p>
          <a:p>
            <a:pPr algn="ctr"/>
            <a:r>
              <a:rPr lang="en-GB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4</a:t>
            </a:r>
          </a:p>
          <a:p>
            <a:pPr algn="ctr"/>
            <a:r>
              <a:rPr lang="en-GB" sz="6000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</a:p>
          <a:p>
            <a:pPr algn="ctr"/>
            <a:r>
              <a:rPr lang="en-GB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2362200"/>
            <a:ext cx="1219200" cy="3477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</a:t>
            </a:r>
          </a:p>
          <a:p>
            <a:pPr algn="ctr"/>
            <a:r>
              <a:rPr lang="en-GB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6</a:t>
            </a:r>
          </a:p>
          <a:p>
            <a:pPr algn="ctr"/>
            <a:r>
              <a:rPr lang="en-GB" sz="6000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4</a:t>
            </a:r>
          </a:p>
          <a:p>
            <a:pPr algn="ctr"/>
            <a:r>
              <a:rPr lang="en-GB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33400" y="2362200"/>
            <a:ext cx="8382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5799434"/>
      </p:ext>
    </p:extLst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1447800" y="685800"/>
            <a:ext cx="63246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বিয়োগফল মিলিয়ে নাও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2362200"/>
            <a:ext cx="1219200" cy="3477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</a:t>
            </a:r>
          </a:p>
          <a:p>
            <a:pPr algn="ctr"/>
            <a:r>
              <a:rPr lang="en-GB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9</a:t>
            </a:r>
          </a:p>
          <a:p>
            <a:pPr algn="ctr"/>
            <a:r>
              <a:rPr lang="en-GB" sz="6000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8</a:t>
            </a:r>
          </a:p>
          <a:p>
            <a:pPr algn="ctr"/>
            <a:r>
              <a:rPr lang="en-GB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2362200"/>
            <a:ext cx="1219200" cy="34778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দশক</a:t>
            </a:r>
          </a:p>
          <a:p>
            <a:pPr algn="ctr"/>
            <a:r>
              <a:rPr lang="en-GB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4</a:t>
            </a:r>
          </a:p>
          <a:p>
            <a:pPr algn="ctr"/>
            <a:r>
              <a:rPr lang="en-GB" sz="6000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</a:t>
            </a:r>
          </a:p>
          <a:p>
            <a:pPr algn="ctr"/>
            <a:r>
              <a:rPr lang="en-GB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2362200"/>
            <a:ext cx="1219200" cy="3477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শতক</a:t>
            </a:r>
          </a:p>
          <a:p>
            <a:pPr algn="ctr"/>
            <a:r>
              <a:rPr lang="en-GB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5</a:t>
            </a:r>
          </a:p>
          <a:p>
            <a:pPr algn="ctr"/>
            <a:r>
              <a:rPr lang="en-GB" sz="6000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4</a:t>
            </a:r>
          </a:p>
          <a:p>
            <a:pPr algn="ctr"/>
            <a:r>
              <a:rPr lang="en-GB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2362200"/>
            <a:ext cx="1219200" cy="3477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</a:t>
            </a:r>
          </a:p>
          <a:p>
            <a:pPr algn="ctr"/>
            <a:r>
              <a:rPr lang="en-GB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7</a:t>
            </a:r>
          </a:p>
          <a:p>
            <a:pPr algn="ctr"/>
            <a:r>
              <a:rPr lang="en-GB" sz="6000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5</a:t>
            </a:r>
          </a:p>
          <a:p>
            <a:pPr algn="ctr"/>
            <a:r>
              <a:rPr lang="en-GB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33400" y="2362200"/>
            <a:ext cx="8382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46681764"/>
      </p:ext>
    </p:extLst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0800" y="762000"/>
            <a:ext cx="32766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5000" y="2438400"/>
            <a:ext cx="4953000" cy="2209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পাশাপাশি বিয়োগ কর: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 ৩ ৪ ৫ ৬ 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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 ৩ ৪ ৫ =  </a:t>
            </a:r>
          </a:p>
        </p:txBody>
      </p:sp>
    </p:spTree>
  </p:cSld>
  <p:clrMapOvr>
    <a:masterClrMapping/>
  </p:clrMapOvr>
  <p:transition spd="med">
    <p:pull dir="d"/>
    <p:sndAc>
      <p:stSnd>
        <p:snd r:embed="rId2" name="chimes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0" y="762000"/>
            <a:ext cx="32766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2590800"/>
            <a:ext cx="7086600" cy="2209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বিয়োগফল মিলিয়ে নাও: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 ৩ ৪ ৫ ৬ 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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২ ২ ৪ ৫ = ১ ২ ১ ১</a:t>
            </a:r>
          </a:p>
        </p:txBody>
      </p:sp>
    </p:spTree>
    <p:extLst>
      <p:ext uri="{BB962C8B-B14F-4D97-AF65-F5344CB8AC3E}">
        <p14:creationId xmlns:p14="http://schemas.microsoft.com/office/powerpoint/2010/main" val="1787356791"/>
      </p:ext>
    </p:extLst>
  </p:cSld>
  <p:clrMapOvr>
    <a:masterClrMapping/>
  </p:clrMapOvr>
  <p:transition spd="med" advClick="0" advTm="5000">
    <p:pull dir="d"/>
    <p:sndAc>
      <p:stSnd>
        <p:snd r:embed="rId2" name="chimes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914400"/>
            <a:ext cx="32766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2971800"/>
            <a:ext cx="4572000" cy="2438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উপর-নিচে বিয়োগ কর:</a:t>
            </a:r>
          </a:p>
          <a:p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২।   ২ ৪ ৪ ৯</a:t>
            </a:r>
          </a:p>
          <a:p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 </a:t>
            </a:r>
            <a:r>
              <a:rPr lang="en-US" sz="4000" b="1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১ ২ ৩ ৫</a:t>
            </a:r>
            <a:endParaRPr lang="en-US" sz="4000" b="1" u="sng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           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d"/>
    <p:sndAc>
      <p:stSnd>
        <p:snd r:embed="rId2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914400"/>
            <a:ext cx="32766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2362200"/>
            <a:ext cx="4572000" cy="2438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বিয়োগফল মিলিয়ে নাও:</a:t>
            </a:r>
          </a:p>
          <a:p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২।   ২  ৪  ৪  ৯</a:t>
            </a:r>
          </a:p>
          <a:p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 </a:t>
            </a:r>
            <a:r>
              <a:rPr lang="en-US" sz="4000" b="1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১  ২  ৩  ৫</a:t>
            </a:r>
          </a:p>
          <a:p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          ১  ২   ১  ৪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           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82401"/>
      </p:ext>
    </p:extLst>
  </p:cSld>
  <p:clrMapOvr>
    <a:masterClrMapping/>
  </p:clrMapOvr>
  <p:transition spd="med">
    <p:pull dir="d"/>
    <p:sndAc>
      <p:stSnd>
        <p:snd r:embed="rId2" name="chimes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437246-420D-4BC6-BF4D-CD89FA447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49344"/>
            <a:ext cx="8763000" cy="6407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00D10F-34BD-4AB4-B9DD-CB8625367B6F}"/>
              </a:ext>
            </a:extLst>
          </p:cNvPr>
          <p:cNvSpPr/>
          <p:nvPr/>
        </p:nvSpPr>
        <p:spPr>
          <a:xfrm rot="19584641">
            <a:off x="2774866" y="1997407"/>
            <a:ext cx="35942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ধন্যবাদ</a:t>
            </a:r>
            <a:endParaRPr lang="en-US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pull dir="d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1536383" y="4327922"/>
            <a:ext cx="260747" cy="261938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defRPr/>
            </a:pPr>
            <a:endParaRPr sz="1350" dirty="0">
              <a:solidFill>
                <a:prstClr val="black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5149930" y="4263628"/>
            <a:ext cx="245269" cy="261938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defRPr/>
            </a:pPr>
            <a:endParaRPr sz="1350" dirty="0">
              <a:solidFill>
                <a:prstClr val="black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2811" y="2599135"/>
            <a:ext cx="260747" cy="2607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337046" y="2814983"/>
            <a:ext cx="5236043" cy="2364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bn-BD" sz="36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মাছুমা</a:t>
            </a:r>
            <a:endParaRPr lang="en-US" sz="36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 defTabSz="685800">
              <a:defRPr/>
            </a:pPr>
            <a:r>
              <a:rPr lang="en-US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  <a:endParaRPr lang="en-US" sz="2700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 defTabSz="685800">
              <a:defRPr/>
            </a:pPr>
            <a:r>
              <a:rPr lang="bn-BD" sz="27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কিশোর মজলিস</a:t>
            </a:r>
            <a:r>
              <a:rPr lang="en-US" sz="27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সরকারি</a:t>
            </a:r>
            <a:r>
              <a:rPr lang="en-US" sz="27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প্রাথমিক বিদ্যালয়</a:t>
            </a:r>
            <a:r>
              <a:rPr lang="en-US" sz="27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IN" sz="27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7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 defTabSz="685800">
              <a:defRPr/>
            </a:pPr>
            <a:r>
              <a:rPr lang="bn-BD" sz="27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বরিশাল সদর।</a:t>
            </a:r>
            <a:endParaRPr lang="en-US" sz="27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8" name="Group 1">
            <a:extLst>
              <a:ext uri="{FF2B5EF4-FFF2-40B4-BE49-F238E27FC236}">
                <a16:creationId xmlns:a16="http://schemas.microsoft.com/office/drawing/2014/main" id="{16836FAD-F7D4-4AD1-984A-2EE297DC14C8}"/>
              </a:ext>
            </a:extLst>
          </p:cNvPr>
          <p:cNvGrpSpPr>
            <a:grpSpLocks/>
          </p:cNvGrpSpPr>
          <p:nvPr/>
        </p:nvGrpSpPr>
        <p:grpSpPr bwMode="auto">
          <a:xfrm>
            <a:off x="2570898" y="1944841"/>
            <a:ext cx="4391167" cy="379865"/>
            <a:chOff x="1200584" y="886845"/>
            <a:chExt cx="8686953" cy="506284"/>
          </a:xfrm>
          <a:solidFill>
            <a:srgbClr val="FF0000"/>
          </a:solidFill>
        </p:grpSpPr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5642B1CD-DAFC-4E9A-A270-C87CDE8AA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584" y="886845"/>
              <a:ext cx="8686953" cy="277783"/>
              <a:chOff x="1429184" y="1420245"/>
              <a:chExt cx="8686953" cy="277783"/>
            </a:xfrm>
            <a:grpFill/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9135BF6-1F97-451B-9FE6-35945C61E330}"/>
                  </a:ext>
                </a:extLst>
              </p:cNvPr>
              <p:cNvSpPr/>
              <p:nvPr/>
            </p:nvSpPr>
            <p:spPr>
              <a:xfrm>
                <a:off x="1429184" y="1420245"/>
                <a:ext cx="8686953" cy="457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Kalpana Unicode" pitchFamily="2" charset="0"/>
                  <a:cs typeface="Kalpana Unicode" pitchFamily="2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6A2A18F-2971-4412-9D5A-514487A86C2B}"/>
                  </a:ext>
                </a:extLst>
              </p:cNvPr>
              <p:cNvSpPr/>
              <p:nvPr/>
            </p:nvSpPr>
            <p:spPr>
              <a:xfrm>
                <a:off x="1429184" y="1652327"/>
                <a:ext cx="8686953" cy="457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Kalpana Unicode" pitchFamily="2" charset="0"/>
                  <a:cs typeface="Kalpana Unicode" pitchFamily="2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BE061B-D272-4A79-813E-6E6C1F32B44C}"/>
                </a:ext>
              </a:extLst>
            </p:cNvPr>
            <p:cNvSpPr/>
            <p:nvPr/>
          </p:nvSpPr>
          <p:spPr>
            <a:xfrm>
              <a:off x="1200584" y="1347428"/>
              <a:ext cx="8686953" cy="457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Kalpana Unicode" pitchFamily="2" charset="0"/>
                <a:cs typeface="Kalpana Unicode" pitchFamily="2" charset="0"/>
              </a:endParaRPr>
            </a:p>
          </p:txBody>
        </p:sp>
      </p:grpSp>
      <p:sp>
        <p:nvSpPr>
          <p:cNvPr id="27" name="Diamond 26">
            <a:extLst>
              <a:ext uri="{FF2B5EF4-FFF2-40B4-BE49-F238E27FC236}">
                <a16:creationId xmlns:a16="http://schemas.microsoft.com/office/drawing/2014/main" id="{67DC48EA-EED1-461E-BD0A-C566D76BD7C3}"/>
              </a:ext>
            </a:extLst>
          </p:cNvPr>
          <p:cNvSpPr/>
          <p:nvPr/>
        </p:nvSpPr>
        <p:spPr>
          <a:xfrm>
            <a:off x="2837573" y="1566997"/>
            <a:ext cx="1298558" cy="11382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DD53A983-516D-4E87-AC38-12E5575E9109}"/>
              </a:ext>
            </a:extLst>
          </p:cNvPr>
          <p:cNvSpPr/>
          <p:nvPr/>
        </p:nvSpPr>
        <p:spPr>
          <a:xfrm>
            <a:off x="3644718" y="1591270"/>
            <a:ext cx="1298558" cy="11382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D379310F-D060-4263-907D-F5FB3194EF44}"/>
              </a:ext>
            </a:extLst>
          </p:cNvPr>
          <p:cNvSpPr/>
          <p:nvPr/>
        </p:nvSpPr>
        <p:spPr>
          <a:xfrm>
            <a:off x="4500651" y="1579133"/>
            <a:ext cx="1298558" cy="11382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9B803F03-37A6-431D-B9C6-4918BBD710C5}"/>
              </a:ext>
            </a:extLst>
          </p:cNvPr>
          <p:cNvSpPr/>
          <p:nvPr/>
        </p:nvSpPr>
        <p:spPr>
          <a:xfrm>
            <a:off x="5442194" y="1566997"/>
            <a:ext cx="1298558" cy="11382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F4CA50-6225-48B1-A2FE-F30BDDF9C968}"/>
              </a:ext>
            </a:extLst>
          </p:cNvPr>
          <p:cNvSpPr txBox="1"/>
          <p:nvPr/>
        </p:nvSpPr>
        <p:spPr>
          <a:xfrm>
            <a:off x="3164305" y="1819776"/>
            <a:ext cx="6473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50" dirty="0"/>
              <a:t>প</a:t>
            </a:r>
            <a:endParaRPr lang="en-US" sz="405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168E6C-C344-4AD9-AF69-871EDC2D1DC9}"/>
              </a:ext>
            </a:extLst>
          </p:cNvPr>
          <p:cNvSpPr txBox="1"/>
          <p:nvPr/>
        </p:nvSpPr>
        <p:spPr>
          <a:xfrm>
            <a:off x="3928796" y="1830214"/>
            <a:ext cx="6473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50" dirty="0"/>
              <a:t>রি</a:t>
            </a:r>
            <a:endParaRPr lang="en-US" sz="405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E3FBD8-E71D-42EB-856F-C75F9E75B2F2}"/>
              </a:ext>
            </a:extLst>
          </p:cNvPr>
          <p:cNvSpPr txBox="1"/>
          <p:nvPr/>
        </p:nvSpPr>
        <p:spPr>
          <a:xfrm>
            <a:off x="4826230" y="1819776"/>
            <a:ext cx="6473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50" dirty="0"/>
              <a:t>চি</a:t>
            </a:r>
            <a:endParaRPr lang="en-US" sz="40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5382F5-A981-43BA-9FEC-49718547CD91}"/>
              </a:ext>
            </a:extLst>
          </p:cNvPr>
          <p:cNvSpPr txBox="1"/>
          <p:nvPr/>
        </p:nvSpPr>
        <p:spPr>
          <a:xfrm>
            <a:off x="5880310" y="1891804"/>
            <a:ext cx="6473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50" dirty="0"/>
              <a:t>তি</a:t>
            </a:r>
            <a:endParaRPr lang="en-US" sz="4050" dirty="0"/>
          </a:p>
        </p:txBody>
      </p:sp>
    </p:spTree>
    <p:extLst>
      <p:ext uri="{BB962C8B-B14F-4D97-AF65-F5344CB8AC3E}">
        <p14:creationId xmlns:p14="http://schemas.microsoft.com/office/powerpoint/2010/main" val="49701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57574B-40FF-424E-A4E0-8BEAC1EAD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479"/>
            <a:ext cx="8382000" cy="6127042"/>
          </a:xfrm>
          <a:prstGeom prst="rect">
            <a:avLst/>
          </a:prstGeom>
        </p:spPr>
      </p:pic>
      <p:sp>
        <p:nvSpPr>
          <p:cNvPr id="121" name="Google Shape;121;p15"/>
          <p:cNvSpPr/>
          <p:nvPr/>
        </p:nvSpPr>
        <p:spPr>
          <a:xfrm>
            <a:off x="1536383" y="4327922"/>
            <a:ext cx="260747" cy="261938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defRPr/>
            </a:pPr>
            <a:endParaRPr sz="1350" dirty="0">
              <a:solidFill>
                <a:prstClr val="black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5149930" y="4263628"/>
            <a:ext cx="245269" cy="261938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defRPr/>
            </a:pPr>
            <a:endParaRPr sz="1350" dirty="0">
              <a:solidFill>
                <a:prstClr val="black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2811" y="2599135"/>
            <a:ext cx="260747" cy="2607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629417" y="2841011"/>
            <a:ext cx="5236043" cy="2364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bn-BD" sz="27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৩য় শ্রেণি</a:t>
            </a:r>
          </a:p>
          <a:p>
            <a:pPr algn="ctr" defTabSz="685800">
              <a:defRPr/>
            </a:pPr>
            <a:r>
              <a:rPr lang="bn-BD" sz="27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 গণিত</a:t>
            </a:r>
          </a:p>
          <a:p>
            <a:pPr algn="ctr" defTabSz="685800">
              <a:defRPr/>
            </a:pPr>
            <a:r>
              <a:rPr lang="bn-BD" sz="27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 </a:t>
            </a:r>
            <a:r>
              <a:rPr lang="en-US" sz="27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endParaRPr lang="bn-BD" sz="27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 defTabSz="685800">
              <a:defRPr/>
            </a:pPr>
            <a:r>
              <a:rPr lang="bn-BD" sz="27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বিয়োগ হাতে না রেখে</a:t>
            </a:r>
          </a:p>
          <a:p>
            <a:pPr algn="ctr" defTabSz="685800">
              <a:defRPr/>
            </a:pPr>
            <a:r>
              <a:rPr lang="bn-BD" sz="27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পৃষ্ঠা ৩৩</a:t>
            </a:r>
          </a:p>
          <a:p>
            <a:pPr algn="ctr" defTabSz="685800">
              <a:defRPr/>
            </a:pPr>
            <a:endParaRPr lang="en-US" sz="27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8" name="Group 1">
            <a:extLst>
              <a:ext uri="{FF2B5EF4-FFF2-40B4-BE49-F238E27FC236}">
                <a16:creationId xmlns:a16="http://schemas.microsoft.com/office/drawing/2014/main" id="{16836FAD-F7D4-4AD1-984A-2EE297DC14C8}"/>
              </a:ext>
            </a:extLst>
          </p:cNvPr>
          <p:cNvGrpSpPr>
            <a:grpSpLocks/>
          </p:cNvGrpSpPr>
          <p:nvPr/>
        </p:nvGrpSpPr>
        <p:grpSpPr bwMode="auto">
          <a:xfrm>
            <a:off x="1532812" y="1945245"/>
            <a:ext cx="5429254" cy="379461"/>
            <a:chOff x="1200584" y="886845"/>
            <a:chExt cx="8686953" cy="506284"/>
          </a:xfrm>
          <a:solidFill>
            <a:srgbClr val="FF0000"/>
          </a:solidFill>
        </p:grpSpPr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5642B1CD-DAFC-4E9A-A270-C87CDE8AA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584" y="886845"/>
              <a:ext cx="8686953" cy="277783"/>
              <a:chOff x="1429184" y="1420245"/>
              <a:chExt cx="8686953" cy="277783"/>
            </a:xfrm>
            <a:grpFill/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9135BF6-1F97-451B-9FE6-35945C61E330}"/>
                  </a:ext>
                </a:extLst>
              </p:cNvPr>
              <p:cNvSpPr/>
              <p:nvPr/>
            </p:nvSpPr>
            <p:spPr>
              <a:xfrm>
                <a:off x="1429184" y="1420245"/>
                <a:ext cx="8686953" cy="457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Kalpana Unicode" pitchFamily="2" charset="0"/>
                  <a:cs typeface="Kalpana Unicode" pitchFamily="2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6A2A18F-2971-4412-9D5A-514487A86C2B}"/>
                  </a:ext>
                </a:extLst>
              </p:cNvPr>
              <p:cNvSpPr/>
              <p:nvPr/>
            </p:nvSpPr>
            <p:spPr>
              <a:xfrm>
                <a:off x="1429184" y="1652327"/>
                <a:ext cx="8686953" cy="457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Kalpana Unicode" pitchFamily="2" charset="0"/>
                  <a:cs typeface="Kalpana Unicode" pitchFamily="2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BE061B-D272-4A79-813E-6E6C1F32B44C}"/>
                </a:ext>
              </a:extLst>
            </p:cNvPr>
            <p:cNvSpPr/>
            <p:nvPr/>
          </p:nvSpPr>
          <p:spPr>
            <a:xfrm>
              <a:off x="1200584" y="1347428"/>
              <a:ext cx="8686953" cy="457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Kalpana Unicode" pitchFamily="2" charset="0"/>
                <a:cs typeface="Kalpana Unicode" pitchFamily="2" charset="0"/>
              </a:endParaRPr>
            </a:p>
          </p:txBody>
        </p:sp>
      </p:grpSp>
      <p:sp>
        <p:nvSpPr>
          <p:cNvPr id="27" name="Diamond 26">
            <a:extLst>
              <a:ext uri="{FF2B5EF4-FFF2-40B4-BE49-F238E27FC236}">
                <a16:creationId xmlns:a16="http://schemas.microsoft.com/office/drawing/2014/main" id="{67DC48EA-EED1-461E-BD0A-C566D76BD7C3}"/>
              </a:ext>
            </a:extLst>
          </p:cNvPr>
          <p:cNvSpPr/>
          <p:nvPr/>
        </p:nvSpPr>
        <p:spPr>
          <a:xfrm>
            <a:off x="2837573" y="1566997"/>
            <a:ext cx="1298558" cy="11382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DD53A983-516D-4E87-AC38-12E5575E9109}"/>
              </a:ext>
            </a:extLst>
          </p:cNvPr>
          <p:cNvSpPr/>
          <p:nvPr/>
        </p:nvSpPr>
        <p:spPr>
          <a:xfrm>
            <a:off x="3644718" y="1591270"/>
            <a:ext cx="1298558" cy="11382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D379310F-D060-4263-907D-F5FB3194EF44}"/>
              </a:ext>
            </a:extLst>
          </p:cNvPr>
          <p:cNvSpPr/>
          <p:nvPr/>
        </p:nvSpPr>
        <p:spPr>
          <a:xfrm>
            <a:off x="4500651" y="1579133"/>
            <a:ext cx="1298558" cy="11382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9B803F03-37A6-431D-B9C6-4918BBD710C5}"/>
              </a:ext>
            </a:extLst>
          </p:cNvPr>
          <p:cNvSpPr/>
          <p:nvPr/>
        </p:nvSpPr>
        <p:spPr>
          <a:xfrm>
            <a:off x="5442194" y="1566997"/>
            <a:ext cx="1298558" cy="11382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F4CA50-6225-48B1-A2FE-F30BDDF9C968}"/>
              </a:ext>
            </a:extLst>
          </p:cNvPr>
          <p:cNvSpPr txBox="1"/>
          <p:nvPr/>
        </p:nvSpPr>
        <p:spPr>
          <a:xfrm>
            <a:off x="3164305" y="1819776"/>
            <a:ext cx="6473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50" dirty="0"/>
              <a:t>প</a:t>
            </a:r>
            <a:endParaRPr lang="en-US" sz="405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168E6C-C344-4AD9-AF69-871EDC2D1DC9}"/>
              </a:ext>
            </a:extLst>
          </p:cNvPr>
          <p:cNvSpPr txBox="1"/>
          <p:nvPr/>
        </p:nvSpPr>
        <p:spPr>
          <a:xfrm>
            <a:off x="3928796" y="1830214"/>
            <a:ext cx="6473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50" dirty="0"/>
              <a:t>রি</a:t>
            </a:r>
            <a:endParaRPr lang="en-US" sz="405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E3FBD8-E71D-42EB-856F-C75F9E75B2F2}"/>
              </a:ext>
            </a:extLst>
          </p:cNvPr>
          <p:cNvSpPr txBox="1"/>
          <p:nvPr/>
        </p:nvSpPr>
        <p:spPr>
          <a:xfrm>
            <a:off x="4826230" y="1819776"/>
            <a:ext cx="6473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50" dirty="0"/>
              <a:t>চি</a:t>
            </a:r>
            <a:endParaRPr lang="en-US" sz="40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5382F5-A981-43BA-9FEC-49718547CD91}"/>
              </a:ext>
            </a:extLst>
          </p:cNvPr>
          <p:cNvSpPr txBox="1"/>
          <p:nvPr/>
        </p:nvSpPr>
        <p:spPr>
          <a:xfrm>
            <a:off x="5880310" y="1891804"/>
            <a:ext cx="6473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50" dirty="0"/>
              <a:t>তি</a:t>
            </a:r>
            <a:endParaRPr lang="en-US" sz="4050" dirty="0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59E4BAD7-1EAE-4FBC-9E46-678B38638E48}"/>
              </a:ext>
            </a:extLst>
          </p:cNvPr>
          <p:cNvSpPr/>
          <p:nvPr/>
        </p:nvSpPr>
        <p:spPr>
          <a:xfrm>
            <a:off x="1985624" y="1539990"/>
            <a:ext cx="1298558" cy="11382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FA73DF-4F56-4CB1-8819-9F6DFA1F201B}"/>
              </a:ext>
            </a:extLst>
          </p:cNvPr>
          <p:cNvSpPr txBox="1"/>
          <p:nvPr/>
        </p:nvSpPr>
        <p:spPr>
          <a:xfrm>
            <a:off x="2482038" y="1817880"/>
            <a:ext cx="6473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50" dirty="0"/>
              <a:t>ঠ</a:t>
            </a:r>
            <a:endParaRPr lang="en-US" sz="4050" dirty="0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C6F7898C-76CC-4071-BD57-C124BFB65205}"/>
              </a:ext>
            </a:extLst>
          </p:cNvPr>
          <p:cNvSpPr/>
          <p:nvPr/>
        </p:nvSpPr>
        <p:spPr>
          <a:xfrm>
            <a:off x="1260503" y="1577435"/>
            <a:ext cx="1298558" cy="11382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5E95AE-2F5B-4A98-849B-61BF9D5BE5D8}"/>
              </a:ext>
            </a:extLst>
          </p:cNvPr>
          <p:cNvSpPr txBox="1"/>
          <p:nvPr/>
        </p:nvSpPr>
        <p:spPr>
          <a:xfrm>
            <a:off x="1520227" y="1864838"/>
            <a:ext cx="813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পা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16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590800" y="838200"/>
            <a:ext cx="3733800" cy="1219200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14730" r="2955"/>
          <a:stretch/>
        </p:blipFill>
        <p:spPr bwMode="auto">
          <a:xfrm>
            <a:off x="228600" y="2971800"/>
            <a:ext cx="872888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d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8600"/>
            <a:ext cx="5715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একটি ছবি দেখি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5791200"/>
            <a:ext cx="6096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একটি গাছে ১৫টি পাখি আছে।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5D2FB-ED6E-468A-BF21-201D14B18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33291" y="381000"/>
            <a:ext cx="6677417" cy="56028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99B08C-72AD-4A13-8687-79BF938350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59744" y="1728264"/>
            <a:ext cx="1250056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916E1B-F753-45F7-AC38-1DF217D3C3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39153" y="2500021"/>
            <a:ext cx="1250056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CA9DA1-4675-4664-9BDC-C6C61167BB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58452" y="3086100"/>
            <a:ext cx="1250056" cy="68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62D236-1AA2-48E5-B9B7-92CBB051EF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88147" y="1785990"/>
            <a:ext cx="1250056" cy="685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F2DDAE-34CC-4AC3-A4B5-E148D308BA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93120" y="2500021"/>
            <a:ext cx="1250056" cy="685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6BD883-654F-4084-9E17-C7343ECF0B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13531" y="1130832"/>
            <a:ext cx="1250056" cy="685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51F4A0-227A-4DE0-9EA3-E4CEFD2708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435226" y="1994964"/>
            <a:ext cx="1250056" cy="685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40A5EA-36A3-4B45-9BC0-3E1451E407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67097" y="992196"/>
            <a:ext cx="1250056" cy="68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40F437-93AC-43E4-BE2D-13DCF05BA1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13531" y="3769489"/>
            <a:ext cx="1250056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B22368-E1A5-4BBA-A2E8-A3FF35DCA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023172" y="4369332"/>
            <a:ext cx="1250056" cy="685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B88482-204A-4962-86EA-D5C877E4EF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98245" y="3785664"/>
            <a:ext cx="1250056" cy="685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141AFD-184C-4A27-9355-FFD59A516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46144" y="3252264"/>
            <a:ext cx="1250056" cy="685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5BF81A-44D8-4959-AC34-B530B9CBD9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49628" y="2618511"/>
            <a:ext cx="1250056" cy="685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E2250B-1207-4769-B4B0-8DAB7182D3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02028" y="1796562"/>
            <a:ext cx="1250056" cy="685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17F04F-93D7-464F-AC30-324D2AE09D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33501" y="922747"/>
            <a:ext cx="1250056" cy="685800"/>
          </a:xfrm>
          <a:prstGeom prst="rect">
            <a:avLst/>
          </a:prstGeom>
        </p:spPr>
      </p:pic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152400"/>
            <a:ext cx="39624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৫টি পাখি চলে গেল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5867400"/>
            <a:ext cx="46482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কয়টি বাকি রইলো?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DA39F0-C252-40E0-A2C1-EC9870513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47092" y="983397"/>
            <a:ext cx="5639034" cy="4731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855EE0-389E-411D-9F5A-95510766D0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44508" y="1213681"/>
            <a:ext cx="1250056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D6954F-C0A9-4B3F-958D-A4E80CF22D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34396" y="923892"/>
            <a:ext cx="1250056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FD53AB-3F79-4311-9C84-75DF28C4D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45578" y="1241086"/>
            <a:ext cx="1250056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B0F7D6-596E-47F4-8F98-6BF3F604B8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15270" y="2883877"/>
            <a:ext cx="1423325" cy="7808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AAE011-0F6C-47B3-AB4F-9B10B3E2B7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99951" y="3752152"/>
            <a:ext cx="1361442" cy="7469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D9E2E2-B3B6-4D5F-B814-E41DD2A154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946138" y="3685214"/>
            <a:ext cx="1361442" cy="746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FD738A-A9ED-4553-9708-3ACEE36A30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12343" y="2871368"/>
            <a:ext cx="1361442" cy="7469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4767BB-8855-4B05-A06B-29884C6B5A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23179" y="3028787"/>
            <a:ext cx="1361442" cy="7469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3888DF-275A-4D41-9EA0-322BC7AF5D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454745" y="2099363"/>
            <a:ext cx="1361442" cy="7469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026637-744A-47CE-8203-9BCB17BAB1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324858" y="1968759"/>
            <a:ext cx="1361442" cy="7469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FB5132-30B7-4039-9F4B-CBCC8513EE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578660" y="1692300"/>
            <a:ext cx="1361442" cy="7469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6FC0F3-B398-44F1-A9C3-68299C79B3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35466" y="1324256"/>
            <a:ext cx="1361442" cy="7469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53C9CD-708A-4920-994C-22B435C230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415058" y="3693191"/>
            <a:ext cx="1361442" cy="7469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EF7B99-3299-4615-B000-ED214EB108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934875" y="4360122"/>
            <a:ext cx="1361442" cy="7469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701732-E87C-4A31-BCF2-29D33D3D8F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626319" y="2707193"/>
            <a:ext cx="1361442" cy="746908"/>
          </a:xfrm>
          <a:prstGeom prst="rect">
            <a:avLst/>
          </a:prstGeom>
        </p:spPr>
      </p:pic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5562600"/>
            <a:ext cx="46482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(১০টি) বাকি রইলো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40A91-A75C-4673-B933-CB8A40114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47092" y="983397"/>
            <a:ext cx="5639034" cy="4731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F29D2C-7155-4E95-9094-13B8DE7387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33600" y="1524000"/>
            <a:ext cx="1423325" cy="780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D8CD94-5193-4682-ADC1-000BB3DE7A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666839" y="2861405"/>
            <a:ext cx="1423325" cy="780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DD33D4-9A78-43E1-8809-87059062D2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07529" y="3736443"/>
            <a:ext cx="1423325" cy="780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9FD261-A2BB-4439-A653-A81DE07BB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89165" y="2825915"/>
            <a:ext cx="1423325" cy="780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3C7AD8-0048-4F16-A5A1-E6B010F85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05678" y="3613639"/>
            <a:ext cx="1423325" cy="780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7BF7C9-4598-4E66-BBCC-288BC79DA8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51047" y="2177911"/>
            <a:ext cx="1423325" cy="7808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4BAFD8-81F0-4F73-8C46-08E5F450F8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10660" y="2958769"/>
            <a:ext cx="1423325" cy="7808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372FE0-4334-48E7-947F-BDBA98992E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09026" y="1914429"/>
            <a:ext cx="1423325" cy="7808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44ACDC-89CB-453C-A243-5A39612E67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70351" y="1373826"/>
            <a:ext cx="1423325" cy="7808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41193D-A030-4C8A-BADC-F2BBABC2F8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95349" y="983397"/>
            <a:ext cx="1423325" cy="78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56433"/>
      </p:ext>
    </p:extLst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2286000"/>
            <a:ext cx="8229600" cy="144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NikoshBAN" pitchFamily="2" charset="0"/>
                <a:cs typeface="NikoshBAN" pitchFamily="2" charset="0"/>
              </a:rPr>
              <a:t>চলে গেলে কমে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93724576"/>
      </p:ext>
    </p:extLst>
  </p:cSld>
  <p:clrMapOvr>
    <a:masterClrMapping/>
  </p:clrMapOvr>
  <p:transition spd="med">
    <p:pull dir="d"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481</Words>
  <Application>Microsoft Office PowerPoint</Application>
  <PresentationFormat>On-screen Show (4:3)</PresentationFormat>
  <Paragraphs>165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Corbel</vt:lpstr>
      <vt:lpstr>Gill Sans</vt:lpstr>
      <vt:lpstr>Kalpana Unicode</vt:lpstr>
      <vt:lpstr>Kalpurush</vt:lpstr>
      <vt:lpstr>NikoshBAN</vt:lpstr>
      <vt:lpstr>9_Office Theme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Century</dc:creator>
  <cp:lastModifiedBy>MM Hasan</cp:lastModifiedBy>
  <cp:revision>96</cp:revision>
  <dcterms:created xsi:type="dcterms:W3CDTF">2006-08-16T00:00:00Z</dcterms:created>
  <dcterms:modified xsi:type="dcterms:W3CDTF">2021-07-28T09:49:29Z</dcterms:modified>
</cp:coreProperties>
</file>