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6"/>
  </p:notesMasterIdLst>
  <p:sldIdLst>
    <p:sldId id="291" r:id="rId2"/>
    <p:sldId id="324" r:id="rId3"/>
    <p:sldId id="293" r:id="rId4"/>
    <p:sldId id="294" r:id="rId5"/>
    <p:sldId id="306" r:id="rId6"/>
    <p:sldId id="295" r:id="rId7"/>
    <p:sldId id="307" r:id="rId8"/>
    <p:sldId id="308" r:id="rId9"/>
    <p:sldId id="309" r:id="rId10"/>
    <p:sldId id="282" r:id="rId11"/>
    <p:sldId id="325" r:id="rId12"/>
    <p:sldId id="310" r:id="rId13"/>
    <p:sldId id="283" r:id="rId14"/>
    <p:sldId id="326" r:id="rId15"/>
    <p:sldId id="314" r:id="rId16"/>
    <p:sldId id="315" r:id="rId17"/>
    <p:sldId id="316" r:id="rId18"/>
    <p:sldId id="317" r:id="rId19"/>
    <p:sldId id="323" r:id="rId20"/>
    <p:sldId id="318" r:id="rId21"/>
    <p:sldId id="319" r:id="rId22"/>
    <p:sldId id="320" r:id="rId23"/>
    <p:sldId id="321" r:id="rId24"/>
    <p:sldId id="29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475F"/>
    <a:srgbClr val="000000"/>
    <a:srgbClr val="5B9BD5"/>
    <a:srgbClr val="2A3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94678" autoAdjust="0"/>
  </p:normalViewPr>
  <p:slideViewPr>
    <p:cSldViewPr snapToGrid="0">
      <p:cViewPr varScale="1">
        <p:scale>
          <a:sx n="86" d="100"/>
          <a:sy n="86" d="100"/>
        </p:scale>
        <p:origin x="23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073A9-E3DB-4C70-868A-F5279B428225}" type="datetimeFigureOut">
              <a:rPr lang="en-GB" smtClean="0"/>
              <a:t>28/07/2021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B5576-8B81-43BF-9E9C-5120AF6F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489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AA8E9-0F1E-4EEE-8583-A1543EF5B6B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93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>
                <a:latin typeface="Nikosh" pitchFamily="2" charset="0"/>
                <a:cs typeface="Nikosh" pitchFamily="2" charset="0"/>
              </a:rPr>
              <a:t>রসিক</a:t>
            </a:r>
            <a:r>
              <a:rPr lang="bn-IN" baseline="0" dirty="0">
                <a:latin typeface="Nikosh" pitchFamily="2" charset="0"/>
                <a:cs typeface="Nikosh" pitchFamily="2" charset="0"/>
              </a:rPr>
              <a:t> লাল রায়।মোবাঃ০১৯১৭-৯৪৬৯৪৮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772AC-BBB3-41BD-993C-316460CE92A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67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>
                <a:latin typeface="Nikosh" pitchFamily="2" charset="0"/>
                <a:cs typeface="Nikosh" pitchFamily="2" charset="0"/>
              </a:rPr>
              <a:t>রসিক</a:t>
            </a:r>
            <a:r>
              <a:rPr lang="bn-IN" baseline="0" dirty="0">
                <a:latin typeface="Nikosh" pitchFamily="2" charset="0"/>
                <a:cs typeface="Nikosh" pitchFamily="2" charset="0"/>
              </a:rPr>
              <a:t> লাল রায়।মোবাঃ০১৯১৭-৯৪৬৯৪৮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772AC-BBB3-41BD-993C-316460CE92A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89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>
                <a:latin typeface="Nikosh" pitchFamily="2" charset="0"/>
                <a:cs typeface="Nikosh" pitchFamily="2" charset="0"/>
              </a:rPr>
              <a:t>রসিক</a:t>
            </a:r>
            <a:r>
              <a:rPr lang="bn-IN" baseline="0" dirty="0">
                <a:latin typeface="Nikosh" pitchFamily="2" charset="0"/>
                <a:cs typeface="Nikosh" pitchFamily="2" charset="0"/>
              </a:rPr>
              <a:t> লাল রায়।মোবাঃ০১৯১৭-৯৪৬৯৪৮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772AC-BBB3-41BD-993C-316460CE92A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64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>
                <a:latin typeface="Nikosh" pitchFamily="2" charset="0"/>
                <a:cs typeface="Nikosh" pitchFamily="2" charset="0"/>
              </a:rPr>
              <a:t>রসিক</a:t>
            </a:r>
            <a:r>
              <a:rPr lang="bn-IN" baseline="0" dirty="0">
                <a:latin typeface="Nikosh" pitchFamily="2" charset="0"/>
                <a:cs typeface="Nikosh" pitchFamily="2" charset="0"/>
              </a:rPr>
              <a:t> লাল রায়।</a:t>
            </a:r>
            <a:r>
              <a:rPr lang="bn-IN" dirty="0">
                <a:latin typeface="Nikosh" pitchFamily="2" charset="0"/>
                <a:cs typeface="Nikosh" pitchFamily="2" charset="0"/>
              </a:rPr>
              <a:t>রসিক</a:t>
            </a:r>
            <a:r>
              <a:rPr lang="bn-IN" baseline="0" dirty="0">
                <a:latin typeface="Nikosh" pitchFamily="2" charset="0"/>
                <a:cs typeface="Nikosh" pitchFamily="2" charset="0"/>
              </a:rPr>
              <a:t> লাল রায়।মোবাঃ০১৯১৭-৯৪৬৯৪৮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772AC-BBB3-41BD-993C-316460CE92A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01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>
                <a:latin typeface="Nikosh" pitchFamily="2" charset="0"/>
                <a:cs typeface="Nikosh" pitchFamily="2" charset="0"/>
              </a:rPr>
              <a:t>রসিক</a:t>
            </a:r>
            <a:r>
              <a:rPr lang="bn-IN" baseline="0" dirty="0">
                <a:latin typeface="Nikosh" pitchFamily="2" charset="0"/>
                <a:cs typeface="Nikosh" pitchFamily="2" charset="0"/>
              </a:rPr>
              <a:t> লাল রায়।</a:t>
            </a:r>
            <a:r>
              <a:rPr lang="bn-IN" dirty="0">
                <a:latin typeface="Nikosh" pitchFamily="2" charset="0"/>
                <a:cs typeface="Nikosh" pitchFamily="2" charset="0"/>
              </a:rPr>
              <a:t>রসিক</a:t>
            </a:r>
            <a:r>
              <a:rPr lang="bn-IN" baseline="0" dirty="0">
                <a:latin typeface="Nikosh" pitchFamily="2" charset="0"/>
                <a:cs typeface="Nikosh" pitchFamily="2" charset="0"/>
              </a:rPr>
              <a:t> লাল রায়।মোবাঃ০১৯১৭-৯৪৬৯৪৮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772AC-BBB3-41BD-993C-316460CE92A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65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rasiksir48@gmail.com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772AC-BBB3-41BD-993C-316460CE92A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04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rasiksir48@gmail.com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772AC-BBB3-41BD-993C-316460CE92A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27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>
                <a:latin typeface="Nikosh" pitchFamily="2" charset="0"/>
                <a:cs typeface="Nikosh" pitchFamily="2" charset="0"/>
              </a:rPr>
              <a:t>রসিক</a:t>
            </a:r>
            <a:r>
              <a:rPr lang="bn-IN" baseline="0" dirty="0">
                <a:latin typeface="Nikosh" pitchFamily="2" charset="0"/>
                <a:cs typeface="Nikosh" pitchFamily="2" charset="0"/>
              </a:rPr>
              <a:t> লাল রায়।মোবাঃ০১৯১৭-৯৪৬৯৪৮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772AC-BBB3-41BD-993C-316460CE92A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06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>
                <a:latin typeface="Nikosh" pitchFamily="2" charset="0"/>
                <a:cs typeface="Nikosh" pitchFamily="2" charset="0"/>
              </a:rPr>
              <a:t>রসিক</a:t>
            </a:r>
            <a:r>
              <a:rPr lang="bn-IN" baseline="0" dirty="0">
                <a:latin typeface="Nikosh" pitchFamily="2" charset="0"/>
                <a:cs typeface="Nikosh" pitchFamily="2" charset="0"/>
              </a:rPr>
              <a:t> লাল রায়।মোবাঃ০১৯১৭-৯৪৬৯৪৮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772AC-BBB3-41BD-993C-316460CE92A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01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>
                <a:latin typeface="Nikosh" pitchFamily="2" charset="0"/>
                <a:cs typeface="Nikosh" pitchFamily="2" charset="0"/>
              </a:rPr>
              <a:t>রসিক</a:t>
            </a:r>
            <a:r>
              <a:rPr lang="bn-IN" baseline="0" dirty="0">
                <a:latin typeface="Nikosh" pitchFamily="2" charset="0"/>
                <a:cs typeface="Nikosh" pitchFamily="2" charset="0"/>
              </a:rPr>
              <a:t> লাল রায়।</a:t>
            </a:r>
            <a:r>
              <a:rPr lang="bn-IN" dirty="0">
                <a:latin typeface="Nikosh" pitchFamily="2" charset="0"/>
                <a:cs typeface="Nikosh" pitchFamily="2" charset="0"/>
              </a:rPr>
              <a:t>রসিক</a:t>
            </a:r>
            <a:r>
              <a:rPr lang="bn-IN" baseline="0" dirty="0">
                <a:latin typeface="Nikosh" pitchFamily="2" charset="0"/>
                <a:cs typeface="Nikosh" pitchFamily="2" charset="0"/>
              </a:rPr>
              <a:t> লাল রায়।মোবাঃ০১৯১৭-৯৪৬৯৪৮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772AC-BBB3-41BD-993C-316460CE92A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64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611B-C2CF-45B8-AABF-00E0E0612DC4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6385-2425-4327-B2A5-A78D4239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0">
        <p15:prstTrans prst="curtains"/>
      </p:transition>
    </mc:Choice>
    <mc:Fallback xmlns="">
      <p:transition spd="slow" advTm="1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611B-C2CF-45B8-AABF-00E0E0612DC4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6385-2425-4327-B2A5-A78D4239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77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0">
        <p15:prstTrans prst="curtains"/>
      </p:transition>
    </mc:Choice>
    <mc:Fallback xmlns="">
      <p:transition spd="slow" advTm="1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611B-C2CF-45B8-AABF-00E0E0612DC4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6385-2425-4327-B2A5-A78D4239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07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0">
        <p15:prstTrans prst="curtains"/>
      </p:transition>
    </mc:Choice>
    <mc:Fallback xmlns="">
      <p:transition spd="slow" advTm="1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611B-C2CF-45B8-AABF-00E0E0612DC4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6385-2425-4327-B2A5-A78D4239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97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0">
        <p15:prstTrans prst="curtains"/>
      </p:transition>
    </mc:Choice>
    <mc:Fallback xmlns="">
      <p:transition spd="slow" advTm="1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611B-C2CF-45B8-AABF-00E0E0612DC4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6385-2425-4327-B2A5-A78D4239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56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0">
        <p15:prstTrans prst="curtains"/>
      </p:transition>
    </mc:Choice>
    <mc:Fallback xmlns="">
      <p:transition spd="slow" advTm="1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611B-C2CF-45B8-AABF-00E0E0612DC4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6385-2425-4327-B2A5-A78D4239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72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0">
        <p15:prstTrans prst="curtains"/>
      </p:transition>
    </mc:Choice>
    <mc:Fallback xmlns="">
      <p:transition spd="slow" advTm="1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611B-C2CF-45B8-AABF-00E0E0612DC4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6385-2425-4327-B2A5-A78D4239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51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0">
        <p15:prstTrans prst="curtains"/>
      </p:transition>
    </mc:Choice>
    <mc:Fallback xmlns="">
      <p:transition spd="slow" advTm="1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611B-C2CF-45B8-AABF-00E0E0612DC4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6385-2425-4327-B2A5-A78D4239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59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0">
        <p15:prstTrans prst="curtains"/>
      </p:transition>
    </mc:Choice>
    <mc:Fallback xmlns="">
      <p:transition spd="slow" advTm="1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611B-C2CF-45B8-AABF-00E0E0612DC4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6385-2425-4327-B2A5-A78D4239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75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0">
        <p15:prstTrans prst="curtains"/>
      </p:transition>
    </mc:Choice>
    <mc:Fallback xmlns="">
      <p:transition spd="slow" advTm="1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611B-C2CF-45B8-AABF-00E0E0612DC4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6385-2425-4327-B2A5-A78D4239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44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0">
        <p15:prstTrans prst="curtains"/>
      </p:transition>
    </mc:Choice>
    <mc:Fallback xmlns="">
      <p:transition spd="slow" advTm="1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611B-C2CF-45B8-AABF-00E0E0612DC4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6385-2425-4327-B2A5-A78D4239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63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0">
        <p15:prstTrans prst="curtains"/>
      </p:transition>
    </mc:Choice>
    <mc:Fallback xmlns="">
      <p:transition spd="slow" advTm="1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6611B-C2CF-45B8-AABF-00E0E0612DC4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B6385-2425-4327-B2A5-A78D4239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2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0">
        <p15:prstTrans prst="curtains"/>
      </p:transition>
    </mc:Choice>
    <mc:Fallback xmlns="">
      <p:transition spd="slow" advTm="1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gif"/><Relationship Id="rId7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3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alishahin-mawjou-galbi-najwa-farouk">
            <a:hlinkClick r:id="" action="ppaction://media"/>
            <a:extLst>
              <a:ext uri="{FF2B5EF4-FFF2-40B4-BE49-F238E27FC236}">
                <a16:creationId xmlns:a16="http://schemas.microsoft.com/office/drawing/2014/main" id="{7B419F46-9AB9-453C-94B2-DA4B4C3F57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2318" y="31853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6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5321" y="235709"/>
            <a:ext cx="58977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উপাত্ত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কী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????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3906" y="1711417"/>
            <a:ext cx="104149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পরিসংখ্যানে</a:t>
            </a:r>
            <a:r>
              <a:rPr lang="en-US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বর্ণিত</a:t>
            </a:r>
            <a:r>
              <a:rPr lang="en-US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তথ্যসমুহ</a:t>
            </a:r>
            <a:r>
              <a:rPr lang="en-US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যে</a:t>
            </a:r>
            <a:r>
              <a:rPr lang="en-US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সকল</a:t>
            </a:r>
            <a:r>
              <a:rPr lang="en-US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সংখ্যা</a:t>
            </a:r>
            <a:r>
              <a:rPr lang="en-US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দ্বারা</a:t>
            </a:r>
            <a:r>
              <a:rPr lang="en-US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প্রকাশ</a:t>
            </a:r>
            <a:r>
              <a:rPr lang="en-US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ও </a:t>
            </a:r>
            <a:r>
              <a:rPr lang="en-US" sz="32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উপস্থাপন</a:t>
            </a:r>
            <a:r>
              <a:rPr lang="en-US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করা</a:t>
            </a:r>
            <a:r>
              <a:rPr lang="en-US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হয়</a:t>
            </a:r>
            <a:r>
              <a:rPr lang="en-US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, </a:t>
            </a:r>
            <a:r>
              <a:rPr lang="en-US" sz="32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তাই</a:t>
            </a:r>
            <a:r>
              <a:rPr lang="en-US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হলো</a:t>
            </a:r>
            <a:r>
              <a:rPr lang="en-US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পরিসংখ্যানের</a:t>
            </a:r>
            <a:r>
              <a:rPr lang="en-US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উপাত্ত</a:t>
            </a:r>
            <a:r>
              <a:rPr lang="en-US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।।</a:t>
            </a:r>
          </a:p>
          <a:p>
            <a:endParaRPr lang="en-US" sz="32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en-US" sz="32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তবে</a:t>
            </a:r>
            <a:r>
              <a:rPr lang="en-US" sz="32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একটি</a:t>
            </a:r>
            <a:r>
              <a:rPr lang="en-US" sz="32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মাত্র</a:t>
            </a:r>
            <a:r>
              <a:rPr lang="en-US" sz="32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সংখ্যা</a:t>
            </a:r>
            <a:r>
              <a:rPr lang="en-US" sz="32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দ্বারা</a:t>
            </a:r>
            <a:r>
              <a:rPr lang="en-US" sz="32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প্রকাশিত</a:t>
            </a:r>
            <a:r>
              <a:rPr lang="en-US" sz="32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উপাত্ত</a:t>
            </a:r>
            <a:r>
              <a:rPr lang="en-US" sz="32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পরিসংখ্যান</a:t>
            </a:r>
            <a:r>
              <a:rPr lang="en-US" sz="32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নয়</a:t>
            </a:r>
            <a:r>
              <a:rPr lang="en-US" sz="32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bn-BD" sz="3200" dirty="0">
              <a:ln w="0"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2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</a:t>
            </a:r>
          </a:p>
          <a:p>
            <a:r>
              <a:rPr lang="en-US" sz="3200" b="1" dirty="0">
                <a:ln w="0">
                  <a:solidFill>
                    <a:srgbClr val="FF0000"/>
                  </a:solidFill>
                </a:ln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</a:t>
            </a:r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যেমনঃ</a:t>
            </a:r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মামুনের</a:t>
            </a:r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বয়স</a:t>
            </a:r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১৫ </a:t>
            </a:r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বছর</a:t>
            </a:r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পরিসংখ্যান</a:t>
            </a:r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নয়</a:t>
            </a:r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।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B29610A-CBEE-40A8-9773-915DBC5EBF22}"/>
              </a:ext>
            </a:extLst>
          </p:cNvPr>
          <p:cNvSpPr/>
          <p:nvPr/>
        </p:nvSpPr>
        <p:spPr>
          <a:xfrm>
            <a:off x="467981" y="6485636"/>
            <a:ext cx="11197277" cy="310669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A1AD51-3A88-4951-9736-C50B3EA53E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14" y="5669779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99909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4421193" y="116817"/>
            <a:ext cx="3160337" cy="2729404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66504" y="3070283"/>
            <a:ext cx="5624736" cy="2025500"/>
          </a:xfrm>
          <a:prstGeom prst="rect">
            <a:avLst/>
          </a:prstGeom>
          <a:gradFill flip="none" rotWithShape="1">
            <a:gsLst>
              <a:gs pos="3100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১। পরিসংখ্যান কি?</a:t>
            </a:r>
            <a:endParaRPr lang="en-US" sz="40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তথ্য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কী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?</a:t>
            </a:r>
          </a:p>
          <a:p>
            <a:r>
              <a:rPr lang="bn-IN" sz="40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40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উপাত্ত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কী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r>
              <a:rPr lang="bn-IN" sz="40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</a:t>
            </a:r>
            <a:r>
              <a:rPr lang="en-US" sz="40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4E0101E-9D86-4FA4-9A72-C66A4E50D4EF}"/>
              </a:ext>
            </a:extLst>
          </p:cNvPr>
          <p:cNvSpPr/>
          <p:nvPr/>
        </p:nvSpPr>
        <p:spPr>
          <a:xfrm>
            <a:off x="467981" y="6485636"/>
            <a:ext cx="11197277" cy="310669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63E8A5-CAD9-48D1-8FAF-E45C71CEE6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14" y="5669779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8252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246" y="327928"/>
            <a:ext cx="565471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পরিসংখ্যানের উপাত্ত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3091" y="1148191"/>
            <a:ext cx="801653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পরিসংখ্যানের উপাত্ত দুই ধরনের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১। </a:t>
            </a:r>
            <a:r>
              <a:rPr lang="as-IN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প্রাথমিক উপাত্ত  বা প্রত্যক্ষ উপাত্ত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r>
              <a:rPr lang="as-IN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 </a:t>
            </a:r>
          </a:p>
          <a:p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২। </a:t>
            </a:r>
            <a:r>
              <a:rPr lang="as-IN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মাধ্যমিক উপাত্ত বা পরোক্ষ উপাত্ত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672" y="3476559"/>
            <a:ext cx="11246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সজ্জিতক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রণের</a:t>
            </a:r>
            <a:r>
              <a:rPr lang="as-IN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ভিত্তিতে উপাত্ত কে দুই ভাগে ভাগ করা যা</a:t>
            </a:r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য়</a:t>
            </a: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           ১। </a:t>
            </a:r>
            <a:r>
              <a:rPr lang="as-IN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অবিন্যস্ত উপাত্ত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ঃ ৩৫, ৫৩, ২৫, ৩০,৬১,৩১,৩২,৪০,৫১,৬৫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           ২।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বিন্যস্ত উপাত্ত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ঃ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  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২৫, ৩০,৩১,৩৫, ৩২,৪০,৫১,৫৩, ৬৫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A556A1C-8646-4F24-B2E4-2AAAA1D53526}"/>
              </a:ext>
            </a:extLst>
          </p:cNvPr>
          <p:cNvSpPr/>
          <p:nvPr/>
        </p:nvSpPr>
        <p:spPr>
          <a:xfrm>
            <a:off x="467981" y="6485636"/>
            <a:ext cx="11197277" cy="310669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3EFE10-97AA-48F0-892D-9FC2B8AD6F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14" y="5669779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21332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400" y="308659"/>
            <a:ext cx="111414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বিন্যস্ত</a:t>
            </a: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ও </a:t>
            </a:r>
            <a:r>
              <a:rPr lang="en-US" sz="4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অবিন্যস্ত</a:t>
            </a: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উপাত্ত</a:t>
            </a: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বলতে</a:t>
            </a: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কি</a:t>
            </a: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বুঝায়</a:t>
            </a: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6345" y="1319691"/>
            <a:ext cx="106289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বিন্যস্ত</a:t>
            </a:r>
            <a:r>
              <a:rPr lang="en-US" sz="3200" b="1" dirty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উপাত্তঃ</a:t>
            </a:r>
            <a:r>
              <a:rPr lang="en-US" sz="3200" b="1" dirty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r>
              <a:rPr lang="en-US" sz="3200" b="1" dirty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          </a:t>
            </a:r>
            <a:r>
              <a:rPr lang="en-US" sz="3200" b="1" dirty="0" err="1">
                <a:ln w="12700" cmpd="sng">
                  <a:solidFill>
                    <a:srgbClr val="FF0000"/>
                  </a:solidFill>
                  <a:prstDash val="solid"/>
                </a:ln>
              </a:rPr>
              <a:t>উপাত্তসমুহ</a:t>
            </a:r>
            <a:r>
              <a:rPr lang="en-US" sz="3200" b="1" dirty="0">
                <a:ln w="12700" cmpd="sng">
                  <a:solidFill>
                    <a:srgbClr val="FF0000"/>
                  </a:solidFill>
                  <a:prstDash val="solid"/>
                </a:ln>
              </a:rPr>
              <a:t> </a:t>
            </a:r>
            <a:r>
              <a:rPr lang="en-US" sz="3200" b="1" dirty="0" err="1">
                <a:ln w="12700" cmpd="sng">
                  <a:solidFill>
                    <a:srgbClr val="FF0000"/>
                  </a:solidFill>
                  <a:prstDash val="solid"/>
                </a:ln>
              </a:rPr>
              <a:t>যদি</a:t>
            </a:r>
            <a:r>
              <a:rPr lang="en-US" sz="3200" b="1" dirty="0">
                <a:ln w="12700" cmpd="sng">
                  <a:solidFill>
                    <a:srgbClr val="FF0000"/>
                  </a:solidFill>
                  <a:prstDash val="solid"/>
                </a:ln>
              </a:rPr>
              <a:t> </a:t>
            </a:r>
            <a:r>
              <a:rPr lang="en-US" sz="3200" b="1" dirty="0" err="1">
                <a:ln w="12700" cmpd="sng">
                  <a:solidFill>
                    <a:srgbClr val="FF0000"/>
                  </a:solidFill>
                  <a:prstDash val="solid"/>
                </a:ln>
              </a:rPr>
              <a:t>মানের</a:t>
            </a:r>
            <a:r>
              <a:rPr lang="en-US" sz="3200" b="1" dirty="0">
                <a:ln w="12700" cmpd="sng">
                  <a:solidFill>
                    <a:srgbClr val="FF0000"/>
                  </a:solidFill>
                  <a:prstDash val="solid"/>
                </a:ln>
              </a:rPr>
              <a:t> </a:t>
            </a:r>
            <a:r>
              <a:rPr lang="en-US" sz="3200" b="1" dirty="0" err="1">
                <a:ln w="12700" cmpd="sng">
                  <a:solidFill>
                    <a:srgbClr val="FF0000"/>
                  </a:solidFill>
                  <a:prstDash val="solid"/>
                </a:ln>
              </a:rPr>
              <a:t>ক্রমানুসারে</a:t>
            </a:r>
            <a:r>
              <a:rPr lang="en-US" sz="3200" b="1" dirty="0">
                <a:ln w="12700" cmpd="sng">
                  <a:solidFill>
                    <a:srgbClr val="FF0000"/>
                  </a:solidFill>
                  <a:prstDash val="solid"/>
                </a:ln>
              </a:rPr>
              <a:t> </a:t>
            </a:r>
            <a:r>
              <a:rPr lang="en-US" sz="3200" b="1" dirty="0" err="1">
                <a:ln w="12700" cmpd="sng">
                  <a:solidFill>
                    <a:srgbClr val="FF0000"/>
                  </a:solidFill>
                  <a:prstDash val="solid"/>
                </a:ln>
              </a:rPr>
              <a:t>সাজানো</a:t>
            </a:r>
            <a:r>
              <a:rPr lang="en-US" sz="3200" b="1" dirty="0">
                <a:ln w="12700" cmpd="sng">
                  <a:solidFill>
                    <a:srgbClr val="FF0000"/>
                  </a:solidFill>
                  <a:prstDash val="solid"/>
                </a:ln>
              </a:rPr>
              <a:t> </a:t>
            </a:r>
            <a:r>
              <a:rPr lang="en-US" sz="3200" b="1" dirty="0" err="1">
                <a:ln w="12700" cmpd="sng">
                  <a:solidFill>
                    <a:srgbClr val="FF0000"/>
                  </a:solidFill>
                  <a:prstDash val="solid"/>
                </a:ln>
              </a:rPr>
              <a:t>থাকে</a:t>
            </a:r>
            <a:r>
              <a:rPr lang="en-US" sz="3200" b="1" dirty="0">
                <a:ln w="12700" cmpd="sng">
                  <a:solidFill>
                    <a:srgbClr val="FF0000"/>
                  </a:solidFill>
                  <a:prstDash val="solid"/>
                </a:ln>
              </a:rPr>
              <a:t>            </a:t>
            </a:r>
            <a:r>
              <a:rPr lang="en-US" sz="3200" b="1" dirty="0" err="1">
                <a:ln w="12700" cmpd="sng">
                  <a:solidFill>
                    <a:srgbClr val="FF0000"/>
                  </a:solidFill>
                  <a:prstDash val="solid"/>
                </a:ln>
              </a:rPr>
              <a:t>তাকে</a:t>
            </a:r>
            <a:r>
              <a:rPr lang="en-US" sz="3200" b="1" dirty="0">
                <a:ln w="12700" cmpd="sng">
                  <a:solidFill>
                    <a:srgbClr val="FF0000"/>
                  </a:solidFill>
                  <a:prstDash val="solid"/>
                </a:ln>
              </a:rPr>
              <a:t> </a:t>
            </a:r>
            <a:r>
              <a:rPr lang="en-US" sz="3200" b="1" dirty="0" err="1">
                <a:ln w="12700" cmpd="sng">
                  <a:solidFill>
                    <a:srgbClr val="FF0000"/>
                  </a:solidFill>
                  <a:prstDash val="solid"/>
                </a:ln>
              </a:rPr>
              <a:t>বিন্যস্ত</a:t>
            </a:r>
            <a:r>
              <a:rPr lang="en-US" sz="3200" b="1" dirty="0">
                <a:ln w="12700" cmpd="sng">
                  <a:solidFill>
                    <a:srgbClr val="FF0000"/>
                  </a:solidFill>
                  <a:prstDash val="solid"/>
                </a:ln>
              </a:rPr>
              <a:t> </a:t>
            </a:r>
            <a:r>
              <a:rPr lang="en-US" sz="3200" b="1" dirty="0" err="1">
                <a:ln w="12700" cmpd="sng">
                  <a:solidFill>
                    <a:srgbClr val="FF0000"/>
                  </a:solidFill>
                  <a:prstDash val="solid"/>
                </a:ln>
              </a:rPr>
              <a:t>উপাত্ত</a:t>
            </a:r>
            <a:r>
              <a:rPr lang="en-US" sz="3200" b="1" dirty="0">
                <a:ln w="12700" cmpd="sng">
                  <a:solidFill>
                    <a:srgbClr val="FF0000"/>
                  </a:solidFill>
                  <a:prstDash val="solid"/>
                </a:ln>
              </a:rPr>
              <a:t> </a:t>
            </a:r>
            <a:r>
              <a:rPr lang="en-US" sz="3200" b="1" dirty="0" err="1">
                <a:ln w="12700" cmpd="sng">
                  <a:solidFill>
                    <a:srgbClr val="FF0000"/>
                  </a:solidFill>
                  <a:prstDash val="solid"/>
                </a:ln>
              </a:rPr>
              <a:t>বলে</a:t>
            </a:r>
            <a:r>
              <a:rPr lang="en-US" sz="3200" b="1" dirty="0">
                <a:ln w="12700" cmpd="sng">
                  <a:solidFill>
                    <a:srgbClr val="FF0000"/>
                  </a:solidFill>
                  <a:prstDash val="solid"/>
                </a:ln>
              </a:rPr>
              <a:t>।।</a:t>
            </a:r>
          </a:p>
          <a:p>
            <a:r>
              <a:rPr lang="en-US" sz="3200" b="1" dirty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           </a:t>
            </a:r>
            <a:r>
              <a:rPr lang="en-US" sz="32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</a:rPr>
              <a:t>যেমনঃ</a:t>
            </a:r>
            <a:r>
              <a:rPr lang="en-US" sz="32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</a:rPr>
              <a:t> ১২,১৪,১৫,১৬,১৭,২০,২২,২৪,২৫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759" y="3594169"/>
            <a:ext cx="104883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অবিন্যস্ত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উপাত্তঃ</a:t>
            </a:r>
            <a:endParaRPr lang="en-US" sz="32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   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উপাত্তসমুহ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যদি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মানের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ক্রমানুসারে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সাজানো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না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থাকে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তাকে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অবিন্যস্ত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উপাত্ত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বলে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 ।।</a:t>
            </a:r>
          </a:p>
          <a:p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  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যেমনঃ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২১,১০,৪৫,৫২,৭১,১৪,৫২,৬৬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A522FD6-5F90-4277-9DE8-3531FF39B5FA}"/>
              </a:ext>
            </a:extLst>
          </p:cNvPr>
          <p:cNvSpPr/>
          <p:nvPr/>
        </p:nvSpPr>
        <p:spPr>
          <a:xfrm>
            <a:off x="467981" y="6485636"/>
            <a:ext cx="11197277" cy="310669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5A79C3-D0CA-49C6-93D3-320FF7CFDA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14" y="5669779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2860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92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92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192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192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3195961" y="232226"/>
            <a:ext cx="4927105" cy="2702771"/>
          </a:xfrm>
          <a:prstGeom prst="downArrow">
            <a:avLst>
              <a:gd name="adj1" fmla="val 50000"/>
              <a:gd name="adj2" fmla="val 49753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4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0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0240" y="3115135"/>
            <a:ext cx="8919395" cy="1397735"/>
          </a:xfrm>
          <a:prstGeom prst="rect">
            <a:avLst/>
          </a:prstGeom>
          <a:gradFill flip="none" rotWithShape="1">
            <a:gsLst>
              <a:gs pos="3100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পরিসংখ্যানের উপাত্ত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IN" sz="32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কি? </a:t>
            </a:r>
            <a:endParaRPr lang="en-US" sz="32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</a:t>
            </a:r>
            <a:endParaRPr lang="en-US" sz="32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বিন্যস্ত</a:t>
            </a: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ও </a:t>
            </a:r>
            <a:r>
              <a:rPr lang="en-US" sz="32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অবিন্যস্ত</a:t>
            </a: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উপাত্ত</a:t>
            </a: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বলতে</a:t>
            </a: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কি</a:t>
            </a: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বুঝায়</a:t>
            </a: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?</a:t>
            </a:r>
            <a:endParaRPr lang="en-US" sz="3200" b="1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4600E8A-035D-4D5E-B136-34AC8CA389CC}"/>
              </a:ext>
            </a:extLst>
          </p:cNvPr>
          <p:cNvSpPr/>
          <p:nvPr/>
        </p:nvSpPr>
        <p:spPr>
          <a:xfrm>
            <a:off x="467981" y="6485636"/>
            <a:ext cx="11197277" cy="310669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DB4BF4-FFCE-4749-9EC1-D064E80D2B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14" y="5669779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3480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2973" y="287867"/>
            <a:ext cx="1019156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সমস্যাঃ</a:t>
            </a:r>
            <a:r>
              <a:rPr lang="bn-BD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মোহসেনুদ্দীন নূরিয়া ফাযিল(ডিগ্রী)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মাদ্রাসা</a:t>
            </a:r>
            <a:r>
              <a:rPr lang="bn-BD" sz="32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bn-BD" sz="32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সালের ৭ম শ্রেনির বার্ষিক পরীক্ষার গনিত বিষয়ে প্রথম ৩০ জন শিক্ষার্থীর নম্বর নিচে দেওয়া হলঃ-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4255" y="1978926"/>
            <a:ext cx="9591811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৪০,৫৫,৪২,৪২,৪৫,৫০,৫০,৫৬,৫০,৪৫,৪২,৪০,৪৩,৪৭,৪৩,৫০,৪৬,৪৫,৪২,৪৩,৪৪,৫২,৪৪,৪৫,৪০,৪৫,৪০,৫০,৪০,৪১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91266" y="3066276"/>
            <a:ext cx="3409467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সমস্যাবলীঃ-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34255" y="3924968"/>
            <a:ext cx="9158276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৫ শ্রেনি ব্যবধান  নিয়ে শ্রেণি সংখ্যা নির্ণয় কর।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34254" y="4509743"/>
            <a:ext cx="6244929" cy="584775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32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গন সংখ্যার সারণি তৈরি কর। </a:t>
            </a:r>
            <a:endParaRPr lang="en-US" sz="3200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34254" y="5094518"/>
            <a:ext cx="10337536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গন সংখ্যার আয়তলেখ অংকন কর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আয়তলে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প্রচুরক নির্ণয় কর ।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5056ABA-8288-4431-80CD-2B2EF6AF93AF}"/>
              </a:ext>
            </a:extLst>
          </p:cNvPr>
          <p:cNvSpPr/>
          <p:nvPr/>
        </p:nvSpPr>
        <p:spPr>
          <a:xfrm>
            <a:off x="467981" y="6485636"/>
            <a:ext cx="11197277" cy="310669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721DF9-6C79-4057-8892-F87A76C823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14" y="5669779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489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1753" y="197827"/>
            <a:ext cx="2790282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সমাধানঃ</a:t>
            </a:r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416" y="1166842"/>
            <a:ext cx="11230253" cy="4524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এখানে, </a:t>
            </a:r>
            <a:endParaRPr lang="en-US" sz="32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সর্বোচ্চ সংখ্যা মান  = ৫৬  </a:t>
            </a:r>
            <a:endParaRPr lang="bn-IN" sz="32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সর্বনিম্ন সংখ্যামান   =  ৪০                                                      </a:t>
            </a:r>
          </a:p>
          <a:p>
            <a:r>
              <a:rPr lang="bn-IN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জানি ,                                                                 </a:t>
            </a:r>
          </a:p>
          <a:p>
            <a:r>
              <a:rPr lang="bn-IN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3200" b="1" spc="5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পরিসর = ( সর্বোচ্চ সংখ্যা মান - সর্বনিম্ন সংখ্যামান )+১       </a:t>
            </a:r>
            <a:endParaRPr lang="bn-IN" sz="3200" b="1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IN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(৫৬-৪০)+১ = ১</a:t>
            </a:r>
            <a:r>
              <a:rPr lang="en-US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</a:t>
            </a:r>
            <a:endParaRPr lang="en-US" sz="32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সুতরাং,  ৫ শ্রেণি ব্যবধান ধরে শ্রেণি সংখ্যা  = ১৭ </a:t>
            </a:r>
            <a:r>
              <a:rPr lang="en-US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             </a:t>
            </a:r>
          </a:p>
          <a:p>
            <a:r>
              <a:rPr lang="bn-IN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</a:t>
            </a:r>
            <a:r>
              <a:rPr lang="en-US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bn-IN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৩.৪                        </a:t>
            </a:r>
          </a:p>
          <a:p>
            <a:r>
              <a:rPr lang="bn-IN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</a:t>
            </a:r>
            <a:r>
              <a:rPr lang="en-US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r>
              <a:rPr lang="bn-IN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itchFamily="2" charset="0"/>
                <a:cs typeface="Nikosh" pitchFamily="2" charset="0"/>
              </a:rPr>
              <a:t>= </a:t>
            </a:r>
            <a:r>
              <a:rPr lang="bn-IN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r>
              <a:rPr lang="bn-IN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itchFamily="2" charset="0"/>
                <a:cs typeface="Nikosh" pitchFamily="2" charset="0"/>
              </a:rPr>
              <a:t>   </a:t>
            </a:r>
            <a:endParaRPr lang="en-US" sz="32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10A2BD-84F3-46E7-A662-EA56A9D71B53}"/>
              </a:ext>
            </a:extLst>
          </p:cNvPr>
          <p:cNvSpPr/>
          <p:nvPr/>
        </p:nvSpPr>
        <p:spPr>
          <a:xfrm>
            <a:off x="467981" y="6485636"/>
            <a:ext cx="11197277" cy="310669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BCE4B-9AB3-4574-9438-B3F3E40A77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14" y="5669779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875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24603"/>
              </p:ext>
            </p:extLst>
          </p:nvPr>
        </p:nvGraphicFramePr>
        <p:xfrm>
          <a:off x="2272691" y="1388659"/>
          <a:ext cx="7643672" cy="412955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858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0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4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3205">
                <a:tc>
                  <a:txBody>
                    <a:bodyPr/>
                    <a:lstStyle/>
                    <a:p>
                      <a:pPr algn="l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শ্রেনি</a:t>
                      </a:r>
                      <a:r>
                        <a:rPr lang="bn-IN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ব্যবধান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ট্যালি চিহ্ন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গনসংখ্যা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269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৪০-৪৪</a:t>
                      </a:r>
                      <a:r>
                        <a:rPr lang="bn-IN" sz="3200" baseline="0" dirty="0">
                          <a:latin typeface="Nikosh" pitchFamily="2" charset="0"/>
                          <a:cs typeface="Nikosh" pitchFamily="2" charset="0"/>
                        </a:rPr>
                        <a:t>   </a:t>
                      </a:r>
                      <a:endParaRPr lang="en-US" sz="32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aseline="0" dirty="0">
                          <a:latin typeface="Nikosh" pitchFamily="2" charset="0"/>
                          <a:cs typeface="Nikosh" pitchFamily="2" charset="0"/>
                        </a:rPr>
                        <a:t>IIII </a:t>
                      </a:r>
                      <a:r>
                        <a:rPr lang="en-US" sz="3200" baseline="0" dirty="0" err="1">
                          <a:latin typeface="Nikosh" pitchFamily="2" charset="0"/>
                          <a:cs typeface="Nikosh" pitchFamily="2" charset="0"/>
                        </a:rPr>
                        <a:t>IIII</a:t>
                      </a:r>
                      <a:r>
                        <a:rPr lang="en-US" sz="3200" baseline="0" dirty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" pitchFamily="2" charset="0"/>
                          <a:cs typeface="Nikosh" pitchFamily="2" charset="0"/>
                        </a:rPr>
                        <a:t>IIII</a:t>
                      </a:r>
                      <a:endParaRPr lang="en-US" sz="32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269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৪৫-৪৯</a:t>
                      </a:r>
                      <a:r>
                        <a:rPr lang="bn-IN" sz="3200" baseline="0" dirty="0">
                          <a:latin typeface="Nikosh" pitchFamily="2" charset="0"/>
                          <a:cs typeface="Nikosh" pitchFamily="2" charset="0"/>
                        </a:rPr>
                        <a:t>   </a:t>
                      </a:r>
                      <a:endParaRPr lang="en-US" sz="32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aseline="0" dirty="0">
                          <a:latin typeface="Nikosh" pitchFamily="2" charset="0"/>
                          <a:cs typeface="Nikosh" pitchFamily="2" charset="0"/>
                        </a:rPr>
                        <a:t> IIII I</a:t>
                      </a:r>
                      <a:endParaRPr lang="en-US" sz="32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৬</a:t>
                      </a:r>
                      <a:r>
                        <a:rPr lang="bn-IN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269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৫০-৫৪</a:t>
                      </a:r>
                      <a:r>
                        <a:rPr lang="bn-IN" sz="3200" baseline="0" dirty="0">
                          <a:latin typeface="Nikosh" pitchFamily="2" charset="0"/>
                          <a:cs typeface="Nikosh" pitchFamily="2" charset="0"/>
                        </a:rPr>
                        <a:t>   </a:t>
                      </a:r>
                      <a:endParaRPr lang="en-US" sz="32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aseline="0" dirty="0">
                          <a:latin typeface="Nikosh" pitchFamily="2" charset="0"/>
                          <a:cs typeface="Nikosh" pitchFamily="2" charset="0"/>
                        </a:rPr>
                        <a:t> IIII I</a:t>
                      </a:r>
                      <a:endParaRPr lang="en-US" sz="32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৬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5269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৫৫-৬০</a:t>
                      </a:r>
                      <a:r>
                        <a:rPr lang="bn-IN" sz="3200" baseline="0" dirty="0">
                          <a:latin typeface="Nikosh" pitchFamily="2" charset="0"/>
                          <a:cs typeface="Nikosh" pitchFamily="2" charset="0"/>
                        </a:rPr>
                        <a:t>   </a:t>
                      </a:r>
                      <a:endParaRPr lang="en-US" sz="32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aseline="0" dirty="0">
                          <a:latin typeface="Nikosh" pitchFamily="2" charset="0"/>
                          <a:cs typeface="Nikosh" pitchFamily="2" charset="0"/>
                        </a:rPr>
                        <a:t> III</a:t>
                      </a:r>
                      <a:endParaRPr lang="en-US" sz="32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৩</a:t>
                      </a:r>
                      <a:r>
                        <a:rPr lang="bn-IN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5269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   </a:t>
                      </a:r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6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>
            <a:cxnSpLocks/>
          </p:cNvCxnSpPr>
          <p:nvPr/>
        </p:nvCxnSpPr>
        <p:spPr>
          <a:xfrm flipH="1">
            <a:off x="5282220" y="2247897"/>
            <a:ext cx="371868" cy="2149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328149" y="2891050"/>
            <a:ext cx="413988" cy="2866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 flipH="1">
            <a:off x="6310536" y="2233806"/>
            <a:ext cx="353641" cy="2290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 flipH="1">
            <a:off x="5777076" y="2247897"/>
            <a:ext cx="275076" cy="2149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 flipH="1">
            <a:off x="5328149" y="3631773"/>
            <a:ext cx="325939" cy="2275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10148" y="226655"/>
            <a:ext cx="3046595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সমাধানঃ </a:t>
            </a:r>
            <a:r>
              <a:rPr lang="b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C160ED8-748A-4A53-93B8-2868938BCCDD}"/>
              </a:ext>
            </a:extLst>
          </p:cNvPr>
          <p:cNvSpPr/>
          <p:nvPr/>
        </p:nvSpPr>
        <p:spPr>
          <a:xfrm>
            <a:off x="467981" y="6485636"/>
            <a:ext cx="11197277" cy="310669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4349FA4-DC7E-4F6A-8AD3-CC1689F6F5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14" y="5669779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9283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2217" y="326767"/>
            <a:ext cx="3131125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সমাধানঃ-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6265" y="2285091"/>
            <a:ext cx="4199837" cy="286232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 কাগজে (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Graph Paper ) x </a:t>
            </a:r>
            <a:r>
              <a:rPr lang="bn-IN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অক্ষ বরাবর ক্ষুদ্রতম বর্গের প্রতি ঘরকে ১ একক শ্রেণি ব্যাপ্তি  এবং 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y </a:t>
            </a:r>
            <a:r>
              <a:rPr lang="bn-IN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অক্ষ বরাবর ক্ষুদ্রতম বর্গের প্রতি ঘরকে ১ একক ধরে গনসংখ্যার আয়তলেখ আঁকা হয়েছে। 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IN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অক্ষের মূল বিন্দু থেকে ৪০ পর্যন্ত আছে বোঝাতে ভাঙা চিহ্ন দেওয়া হয়েছে। 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grap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293362" y="1379805"/>
            <a:ext cx="4022578" cy="446807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16200000" flipV="1">
            <a:off x="274367" y="3548718"/>
            <a:ext cx="4026090" cy="136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294235" y="5582233"/>
            <a:ext cx="4271750" cy="1364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V="1">
            <a:off x="936283" y="3555541"/>
            <a:ext cx="4012442" cy="1364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246471" y="3582839"/>
            <a:ext cx="4026087" cy="2729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887914" y="3544168"/>
            <a:ext cx="3987420" cy="3866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543009" y="3560091"/>
            <a:ext cx="4003341" cy="2274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584554" y="3576014"/>
            <a:ext cx="4026087" cy="2729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218572" y="3576013"/>
            <a:ext cx="4026087" cy="2729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593279" y="5314445"/>
            <a:ext cx="559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03168" y="1269541"/>
            <a:ext cx="38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26" name="Freeform 25"/>
          <p:cNvSpPr/>
          <p:nvPr/>
        </p:nvSpPr>
        <p:spPr>
          <a:xfrm>
            <a:off x="2403417" y="5397989"/>
            <a:ext cx="477673" cy="156949"/>
          </a:xfrm>
          <a:custGeom>
            <a:avLst/>
            <a:gdLst>
              <a:gd name="connsiteX0" fmla="*/ 0 w 600501"/>
              <a:gd name="connsiteY0" fmla="*/ 143302 h 206991"/>
              <a:gd name="connsiteX1" fmla="*/ 54591 w 600501"/>
              <a:gd name="connsiteY1" fmla="*/ 20472 h 206991"/>
              <a:gd name="connsiteX2" fmla="*/ 150125 w 600501"/>
              <a:gd name="connsiteY2" fmla="*/ 156950 h 206991"/>
              <a:gd name="connsiteX3" fmla="*/ 286603 w 600501"/>
              <a:gd name="connsiteY3" fmla="*/ 6824 h 206991"/>
              <a:gd name="connsiteX4" fmla="*/ 368490 w 600501"/>
              <a:gd name="connsiteY4" fmla="*/ 197893 h 206991"/>
              <a:gd name="connsiteX5" fmla="*/ 464024 w 600501"/>
              <a:gd name="connsiteY5" fmla="*/ 61415 h 206991"/>
              <a:gd name="connsiteX6" fmla="*/ 600501 w 600501"/>
              <a:gd name="connsiteY6" fmla="*/ 197893 h 206991"/>
              <a:gd name="connsiteX7" fmla="*/ 600501 w 600501"/>
              <a:gd name="connsiteY7" fmla="*/ 197893 h 206991"/>
              <a:gd name="connsiteX8" fmla="*/ 600501 w 600501"/>
              <a:gd name="connsiteY8" fmla="*/ 197893 h 20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0501" h="206991">
                <a:moveTo>
                  <a:pt x="0" y="143302"/>
                </a:moveTo>
                <a:cubicBezTo>
                  <a:pt x="14785" y="80749"/>
                  <a:pt x="29570" y="18197"/>
                  <a:pt x="54591" y="20472"/>
                </a:cubicBezTo>
                <a:cubicBezTo>
                  <a:pt x="79612" y="22747"/>
                  <a:pt x="111456" y="159225"/>
                  <a:pt x="150125" y="156950"/>
                </a:cubicBezTo>
                <a:cubicBezTo>
                  <a:pt x="188794" y="154675"/>
                  <a:pt x="250209" y="0"/>
                  <a:pt x="286603" y="6824"/>
                </a:cubicBezTo>
                <a:cubicBezTo>
                  <a:pt x="322997" y="13648"/>
                  <a:pt x="338920" y="188795"/>
                  <a:pt x="368490" y="197893"/>
                </a:cubicBezTo>
                <a:cubicBezTo>
                  <a:pt x="398060" y="206991"/>
                  <a:pt x="425356" y="61415"/>
                  <a:pt x="464024" y="61415"/>
                </a:cubicBezTo>
                <a:cubicBezTo>
                  <a:pt x="502692" y="61415"/>
                  <a:pt x="600501" y="197893"/>
                  <a:pt x="600501" y="197893"/>
                </a:cubicBezTo>
                <a:lnTo>
                  <a:pt x="600501" y="197893"/>
                </a:lnTo>
                <a:lnTo>
                  <a:pt x="600501" y="197893"/>
                </a:ln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070613" y="5552705"/>
            <a:ext cx="5165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  </a:t>
            </a:r>
            <a:r>
              <a:rPr lang="bn-IN" sz="24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০ </a:t>
            </a:r>
            <a:r>
              <a:rPr lang="en-US" sz="24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  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৪০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  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৪৫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    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৫০  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৫৫  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৬০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 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rot="10800000">
            <a:off x="2280588" y="4968084"/>
            <a:ext cx="4203512" cy="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2269215" y="2964137"/>
            <a:ext cx="4203512" cy="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>
            <a:off x="2271490" y="3717039"/>
            <a:ext cx="4203512" cy="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>
            <a:off x="2273764" y="4347111"/>
            <a:ext cx="4203512" cy="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2255567" y="2363636"/>
            <a:ext cx="4203512" cy="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2255568" y="1708544"/>
            <a:ext cx="4203512" cy="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976623" y="3726139"/>
            <a:ext cx="586854" cy="186974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633991" y="4846168"/>
            <a:ext cx="598226" cy="7519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930528" y="5202399"/>
            <a:ext cx="611874" cy="38210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91358" y="4846168"/>
            <a:ext cx="598228" cy="75426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 rot="16200000">
            <a:off x="102620" y="3063070"/>
            <a:ext cx="375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১০    ১৫    ২০   ২৫</a:t>
            </a:r>
            <a:r>
              <a:rPr lang="bn-IN" sz="28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   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665593B-421F-410F-9855-C532D36D3978}"/>
              </a:ext>
            </a:extLst>
          </p:cNvPr>
          <p:cNvSpPr/>
          <p:nvPr/>
        </p:nvSpPr>
        <p:spPr>
          <a:xfrm>
            <a:off x="467981" y="6485636"/>
            <a:ext cx="11197277" cy="310669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23EEEAE-E5DD-41FA-94E3-04C8552DB3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14" y="5669779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084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0">
        <p14:honeycomb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4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7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6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8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7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770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0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77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770" decel="100000"/>
                                        <p:tgtEl>
                                          <p:spTgt spid="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9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1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0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2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77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770" decel="100000"/>
                                        <p:tgtEl>
                                          <p:spTgt spid="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1" dur="77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3" dur="77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/>
      <p:bldP spid="23" grpId="0"/>
      <p:bldP spid="26" grpId="0" animBg="1"/>
      <p:bldP spid="27" grpId="0"/>
      <p:bldP spid="37" grpId="0" animBg="1"/>
      <p:bldP spid="38" grpId="0" animBg="1"/>
      <p:bldP spid="39" grpId="0" animBg="1"/>
      <p:bldP spid="40" grpId="0" animBg="1"/>
      <p:bldP spid="41" grpId="0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8535" y="274190"/>
            <a:ext cx="3406333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সমাধানঃ-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grap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044770" y="1344261"/>
            <a:ext cx="4022578" cy="446807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16200000" flipV="1">
            <a:off x="1025775" y="3513174"/>
            <a:ext cx="4026090" cy="136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045643" y="5546689"/>
            <a:ext cx="4271750" cy="1364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V="1">
            <a:off x="1687691" y="3519997"/>
            <a:ext cx="4012442" cy="1364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997879" y="3547295"/>
            <a:ext cx="4026087" cy="2729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639322" y="3508624"/>
            <a:ext cx="3987420" cy="3866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294417" y="3524547"/>
            <a:ext cx="4003341" cy="2274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335962" y="3540470"/>
            <a:ext cx="4026087" cy="2729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969980" y="3540469"/>
            <a:ext cx="4026087" cy="2729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44688" y="5287382"/>
            <a:ext cx="559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54576" y="1233997"/>
            <a:ext cx="38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26" name="Freeform 25"/>
          <p:cNvSpPr/>
          <p:nvPr/>
        </p:nvSpPr>
        <p:spPr>
          <a:xfrm>
            <a:off x="3154825" y="5362445"/>
            <a:ext cx="477673" cy="156949"/>
          </a:xfrm>
          <a:custGeom>
            <a:avLst/>
            <a:gdLst>
              <a:gd name="connsiteX0" fmla="*/ 0 w 600501"/>
              <a:gd name="connsiteY0" fmla="*/ 143302 h 206991"/>
              <a:gd name="connsiteX1" fmla="*/ 54591 w 600501"/>
              <a:gd name="connsiteY1" fmla="*/ 20472 h 206991"/>
              <a:gd name="connsiteX2" fmla="*/ 150125 w 600501"/>
              <a:gd name="connsiteY2" fmla="*/ 156950 h 206991"/>
              <a:gd name="connsiteX3" fmla="*/ 286603 w 600501"/>
              <a:gd name="connsiteY3" fmla="*/ 6824 h 206991"/>
              <a:gd name="connsiteX4" fmla="*/ 368490 w 600501"/>
              <a:gd name="connsiteY4" fmla="*/ 197893 h 206991"/>
              <a:gd name="connsiteX5" fmla="*/ 464024 w 600501"/>
              <a:gd name="connsiteY5" fmla="*/ 61415 h 206991"/>
              <a:gd name="connsiteX6" fmla="*/ 600501 w 600501"/>
              <a:gd name="connsiteY6" fmla="*/ 197893 h 206991"/>
              <a:gd name="connsiteX7" fmla="*/ 600501 w 600501"/>
              <a:gd name="connsiteY7" fmla="*/ 197893 h 206991"/>
              <a:gd name="connsiteX8" fmla="*/ 600501 w 600501"/>
              <a:gd name="connsiteY8" fmla="*/ 197893 h 20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0501" h="206991">
                <a:moveTo>
                  <a:pt x="0" y="143302"/>
                </a:moveTo>
                <a:cubicBezTo>
                  <a:pt x="14785" y="80749"/>
                  <a:pt x="29570" y="18197"/>
                  <a:pt x="54591" y="20472"/>
                </a:cubicBezTo>
                <a:cubicBezTo>
                  <a:pt x="79612" y="22747"/>
                  <a:pt x="111456" y="159225"/>
                  <a:pt x="150125" y="156950"/>
                </a:cubicBezTo>
                <a:cubicBezTo>
                  <a:pt x="188794" y="154675"/>
                  <a:pt x="250209" y="0"/>
                  <a:pt x="286603" y="6824"/>
                </a:cubicBezTo>
                <a:cubicBezTo>
                  <a:pt x="322997" y="13648"/>
                  <a:pt x="338920" y="188795"/>
                  <a:pt x="368490" y="197893"/>
                </a:cubicBezTo>
                <a:cubicBezTo>
                  <a:pt x="398060" y="206991"/>
                  <a:pt x="425356" y="61415"/>
                  <a:pt x="464024" y="61415"/>
                </a:cubicBezTo>
                <a:cubicBezTo>
                  <a:pt x="502692" y="61415"/>
                  <a:pt x="600501" y="197893"/>
                  <a:pt x="600501" y="197893"/>
                </a:cubicBezTo>
                <a:lnTo>
                  <a:pt x="600501" y="197893"/>
                </a:lnTo>
                <a:lnTo>
                  <a:pt x="600501" y="197893"/>
                </a:ln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881871" y="5601283"/>
            <a:ext cx="494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      ৪০     ৪৫     ৫০     ৫৫     ৬০ </a:t>
            </a:r>
            <a:r>
              <a:rPr lang="bn-IN" sz="24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   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 rot="10800000">
            <a:off x="3031996" y="4932540"/>
            <a:ext cx="4203512" cy="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3020623" y="2928593"/>
            <a:ext cx="4203512" cy="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>
            <a:off x="3022898" y="3681495"/>
            <a:ext cx="4203512" cy="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>
            <a:off x="3025172" y="4311567"/>
            <a:ext cx="4203512" cy="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3006976" y="2364488"/>
            <a:ext cx="4203512" cy="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3006976" y="1673000"/>
            <a:ext cx="4203512" cy="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728031" y="3690595"/>
            <a:ext cx="586854" cy="186974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385399" y="4673234"/>
            <a:ext cx="598226" cy="88937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681936" y="5219144"/>
            <a:ext cx="611874" cy="3298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042766" y="4686882"/>
            <a:ext cx="598228" cy="8780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 rot="16200000">
            <a:off x="891449" y="2990105"/>
            <a:ext cx="3680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  ১০    ১৫    ২০   ২৫  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755327" y="3651927"/>
            <a:ext cx="559559" cy="1894762"/>
            <a:chOff x="3548417" y="2417930"/>
            <a:chExt cx="559559" cy="1894762"/>
          </a:xfrm>
        </p:grpSpPr>
        <p:cxnSp>
          <p:nvCxnSpPr>
            <p:cNvPr id="29" name="Straight Connector 28"/>
            <p:cNvCxnSpPr/>
            <p:nvPr/>
          </p:nvCxnSpPr>
          <p:spPr>
            <a:xfrm rot="16200000" flipH="1">
              <a:off x="3367588" y="2651080"/>
              <a:ext cx="921221" cy="559555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2902425" y="3063922"/>
              <a:ext cx="1840172" cy="548188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H="1">
              <a:off x="3302758" y="3671247"/>
              <a:ext cx="1255594" cy="2729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7972484" y="2136338"/>
            <a:ext cx="3594676" cy="25545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20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আয়তলেখ থেকে দেখা যায়, বেশি সংখ্যক শিক্ষার্থী প্রাপ্ত নম্বর ৪০ থেকে ৪৫ এর মধ্যে এবং ছেদ বিন্দু থেকে</a:t>
            </a:r>
            <a:r>
              <a:rPr lang="en-US" sz="20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x</a:t>
            </a:r>
            <a:r>
              <a:rPr lang="bn-IN" sz="20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অক্ষের উপর যে লম্ব টানা হয়েছে এর ব্যাপ্তি ৪০ ও ৪৫ এর মধ্য অবস্থিত । তাই শিক্ষার্থীর প্রাপ্ত নম্বরের প্রচুরক হলো ৪৩ ( প্রায়)।</a:t>
            </a:r>
            <a:endParaRPr lang="en-US" sz="2000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0456021-2095-4AA8-978E-1EF7ABB7569E}"/>
              </a:ext>
            </a:extLst>
          </p:cNvPr>
          <p:cNvSpPr/>
          <p:nvPr/>
        </p:nvSpPr>
        <p:spPr>
          <a:xfrm>
            <a:off x="497361" y="6515033"/>
            <a:ext cx="11197277" cy="310669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36F7F2B-B851-4A41-BE30-503E1D38BA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94" y="569917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102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4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7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6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8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7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770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0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77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770" decel="100000"/>
                                        <p:tgtEl>
                                          <p:spTgt spid="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9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1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0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2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77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770" decel="100000"/>
                                        <p:tgtEl>
                                          <p:spTgt spid="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1" dur="77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3" dur="77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4.81481E-6 L 0 -0.07223 " pathEditMode="relative" rAng="0" ptsTypes="AA">
                                      <p:cBhvr>
                                        <p:cTn id="2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/>
      <p:bldP spid="23" grpId="0"/>
      <p:bldP spid="26" grpId="0" animBg="1"/>
      <p:bldP spid="27" grpId="0"/>
      <p:bldP spid="37" grpId="0" animBg="1"/>
      <p:bldP spid="38" grpId="0" animBg="1"/>
      <p:bldP spid="39" grpId="0" animBg="1"/>
      <p:bldP spid="40" grpId="0" animBg="1"/>
      <p:bldP spid="41" grpId="0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427"/>
            <a:ext cx="12191999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Frame 3"/>
          <p:cNvSpPr/>
          <p:nvPr/>
        </p:nvSpPr>
        <p:spPr>
          <a:xfrm>
            <a:off x="1136342" y="956725"/>
            <a:ext cx="9863091" cy="686934"/>
          </a:xfrm>
          <a:prstGeom prst="frame">
            <a:avLst>
              <a:gd name="adj1" fmla="val 6627"/>
            </a:avLst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ONLINE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339" y="3429000"/>
            <a:ext cx="3874752" cy="2348102"/>
          </a:xfrm>
          <a:prstGeom prst="ellipse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4684933" y="2228671"/>
            <a:ext cx="22236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7200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7200" b="1" dirty="0">
              <a:ln w="952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72F2A4A-3097-43ED-AE94-B539BC402898}"/>
              </a:ext>
            </a:extLst>
          </p:cNvPr>
          <p:cNvSpPr/>
          <p:nvPr/>
        </p:nvSpPr>
        <p:spPr>
          <a:xfrm>
            <a:off x="463119" y="6512431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A1F2D8-8E92-42BF-8105-0589EF9EA3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669990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45293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4421193" y="219604"/>
            <a:ext cx="3204725" cy="2182501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 কাজ</a:t>
            </a:r>
            <a:endParaRPr lang="en-US" sz="4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7967" y="2889936"/>
            <a:ext cx="8212577" cy="139773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40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পরিসর নির্ণয়ের সুত্রটি লেখ।</a:t>
            </a:r>
            <a:r>
              <a:rPr lang="bn-IN" sz="36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0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আয়তলেখ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                                                     </a:t>
            </a:r>
            <a:endParaRPr lang="en-US" sz="3600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72A4EC-68F2-4D96-B4C2-ADC980B6A0EE}"/>
              </a:ext>
            </a:extLst>
          </p:cNvPr>
          <p:cNvSpPr/>
          <p:nvPr/>
        </p:nvSpPr>
        <p:spPr>
          <a:xfrm>
            <a:off x="497361" y="6460169"/>
            <a:ext cx="11197277" cy="310669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624098-5E28-4A2B-BA3E-D378101B5E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94" y="5644312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583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4.81481E-6 L 0 -0.07223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660" y="1178257"/>
            <a:ext cx="868564" cy="15524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191" y="1276065"/>
            <a:ext cx="868564" cy="155244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934" y="1291987"/>
            <a:ext cx="868564" cy="155244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155" y="1280615"/>
            <a:ext cx="868564" cy="155244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35" y="1296537"/>
            <a:ext cx="868564" cy="155244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993" y="1271515"/>
            <a:ext cx="868564" cy="1552440"/>
          </a:xfrm>
          <a:prstGeom prst="rect">
            <a:avLst/>
          </a:prstGeom>
        </p:spPr>
      </p:pic>
      <p:sp>
        <p:nvSpPr>
          <p:cNvPr id="43" name="Up Ribbon 42"/>
          <p:cNvSpPr/>
          <p:nvPr/>
        </p:nvSpPr>
        <p:spPr>
          <a:xfrm>
            <a:off x="3824356" y="57031"/>
            <a:ext cx="4898129" cy="1111561"/>
          </a:xfrm>
          <a:prstGeom prst="ribbon2">
            <a:avLst>
              <a:gd name="adj1" fmla="val 6780"/>
              <a:gd name="adj2" fmla="val 6643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523999" y="3610803"/>
            <a:ext cx="93245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উপরোক্ত উদ্দীপকের আলোকে নিচের(১ নং -৩নং) প্রশ্নের উত্তর দাওঃ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28717" y="4555968"/>
            <a:ext cx="5622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উপাত্তগুলির পরিসর কত? </a:t>
            </a:r>
            <a:endParaRPr lang="en-US" sz="32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15595" y="5156287"/>
            <a:ext cx="4408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(খ) ৩০ </a:t>
            </a:r>
            <a:r>
              <a:rPr lang="b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11693" y="5140518"/>
            <a:ext cx="171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২৯</a:t>
            </a:r>
            <a:r>
              <a:rPr lang="b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14975" y="5152909"/>
            <a:ext cx="1743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৩১ </a:t>
            </a:r>
            <a:r>
              <a:rPr lang="b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722485" y="5152907"/>
            <a:ext cx="1957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৩৪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7045320" y="5197888"/>
            <a:ext cx="607998" cy="5563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62" y="1182806"/>
            <a:ext cx="868564" cy="155244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295" y="1139588"/>
            <a:ext cx="868564" cy="155244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896861" y="2825986"/>
            <a:ext cx="8862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      ২২      ৩২      ৪০       ৪৫      ৩৪      ৫০    ৩০</a:t>
            </a:r>
            <a:r>
              <a:rPr lang="b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A919365-48CE-406B-849C-C2F5B8718916}"/>
              </a:ext>
            </a:extLst>
          </p:cNvPr>
          <p:cNvSpPr/>
          <p:nvPr/>
        </p:nvSpPr>
        <p:spPr>
          <a:xfrm>
            <a:off x="497361" y="6515033"/>
            <a:ext cx="11197277" cy="310669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55A4233-33D9-4DD9-A53C-6C4A613B58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94" y="569917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9417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shred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4.81481E-6 L 0 -0.07223 " pathEditMode="relative" rAng="0" ptsTypes="AA">
                                      <p:cBhvr>
                                        <p:cTn id="1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 animBg="1"/>
      <p:bldP spid="34" grpId="0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33431" y="1944995"/>
            <a:ext cx="5459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B947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৩</a:t>
            </a:r>
            <a:r>
              <a:rPr lang="bn-IN" sz="3600" b="1" dirty="0">
                <a:solidFill>
                  <a:srgbClr val="B947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উপাত্তের মধ্যক কত?</a:t>
            </a:r>
            <a:r>
              <a:rPr lang="bn-IN" b="1" dirty="0">
                <a:solidFill>
                  <a:srgbClr val="B947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B947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46597" y="2545743"/>
            <a:ext cx="164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৩৭  </a:t>
            </a:r>
            <a:r>
              <a:rPr lang="bn-I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7985" y="2591326"/>
            <a:ext cx="1811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৩৩  </a:t>
            </a:r>
            <a:r>
              <a:rPr lang="bn-I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96567" y="3595024"/>
            <a:ext cx="7588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B947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৪। </a:t>
            </a:r>
            <a:r>
              <a:rPr lang="bn-IN" sz="3600" b="1" dirty="0">
                <a:solidFill>
                  <a:srgbClr val="B947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সংখ্যাবাচক তথ্যকে কি বলে?</a:t>
            </a:r>
            <a:endParaRPr lang="en-US" b="1" dirty="0">
              <a:solidFill>
                <a:srgbClr val="B947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64512" y="5119688"/>
            <a:ext cx="1810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(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গড় 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34742" y="5119688"/>
            <a:ext cx="3510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S UI Gothic" panose="020B0600070205080204" pitchFamily="34" charset="-128"/>
                <a:cs typeface="NikoshBAN" panose="02000000000000000000" pitchFamily="2" charset="0"/>
              </a:rPr>
              <a:t>(গ) পরিসংখ্যান   </a:t>
            </a:r>
            <a:r>
              <a:rPr lang="bn-I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MS UI Gothic" panose="020B0600070205080204" pitchFamily="34" charset="-128"/>
                <a:cs typeface="NikoshBAN" panose="02000000000000000000" pitchFamily="2" charset="0"/>
              </a:rPr>
              <a:t>    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MS UI Gothic" panose="020B0600070205080204" pitchFamily="34" charset="-128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53767" y="4303144"/>
            <a:ext cx="2510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বিজ্ঞান </a:t>
            </a:r>
            <a:r>
              <a:rPr lang="bn-I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51925" y="4357356"/>
            <a:ext cx="2862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গণিত </a:t>
            </a:r>
            <a:r>
              <a:rPr lang="bn-I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8412" y="243169"/>
            <a:ext cx="77764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ln w="0">
                  <a:solidFill>
                    <a:srgbClr val="FF0000"/>
                  </a:solidFill>
                </a:ln>
                <a:solidFill>
                  <a:srgbClr val="B9475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উপাত্তগুলির  সর্বোচ্চ সংখ্যা কত?</a:t>
            </a:r>
            <a:r>
              <a:rPr lang="bn-IN" b="1" dirty="0">
                <a:ln w="0">
                  <a:solidFill>
                    <a:srgbClr val="FF0000"/>
                  </a:solidFill>
                </a:ln>
                <a:solidFill>
                  <a:srgbClr val="B9475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n w="0">
                <a:solidFill>
                  <a:srgbClr val="FF0000"/>
                </a:solidFill>
              </a:ln>
              <a:solidFill>
                <a:srgbClr val="B9475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58817" y="951289"/>
            <a:ext cx="1705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(খ) ৩০ </a:t>
            </a:r>
            <a:r>
              <a:rPr lang="bn-I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 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38726" y="951289"/>
            <a:ext cx="1713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২৯</a:t>
            </a:r>
            <a:r>
              <a:rPr lang="bn-I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84653" y="1022308"/>
            <a:ext cx="1990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(ঘ) ৫০ 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26315" y="1000363"/>
            <a:ext cx="176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৩৪ </a:t>
            </a:r>
            <a:r>
              <a:rPr lang="bn-I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294497" y="1468883"/>
            <a:ext cx="586853" cy="57320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Oval 24"/>
          <p:cNvSpPr/>
          <p:nvPr/>
        </p:nvSpPr>
        <p:spPr>
          <a:xfrm>
            <a:off x="8740088" y="1129217"/>
            <a:ext cx="586854" cy="5459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Oval 25"/>
          <p:cNvSpPr/>
          <p:nvPr/>
        </p:nvSpPr>
        <p:spPr>
          <a:xfrm>
            <a:off x="4881350" y="2728363"/>
            <a:ext cx="600502" cy="5411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Oval 27"/>
          <p:cNvSpPr/>
          <p:nvPr/>
        </p:nvSpPr>
        <p:spPr>
          <a:xfrm flipH="1" flipV="1">
            <a:off x="2740472" y="5204227"/>
            <a:ext cx="655093" cy="6005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57169C-197D-4DC4-98DF-DB2B4BC887FF}"/>
              </a:ext>
            </a:extLst>
          </p:cNvPr>
          <p:cNvSpPr txBox="1"/>
          <p:nvPr/>
        </p:nvSpPr>
        <p:spPr>
          <a:xfrm>
            <a:off x="2651925" y="2609566"/>
            <a:ext cx="173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৩৫ </a:t>
            </a:r>
            <a:r>
              <a:rPr lang="bn-I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94FD5D-9F29-49E1-BDAB-C6E638E4228F}"/>
              </a:ext>
            </a:extLst>
          </p:cNvPr>
          <p:cNvSpPr txBox="1"/>
          <p:nvPr/>
        </p:nvSpPr>
        <p:spPr>
          <a:xfrm>
            <a:off x="8764208" y="2545743"/>
            <a:ext cx="1811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৩১  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D29840F-4FB2-4806-8ADF-1CDEC530F3ED}"/>
              </a:ext>
            </a:extLst>
          </p:cNvPr>
          <p:cNvSpPr/>
          <p:nvPr/>
        </p:nvSpPr>
        <p:spPr>
          <a:xfrm>
            <a:off x="497361" y="6476307"/>
            <a:ext cx="11197277" cy="310669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381E9C7-80C2-4ED6-A246-63EB9F6B70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94" y="5660450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7715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9" grpId="0"/>
      <p:bldP spid="20" grpId="0"/>
      <p:bldP spid="21" grpId="0"/>
      <p:bldP spid="22" grpId="0"/>
      <p:bldP spid="14" grpId="0"/>
      <p:bldP spid="16" grpId="0"/>
      <p:bldP spid="17" grpId="0"/>
      <p:bldP spid="18" grpId="0"/>
      <p:bldP spid="23" grpId="0"/>
      <p:bldP spid="25" grpId="0" animBg="1"/>
      <p:bldP spid="26" grpId="0" animBg="1"/>
      <p:bldP spid="28" grpId="0" animBg="1"/>
      <p:bldP spid="27" grpId="0"/>
      <p:bldP spid="29" grpId="0"/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797" y="103493"/>
            <a:ext cx="9759518" cy="2947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725663" y="268043"/>
            <a:ext cx="5027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</a:t>
            </a:r>
            <a:r>
              <a:rPr lang="en-US" sz="60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60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কাজ</a:t>
            </a:r>
            <a:endParaRPr lang="en-US" sz="6000" b="1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5119" y="3218287"/>
            <a:ext cx="10386874" cy="1323439"/>
          </a:xfrm>
          <a:prstGeom prst="rect">
            <a:avLst/>
          </a:prstGeom>
          <a:gradFill>
            <a:gsLst>
              <a:gs pos="3100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path path="rect">
              <a:fillToRect l="100000" t="100000"/>
            </a:path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৩৪ জন শিক্ষক ও শিক্ষার্থীর দৈনিক টিফিন খরচ টাকায় নিচে দেওয়া হলঃ- </a:t>
            </a:r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১০,১২,১৪,১১,১১,১০,১৫,১৬,১৭,১২,১১,১২,১৩,১২,১২,১১,১৫,১৮,২২,২১,১৮,২২,২১,১৫,১৭,২৪,২৫ ২১ ১৪,১৭,১৯,১২,২২,২৩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7462" y="4709134"/>
            <a:ext cx="10087992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৫ শ্রেনি ব্যবধান  ধরে গন সংখ্যার সারণি তৈরি করে আনবে।  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94EB579-0A2F-45F0-B66C-A7A85BC14E1B}"/>
              </a:ext>
            </a:extLst>
          </p:cNvPr>
          <p:cNvSpPr/>
          <p:nvPr/>
        </p:nvSpPr>
        <p:spPr>
          <a:xfrm>
            <a:off x="497361" y="6476307"/>
            <a:ext cx="11197277" cy="310669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8F8766-2B05-4A2B-AB0B-1D338C7CB5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94" y="5660450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5405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1.85185E-6 L 0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098"/>
            <a:ext cx="12192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6" descr="G:\Animation\1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104" y="1059145"/>
            <a:ext cx="1443038" cy="1285875"/>
          </a:xfrm>
          <a:prstGeom prst="rect">
            <a:avLst/>
          </a:prstGeom>
          <a:noFill/>
        </p:spPr>
      </p:pic>
      <p:pic>
        <p:nvPicPr>
          <p:cNvPr id="4" name="Picture 6" descr="G:\Animation\1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640529" y="831271"/>
            <a:ext cx="1528763" cy="12858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51224" y="730636"/>
            <a:ext cx="3033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38" dirty="0" err="1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dirty="0">
              <a:ln w="9525" cmpd="sng">
                <a:solidFill>
                  <a:srgbClr val="FF000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3" descr="G:\Animation\aniduckinwater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709130" y="4762918"/>
            <a:ext cx="1600200" cy="414338"/>
          </a:xfrm>
          <a:prstGeom prst="rect">
            <a:avLst/>
          </a:prstGeom>
          <a:noFill/>
        </p:spPr>
      </p:pic>
      <p:pic>
        <p:nvPicPr>
          <p:cNvPr id="8" name="Picture 3" descr="G:\Animation\aniduckinwater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89279" y="4605942"/>
            <a:ext cx="1257300" cy="414338"/>
          </a:xfrm>
          <a:prstGeom prst="rect">
            <a:avLst/>
          </a:prstGeom>
          <a:noFill/>
        </p:spPr>
      </p:pic>
      <p:pic>
        <p:nvPicPr>
          <p:cNvPr id="9" name="Picture 5" descr="G:\Animation\Blume90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53311" y="3191993"/>
            <a:ext cx="2628900" cy="1434905"/>
          </a:xfrm>
          <a:prstGeom prst="rect">
            <a:avLst/>
          </a:prstGeom>
          <a:noFill/>
        </p:spPr>
      </p:pic>
      <p:pic>
        <p:nvPicPr>
          <p:cNvPr id="10" name="Picture 4" descr="G:\Animation\a-lily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74901" y="3080771"/>
            <a:ext cx="1894114" cy="1657350"/>
          </a:xfrm>
          <a:prstGeom prst="rect">
            <a:avLst/>
          </a:prstGeom>
          <a:noFill/>
        </p:spPr>
      </p:pic>
      <p:pic>
        <p:nvPicPr>
          <p:cNvPr id="11" name="Picture 4" descr="G:\Animation\a-lily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119890">
            <a:off x="8974411" y="3080771"/>
            <a:ext cx="1894114" cy="1657350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1929245" y="5256831"/>
            <a:ext cx="8333510" cy="34192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নামাজকে</a:t>
            </a:r>
            <a:r>
              <a:rPr lang="en-US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বলা</a:t>
            </a:r>
            <a:r>
              <a:rPr lang="en-US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না</a:t>
            </a:r>
            <a:r>
              <a:rPr lang="en-US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আমার</a:t>
            </a:r>
            <a:r>
              <a:rPr lang="en-US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কাজ</a:t>
            </a:r>
            <a:r>
              <a:rPr lang="en-US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আছে</a:t>
            </a:r>
            <a:r>
              <a:rPr lang="en-US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r>
              <a:rPr lang="en-US" dirty="0" err="1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কাজকে</a:t>
            </a:r>
            <a:r>
              <a:rPr lang="en-US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</a:t>
            </a:r>
            <a:r>
              <a:rPr lang="en-US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আমার</a:t>
            </a:r>
            <a:r>
              <a:rPr lang="en-US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নামাজের</a:t>
            </a:r>
            <a:r>
              <a:rPr lang="en-US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</a:t>
            </a:r>
            <a:r>
              <a:rPr lang="en-US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হয়েছে</a:t>
            </a:r>
            <a:r>
              <a:rPr lang="en-US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5F1A6A6-BFD2-4FA4-B641-5BDDBD34F68C}"/>
              </a:ext>
            </a:extLst>
          </p:cNvPr>
          <p:cNvSpPr/>
          <p:nvPr/>
        </p:nvSpPr>
        <p:spPr>
          <a:xfrm>
            <a:off x="463119" y="6441407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6936CEA-0B94-41C3-ABB7-58792CF9A5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59896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2" descr="C:\Users\User\Desktop\Nazma\jib o jor\1.jpg">
            <a:extLst>
              <a:ext uri="{FF2B5EF4-FFF2-40B4-BE49-F238E27FC236}">
                <a16:creationId xmlns:a16="http://schemas.microsoft.com/office/drawing/2014/main" id="{B35CB738-7E75-497B-AC23-E1CFECE55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 l="21801" r="44367" b="22829"/>
          <a:stretch>
            <a:fillRect/>
          </a:stretch>
        </p:blipFill>
        <p:spPr bwMode="auto">
          <a:xfrm>
            <a:off x="0" y="-355103"/>
            <a:ext cx="6002446" cy="7213103"/>
          </a:xfrm>
          <a:prstGeom prst="rect">
            <a:avLst/>
          </a:prstGeom>
          <a:noFill/>
        </p:spPr>
      </p:pic>
      <p:pic>
        <p:nvPicPr>
          <p:cNvPr id="16" name="Picture 15" descr="C:\Users\User\Desktop\Nazma\jib o jor\1.jpg">
            <a:extLst>
              <a:ext uri="{FF2B5EF4-FFF2-40B4-BE49-F238E27FC236}">
                <a16:creationId xmlns:a16="http://schemas.microsoft.com/office/drawing/2014/main" id="{0CA3EA77-6F5B-4CBF-9F1A-F86632F33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 l="55360" t="278" r="11833" b="22829"/>
          <a:stretch>
            <a:fillRect/>
          </a:stretch>
        </p:blipFill>
        <p:spPr bwMode="auto">
          <a:xfrm>
            <a:off x="6002446" y="-355103"/>
            <a:ext cx="6189554" cy="72131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989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711386"/>
            <a:ext cx="6858000" cy="17907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Flowchart: Punched Tape 6"/>
          <p:cNvSpPr/>
          <p:nvPr/>
        </p:nvSpPr>
        <p:spPr>
          <a:xfrm>
            <a:off x="2667000" y="585284"/>
            <a:ext cx="5094073" cy="1460492"/>
          </a:xfrm>
          <a:prstGeom prst="flowChartPunchedTape">
            <a:avLst/>
          </a:prstGeom>
          <a:solidFill>
            <a:srgbClr val="00B0F0"/>
          </a:solidFill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000" b="1" dirty="0">
                <a:ln/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6000" b="1" dirty="0">
                <a:ln/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6000" b="1" dirty="0">
                <a:ln>
                  <a:solidFill>
                    <a:srgbClr val="FF000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6000" b="1" dirty="0">
                <a:ln/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6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6000" b="1" dirty="0">
              <a:ln>
                <a:solidFill>
                  <a:schemeClr val="accent6">
                    <a:lumMod val="50000"/>
                  </a:schemeClr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743200" y="4869212"/>
            <a:ext cx="5775960" cy="645410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0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0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প্রভুর</a:t>
            </a:r>
            <a:r>
              <a:rPr lang="en-US" sz="30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endParaRPr lang="en-US" sz="3000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3311371" y="2541671"/>
            <a:ext cx="4900474" cy="2099236"/>
          </a:xfrm>
          <a:prstGeom prst="bevel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744622-B1E8-426A-8229-2ADBED53F3FF}"/>
              </a:ext>
            </a:extLst>
          </p:cNvPr>
          <p:cNvSpPr/>
          <p:nvPr/>
        </p:nvSpPr>
        <p:spPr>
          <a:xfrm>
            <a:off x="463119" y="6494675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739406-0BD0-4D2D-9ADE-EB31382024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652234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4702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12243" y="2630714"/>
            <a:ext cx="6035731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endParaRPr lang="bn-BD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b="1" dirty="0">
              <a:ln w="12700">
                <a:solidFill>
                  <a:srgbClr val="FF000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(ডিগ্রী)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</a:t>
            </a:r>
            <a:endParaRPr lang="bn-BD" sz="24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</a:t>
            </a:r>
            <a:r>
              <a:rPr lang="en-US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ahsanhabib</a:t>
            </a:r>
            <a:r>
              <a:rPr lang="en-US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35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4138778" y="384177"/>
            <a:ext cx="4226011" cy="10657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45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5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152" y="2386394"/>
            <a:ext cx="2603418" cy="2575727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4F9B45-4A9B-465F-B686-8ECC801DE48C}"/>
              </a:ext>
            </a:extLst>
          </p:cNvPr>
          <p:cNvSpPr/>
          <p:nvPr/>
        </p:nvSpPr>
        <p:spPr>
          <a:xfrm>
            <a:off x="463119" y="6494675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7C0F7F-E39A-4D09-8957-987639E404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652234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65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09991"/>
              </p:ext>
            </p:extLst>
          </p:nvPr>
        </p:nvGraphicFramePr>
        <p:xfrm>
          <a:off x="603590" y="1632510"/>
          <a:ext cx="10984820" cy="2898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9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9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9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9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9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0921">
                <a:tc>
                  <a:txBody>
                    <a:bodyPr/>
                    <a:lstStyle/>
                    <a:p>
                      <a:r>
                        <a:rPr lang="bn-BD" sz="21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দিনের</a:t>
                      </a:r>
                      <a:r>
                        <a:rPr lang="bn-BD" sz="21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</a:t>
                      </a:r>
                      <a:endParaRPr lang="en-US" sz="21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1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শনিবার </a:t>
                      </a:r>
                      <a:endParaRPr lang="en-US" sz="21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100"/>
                        <a:t>রবিবার</a:t>
                      </a:r>
                      <a:endParaRPr lang="en-US" sz="21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100" dirty="0"/>
                        <a:t>সোমবার</a:t>
                      </a:r>
                      <a:r>
                        <a:rPr lang="bn-BD" sz="2100" baseline="0" dirty="0"/>
                        <a:t> </a:t>
                      </a:r>
                      <a:endParaRPr lang="en-US" sz="21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100" dirty="0"/>
                        <a:t>মঙ্গলবার </a:t>
                      </a:r>
                      <a:endParaRPr lang="en-US" sz="21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100"/>
                        <a:t>বুধবার </a:t>
                      </a:r>
                      <a:endParaRPr lang="en-US" sz="21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tabLst>
                          <a:tab pos="746125" algn="l"/>
                        </a:tabLst>
                      </a:pPr>
                      <a:r>
                        <a:rPr lang="bn-BD" sz="1900" dirty="0"/>
                        <a:t>বৃহস্পতিবার</a:t>
                      </a:r>
                      <a:endParaRPr lang="en-US" sz="19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581">
                <a:tc>
                  <a:txBody>
                    <a:bodyPr/>
                    <a:lstStyle/>
                    <a:p>
                      <a:r>
                        <a:rPr lang="bn-BD" sz="3200" dirty="0"/>
                        <a:t>চিত্র </a:t>
                      </a:r>
                      <a:endParaRPr lang="en-US" sz="32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0633">
                <a:tc>
                  <a:txBody>
                    <a:bodyPr/>
                    <a:lstStyle/>
                    <a:p>
                      <a:r>
                        <a:rPr lang="bn-BD" sz="21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বৃষ্টিপাতের</a:t>
                      </a:r>
                      <a:r>
                        <a:rPr lang="bn-BD" sz="2100" b="1" cap="none" spc="0" baseline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r>
                        <a:rPr lang="bn-BD" sz="2400" b="1" cap="none" spc="0" baseline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পরিমাণ</a:t>
                      </a:r>
                      <a:endParaRPr lang="en-US" sz="2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7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১৭.২৫ মি.মি.</a:t>
                      </a:r>
                      <a:endParaRPr lang="en-US" sz="27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7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১২.১৫ মি.মি.</a:t>
                      </a:r>
                      <a:endParaRPr lang="en-US" sz="27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7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০.০০</a:t>
                      </a:r>
                    </a:p>
                    <a:p>
                      <a:r>
                        <a:rPr lang="bn-BD" sz="27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মি.মি.</a:t>
                      </a:r>
                      <a:endParaRPr lang="en-US" sz="27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7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১৫.৫০ মি.মি. </a:t>
                      </a:r>
                      <a:endParaRPr lang="en-US" sz="27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7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৭.৭৫ মি.মি.</a:t>
                      </a:r>
                      <a:endParaRPr lang="en-US" sz="27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7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২৫.১০ মি.মি. </a:t>
                      </a:r>
                      <a:endParaRPr lang="en-US" sz="27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 descr="G:\Animation\rain11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7489" y="2360888"/>
            <a:ext cx="1187899" cy="959823"/>
          </a:xfrm>
          <a:prstGeom prst="rect">
            <a:avLst/>
          </a:prstGeom>
          <a:noFill/>
        </p:spPr>
      </p:pic>
      <p:pic>
        <p:nvPicPr>
          <p:cNvPr id="1029" name="Picture 5" descr="G:\Animation\cloud9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3924" y="2339311"/>
            <a:ext cx="1161143" cy="812800"/>
          </a:xfrm>
          <a:prstGeom prst="rect">
            <a:avLst/>
          </a:prstGeom>
          <a:noFill/>
        </p:spPr>
      </p:pic>
      <p:pic>
        <p:nvPicPr>
          <p:cNvPr id="1030" name="Picture 6" descr="G:\Animation\rain10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81656" y="2188790"/>
            <a:ext cx="1219200" cy="998908"/>
          </a:xfrm>
          <a:prstGeom prst="rect">
            <a:avLst/>
          </a:prstGeom>
          <a:noFill/>
        </p:spPr>
      </p:pic>
      <p:pic>
        <p:nvPicPr>
          <p:cNvPr id="1031" name="Picture 7" descr="G:\Animation\wthr1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06928" y="2239389"/>
            <a:ext cx="1351488" cy="914400"/>
          </a:xfrm>
          <a:prstGeom prst="rect">
            <a:avLst/>
          </a:prstGeom>
          <a:noFill/>
        </p:spPr>
      </p:pic>
      <p:pic>
        <p:nvPicPr>
          <p:cNvPr id="1032" name="Picture 8" descr="G:\Animation\wolken007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02479" y="2374236"/>
            <a:ext cx="1393372" cy="812800"/>
          </a:xfrm>
          <a:prstGeom prst="rect">
            <a:avLst/>
          </a:prstGeom>
          <a:noFill/>
        </p:spPr>
      </p:pic>
      <p:pic>
        <p:nvPicPr>
          <p:cNvPr id="1034" name="Picture 10" descr="G:\Animation\chuva02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98586" y="2341380"/>
            <a:ext cx="1260471" cy="878511"/>
          </a:xfrm>
          <a:prstGeom prst="rect">
            <a:avLst/>
          </a:prstGeom>
          <a:noFill/>
        </p:spPr>
      </p:pic>
      <p:sp>
        <p:nvSpPr>
          <p:cNvPr id="10" name="Down Arrow 9"/>
          <p:cNvSpPr/>
          <p:nvPr/>
        </p:nvSpPr>
        <p:spPr>
          <a:xfrm rot="7583964">
            <a:off x="4725263" y="2866004"/>
            <a:ext cx="285124" cy="3659144"/>
          </a:xfrm>
          <a:prstGeom prst="downArrow">
            <a:avLst>
              <a:gd name="adj1" fmla="val 0"/>
              <a:gd name="adj2" fmla="val 100943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sp>
        <p:nvSpPr>
          <p:cNvPr id="11" name="Down Arrow 10"/>
          <p:cNvSpPr/>
          <p:nvPr/>
        </p:nvSpPr>
        <p:spPr>
          <a:xfrm rot="14160091">
            <a:off x="8658570" y="2849616"/>
            <a:ext cx="266863" cy="3475618"/>
          </a:xfrm>
          <a:prstGeom prst="downArrow">
            <a:avLst>
              <a:gd name="adj1" fmla="val 0"/>
              <a:gd name="adj2" fmla="val 127079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sp>
        <p:nvSpPr>
          <p:cNvPr id="12" name="Down Arrow 11"/>
          <p:cNvSpPr/>
          <p:nvPr/>
        </p:nvSpPr>
        <p:spPr>
          <a:xfrm rot="13603256">
            <a:off x="7755003" y="3390528"/>
            <a:ext cx="295812" cy="2293593"/>
          </a:xfrm>
          <a:prstGeom prst="downArrow">
            <a:avLst>
              <a:gd name="adj1" fmla="val 0"/>
              <a:gd name="adj2" fmla="val 68762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sp>
        <p:nvSpPr>
          <p:cNvPr id="13" name="Down Arrow 12"/>
          <p:cNvSpPr/>
          <p:nvPr/>
        </p:nvSpPr>
        <p:spPr>
          <a:xfrm rot="7974866">
            <a:off x="5288398" y="3192563"/>
            <a:ext cx="308977" cy="2605635"/>
          </a:xfrm>
          <a:prstGeom prst="downArrow">
            <a:avLst>
              <a:gd name="adj1" fmla="val 1900"/>
              <a:gd name="adj2" fmla="val 90596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sp>
        <p:nvSpPr>
          <p:cNvPr id="14" name="Down Arrow 13"/>
          <p:cNvSpPr/>
          <p:nvPr/>
        </p:nvSpPr>
        <p:spPr>
          <a:xfrm rot="9582355">
            <a:off x="6012021" y="3640304"/>
            <a:ext cx="241665" cy="1451881"/>
          </a:xfrm>
          <a:prstGeom prst="downArrow">
            <a:avLst>
              <a:gd name="adj1" fmla="val 1900"/>
              <a:gd name="adj2" fmla="val 90596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sp>
        <p:nvSpPr>
          <p:cNvPr id="15" name="Down Arrow 14"/>
          <p:cNvSpPr/>
          <p:nvPr/>
        </p:nvSpPr>
        <p:spPr>
          <a:xfrm rot="12813394">
            <a:off x="7110234" y="3538624"/>
            <a:ext cx="251773" cy="1642281"/>
          </a:xfrm>
          <a:prstGeom prst="downArrow">
            <a:avLst>
              <a:gd name="adj1" fmla="val 0"/>
              <a:gd name="adj2" fmla="val 68762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sp>
        <p:nvSpPr>
          <p:cNvPr id="16" name="TextBox 15"/>
          <p:cNvSpPr txBox="1"/>
          <p:nvPr/>
        </p:nvSpPr>
        <p:spPr>
          <a:xfrm>
            <a:off x="6133184" y="4906389"/>
            <a:ext cx="111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ebdings"/>
              </a:rPr>
              <a:t>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55800" y="-15980"/>
            <a:ext cx="828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বর্ষাকালের কোন এক সপ্তাহের বৃষ্টিপা</a:t>
            </a:r>
            <a:r>
              <a:rPr lang="en-US" sz="40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তের</a:t>
            </a:r>
            <a:r>
              <a:rPr lang="bn-BD" sz="40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তথ্য।</a:t>
            </a:r>
            <a:endParaRPr lang="en-US" sz="4000" dirty="0">
              <a:ln w="0"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597FC25-225D-4A75-BDD4-59B812982FAE}"/>
              </a:ext>
            </a:extLst>
          </p:cNvPr>
          <p:cNvSpPr/>
          <p:nvPr/>
        </p:nvSpPr>
        <p:spPr>
          <a:xfrm>
            <a:off x="467981" y="6512220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986A671-0426-417E-AC00-06AEC93DBA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14" y="5669779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3313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410692" y="343834"/>
            <a:ext cx="7315200" cy="10657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5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আলোচনার বিষয়</a:t>
            </a:r>
            <a:endParaRPr lang="en-US" sz="45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Cube 10"/>
          <p:cNvSpPr/>
          <p:nvPr/>
        </p:nvSpPr>
        <p:spPr>
          <a:xfrm>
            <a:off x="6004559" y="1991528"/>
            <a:ext cx="4229100" cy="3486150"/>
          </a:xfrm>
          <a:prstGeom prst="cube">
            <a:avLst/>
          </a:prstGeom>
          <a:solidFill>
            <a:schemeClr val="bg2">
              <a:lumMod val="10000"/>
            </a:schemeClr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 algn="ctr">
              <a:spcBef>
                <a:spcPct val="20000"/>
              </a:spcBef>
              <a:defRPr/>
            </a:pPr>
            <a:r>
              <a:rPr lang="bn-IN" sz="2400" b="1" dirty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400" b="1" spc="38" dirty="0">
                <a:ln w="0">
                  <a:solidFill>
                    <a:srgbClr val="FF000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bn-IN" sz="2400" b="1" spc="38" dirty="0">
                <a:ln w="0">
                  <a:solidFill>
                    <a:srgbClr val="FF000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সপ্তম  </a:t>
            </a:r>
            <a:endParaRPr lang="bn-BD" sz="2400" b="1" u="sng" dirty="0">
              <a:ln w="0">
                <a:solidFill>
                  <a:srgbClr val="FF0000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বিষয়ঃ –</a:t>
            </a:r>
            <a:r>
              <a:rPr lang="bn-IN" sz="2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গনিত</a:t>
            </a:r>
            <a:r>
              <a:rPr lang="bn-IN" sz="2400" b="1" dirty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BD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bn-IN" sz="2400" b="1" dirty="0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2400" b="1" dirty="0">
              <a:ln w="1270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8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 উপাত্ত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  </a:t>
            </a:r>
            <a:endParaRPr lang="bn-BD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ln w="0"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A58B35-BA1F-4308-A67A-B78CD4383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410" y="1924837"/>
            <a:ext cx="2847109" cy="3486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6B46EB-5DDF-4F23-BD3B-CD303DCD1209}"/>
              </a:ext>
            </a:extLst>
          </p:cNvPr>
          <p:cNvSpPr/>
          <p:nvPr/>
        </p:nvSpPr>
        <p:spPr>
          <a:xfrm>
            <a:off x="463119" y="6476919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488CDA-C300-4E1F-9653-B9FBB4D4CC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634478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4859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616694" y="1433437"/>
            <a:ext cx="6440956" cy="117802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200" b="1" u="sng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u="sng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  <a:p>
            <a:pPr algn="ctr"/>
            <a:endParaRPr lang="en-US" sz="3200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708663" y="118872"/>
            <a:ext cx="4596159" cy="13258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dirty="0">
              <a:ln w="10160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2700239"/>
            <a:ext cx="10264806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পরিসংখ্যান ও তথ্য উপাত্ত কি তা বলতে পারবে।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পরিসংখ্যানের উপাত্ত 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য়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প্রকার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ও কি কি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তা বলতে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 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পরিসর ও </a:t>
            </a:r>
            <a:r>
              <a:rPr lang="bn-IN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গনসংখ্যা সারণী তৈরী করতে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আয়তলেখ অঙ্কন করতে পারবে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                 </a:t>
            </a:r>
          </a:p>
          <a:p>
            <a:pPr>
              <a:buFont typeface="Wingdings" pitchFamily="2" charset="2"/>
              <a:buChar char="Ø"/>
            </a:pP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অঙ্কিত আয়তলেখ হতে প্রচুরক বের করতে পারবে।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01498B6-B497-47D4-9046-D26C5EE49CBC}"/>
              </a:ext>
            </a:extLst>
          </p:cNvPr>
          <p:cNvSpPr/>
          <p:nvPr/>
        </p:nvSpPr>
        <p:spPr>
          <a:xfrm>
            <a:off x="467981" y="6512220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3510EB-75A0-4540-AA19-37FBC22200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14" y="5669779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40536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7780" y="3734837"/>
            <a:ext cx="9067060" cy="117629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২৫, ৯০, ৩০, ৩২, ৫০, ৩০, ৭৫, ৬৫, ৯০, ৩২, ৫০, ২৬, ৫২, ৩০, ৩৫, ৪৫, ৫০, ৫৫, ৬৫, ৪৮ </a:t>
            </a:r>
          </a:p>
          <a:p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58498" y="142673"/>
            <a:ext cx="2608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as-IN" sz="5400" b="1" u="sng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পরিসংখ্যান</a:t>
            </a:r>
            <a:endParaRPr lang="en-US" sz="5400" b="1" u="sng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596937"/>
              </p:ext>
            </p:extLst>
          </p:nvPr>
        </p:nvGraphicFramePr>
        <p:xfrm>
          <a:off x="1981200" y="1417320"/>
          <a:ext cx="8305800" cy="1188720"/>
        </p:xfrm>
        <a:graphic>
          <a:graphicData uri="http://schemas.openxmlformats.org/drawingml/2006/table">
            <a:tbl>
              <a:tblPr>
                <a:tableStyleId>{EB344D84-9AFB-497E-A393-DC336BA19D2E}</a:tableStyleId>
              </a:tblPr>
              <a:tblGrid>
                <a:gridCol w="830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s-IN" sz="36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" pitchFamily="2" charset="0"/>
                          <a:cs typeface="Nikosh" pitchFamily="2" charset="0"/>
                        </a:rPr>
                        <a:t>সংখ্যাভিত্তিক কোন তথ্য বা ঘটনা হচ্ছে একটি পরিসংখ্যান</a:t>
                      </a:r>
                      <a:r>
                        <a:rPr lang="en-US" sz="36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" pitchFamily="2" charset="0"/>
                          <a:cs typeface="Nikosh" pitchFamily="2" charset="0"/>
                        </a:rPr>
                        <a:t>।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589105" y="2979999"/>
            <a:ext cx="9001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যেমনঃ সপ্তম শ্রেণির শিক্ষার্থীদের গণিতে প্রাপ্ত নম্বর-</a:t>
            </a:r>
            <a:endParaRPr lang="as-I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BB1493D-2060-4FD2-9403-D783FD3DE727}"/>
              </a:ext>
            </a:extLst>
          </p:cNvPr>
          <p:cNvSpPr/>
          <p:nvPr/>
        </p:nvSpPr>
        <p:spPr>
          <a:xfrm>
            <a:off x="467981" y="6485636"/>
            <a:ext cx="11197277" cy="310669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4645BD-ACFD-417F-818D-0E63301332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14" y="5669779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53306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7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8862" y="443696"/>
            <a:ext cx="5257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তথ্য</a:t>
            </a:r>
            <a: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7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কী</a:t>
            </a:r>
            <a: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???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981" y="1905506"/>
            <a:ext cx="114573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  </a:t>
            </a:r>
            <a:r>
              <a:rPr lang="en-US" sz="32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তথ্য</a:t>
            </a: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হলো</a:t>
            </a: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কোন</a:t>
            </a: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ঘটনা</a:t>
            </a: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বা</a:t>
            </a: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বিষয়ের</a:t>
            </a: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সংখ্যাত্মক</a:t>
            </a: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পরিমাপ</a:t>
            </a:r>
            <a:r>
              <a:rPr lang="bn-BD" sz="32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।</a:t>
            </a:r>
            <a:endParaRPr lang="bn-BD" sz="32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endParaRPr lang="en-US" sz="3200" b="1" dirty="0">
              <a:ln w="12700">
                <a:solidFill>
                  <a:srgbClr val="FF000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যেমনঃ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মোহসেনুদ্দীন নূরিয়া ফাযিল(ডিগ্রী)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মাদ্রাসার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সপ্তম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শ্রেণীর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১৫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শিক্ষার্থীর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প্রথম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সাময়িক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পরীক্ষায়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গনিতে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প্রাপ্ত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নম্বর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endParaRPr lang="bn-BD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bn-BD" sz="3200" b="1" dirty="0">
              <a:ln w="12700">
                <a:solidFill>
                  <a:srgbClr val="FF000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 ৪৫,৫৬,৮১,৮৪,৪৬,৬৫,৭১,৪৯,৩৬,৩৩,৬২,৬৪,৫২,৬৭,৭১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1EAC12-837B-4F02-A3E1-A28EAA2C5586}"/>
              </a:ext>
            </a:extLst>
          </p:cNvPr>
          <p:cNvSpPr/>
          <p:nvPr/>
        </p:nvSpPr>
        <p:spPr>
          <a:xfrm>
            <a:off x="467981" y="6485636"/>
            <a:ext cx="11197277" cy="310669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A5F904-984A-4088-8322-88FA643622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14" y="5669779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22627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1444</TotalTime>
  <Words>1587</Words>
  <Application>Microsoft Office PowerPoint</Application>
  <PresentationFormat>Widescreen</PresentationFormat>
  <Paragraphs>205</Paragraphs>
  <Slides>24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Nikosh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LAB-15</dc:creator>
  <cp:lastModifiedBy>Muhammad Ahsan Habib</cp:lastModifiedBy>
  <cp:revision>309</cp:revision>
  <dcterms:created xsi:type="dcterms:W3CDTF">2016-10-08T04:16:21Z</dcterms:created>
  <dcterms:modified xsi:type="dcterms:W3CDTF">2021-07-28T09:05:39Z</dcterms:modified>
</cp:coreProperties>
</file>