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314" r:id="rId2"/>
    <p:sldId id="258" r:id="rId3"/>
    <p:sldId id="273" r:id="rId4"/>
    <p:sldId id="274" r:id="rId5"/>
    <p:sldId id="257" r:id="rId6"/>
    <p:sldId id="277" r:id="rId7"/>
    <p:sldId id="296" r:id="rId8"/>
    <p:sldId id="278" r:id="rId9"/>
    <p:sldId id="279" r:id="rId10"/>
    <p:sldId id="311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266" r:id="rId19"/>
    <p:sldId id="299" r:id="rId20"/>
    <p:sldId id="300" r:id="rId21"/>
    <p:sldId id="312" r:id="rId22"/>
    <p:sldId id="301" r:id="rId23"/>
    <p:sldId id="313" r:id="rId24"/>
    <p:sldId id="302" r:id="rId25"/>
    <p:sldId id="271" r:id="rId26"/>
    <p:sldId id="2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E97B"/>
    <a:srgbClr val="00BE56"/>
    <a:srgbClr val="CC0099"/>
    <a:srgbClr val="33CC33"/>
    <a:srgbClr val="00B050"/>
    <a:srgbClr val="05F370"/>
    <a:srgbClr val="EAB200"/>
    <a:srgbClr val="FFCD2F"/>
    <a:srgbClr val="A4D76B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87" d="100"/>
          <a:sy n="87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6CA37-E24B-4189-8C16-CE1BA5B4B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CCB6E-8093-4F6D-A0A3-51EE98A8A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D6EEE-6F6B-48AF-BD40-C46CEAC30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A3A0-3C15-4593-A511-A6A98B846698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5A88A-EAAD-40C4-A299-CE5B38447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6CB9B-227F-4012-9209-04ABE1EBE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9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B5799-3050-40F3-B626-3CD0C96C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033622-2A04-4ABC-9702-9A1BDFB47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547DE-2F81-4E79-AEDF-EE5D54A49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A3A0-3C15-4593-A511-A6A98B846698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8F536-859E-44F6-87FB-2C561A2C8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D5D24-9C01-41A9-9CE9-B3444277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6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C8E0A0-1B80-4334-BA78-04B6E72930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E6CA8F-E0BB-4156-BEE5-7A6BE427C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BC51E-4C0D-402E-8C35-9C72C5637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A3A0-3C15-4593-A511-A6A98B846698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3BB3C-1DD4-46C7-9AFB-799D0BF16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15DEE-1D41-412B-A02A-4CCF3167C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84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10139082" y="6356350"/>
            <a:ext cx="45719" cy="4571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22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E643E-FE44-4BCD-A5DF-E5D735812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F8B5E-2FB7-4CED-9670-956D08D93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D953F-A57F-4BBF-BADA-639A63FB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A3A0-3C15-4593-A511-A6A98B846698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D1BB3-1099-40C5-B4CF-8196AB8A3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F90D9-5ECA-42BD-B395-F6A38AA53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76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1E424-9ADA-43CD-BA27-EA397B0D7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C6178-315B-47D0-B4EB-86943B0B4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C2F42-7B20-468C-922B-02BAC2634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A3A0-3C15-4593-A511-A6A98B846698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D8CB3-81CF-4EFA-A259-7181DFB29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7FC0F-ACEB-46D0-98B2-27D8FFDE0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8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43FB3-9109-48F7-BE0D-705ECD458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4F6C6-2C2E-46F6-A8F6-4F7B37112C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1B108-DB3A-4DE5-85B5-25EFBF1E6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22E8D-B6AE-48F7-B9DC-A05D8BED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A3A0-3C15-4593-A511-A6A98B846698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A1660-F590-4F8F-BA89-2A448D55F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E8DBE0-B72E-4FB3-A374-6E8CAEC47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9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5C0DE-9BF6-409E-A603-2CD092E58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3A8C1-0BB6-4225-BF25-BC974FFD9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9E2AA-15F0-4A32-990D-2420138A2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8DEB16-C283-4C0A-BB3C-F4B5094C2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ADC57B-4A6D-47A3-94C8-094E2E0D0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E66BFB-D323-4312-9356-96B076A74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A3A0-3C15-4593-A511-A6A98B846698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04DCCF-D1AD-4053-8053-3D3880F96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9713FF-7DFA-4EE9-AF55-E1B1920A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795CB-F4F7-4C39-A6B1-73B7425C6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D3EE7E-4C04-4A64-A4DC-A5734A5DF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A3A0-3C15-4593-A511-A6A98B846698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1B3BDC-A171-4BE6-B522-A636CF48E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43099-8947-4315-A892-E0EDEEDA0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2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B055C3-3CED-4BD1-8325-0486B28F4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A3A0-3C15-4593-A511-A6A98B846698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42BC79-B703-4108-8050-6F9797B83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CA420-1D05-4129-9510-791B1B7CC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6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EFD9-C982-4689-B7B0-8EBE809EF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4EF0E-9AB6-40B8-93F7-3A722B521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25788-D5AF-46A9-8977-7211874AD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C3149-B5FF-459F-ABBD-2FFE340B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A3A0-3C15-4593-A511-A6A98B846698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17F01-0ACA-4013-A66E-DFA76513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DE94E5-FF2D-4A3B-8263-4663528CE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7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27A09-4DA0-4C25-ACCB-17B06FA1D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8F4A11-A204-4B96-A9CA-980C1AAAD3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B949E-5CDB-478B-8C25-D0D66DC81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5108B-E03B-4650-9B06-4091F5E42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A3A0-3C15-4593-A511-A6A98B846698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58431-6D78-44E3-861B-22667B6F1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17B739-B5DE-4BD2-AADB-FD376190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2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9E4874-DF90-42BA-AFF1-BDC59444B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39987-2C30-4077-9315-0EB2EF38B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E8968-DA2C-41BF-A674-15AC7B11B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981BE-B57D-4601-8A68-0C89A3502EB4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5EE16-EE0A-4E92-9F50-4EFF6F647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0725D-898A-4EF2-BEC0-751D60078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2DD65-33D9-43B4-B68B-90258A1CE5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51899AAA-52AB-4ABF-A744-B39EAA0638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49D069EE-3144-43CD-BE31-8ED133D81A16}"/>
              </a:ext>
            </a:extLst>
          </p:cNvPr>
          <p:cNvSpPr/>
          <p:nvPr userDrawn="1"/>
        </p:nvSpPr>
        <p:spPr>
          <a:xfrm>
            <a:off x="168812" y="140677"/>
            <a:ext cx="11854376" cy="6555545"/>
          </a:xfrm>
          <a:prstGeom prst="frame">
            <a:avLst>
              <a:gd name="adj1" fmla="val 1127"/>
            </a:avLst>
          </a:prstGeom>
          <a:solidFill>
            <a:srgbClr val="A4D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円/楕円 12">
            <a:extLst>
              <a:ext uri="{FF2B5EF4-FFF2-40B4-BE49-F238E27FC236}">
                <a16:creationId xmlns:a16="http://schemas.microsoft.com/office/drawing/2014/main" id="{3E64C99A-1543-45D5-9962-D600E6005EF7}"/>
              </a:ext>
            </a:extLst>
          </p:cNvPr>
          <p:cNvSpPr/>
          <p:nvPr userDrawn="1"/>
        </p:nvSpPr>
        <p:spPr>
          <a:xfrm>
            <a:off x="1330128" y="852659"/>
            <a:ext cx="410339" cy="434802"/>
          </a:xfrm>
          <a:prstGeom prst="ellipse">
            <a:avLst/>
          </a:prstGeom>
          <a:solidFill>
            <a:srgbClr val="A4D76B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13">
            <a:extLst>
              <a:ext uri="{FF2B5EF4-FFF2-40B4-BE49-F238E27FC236}">
                <a16:creationId xmlns:a16="http://schemas.microsoft.com/office/drawing/2014/main" id="{470888C3-F2AF-477E-AD09-ADBF9FE12BDD}"/>
              </a:ext>
            </a:extLst>
          </p:cNvPr>
          <p:cNvSpPr/>
          <p:nvPr userDrawn="1"/>
        </p:nvSpPr>
        <p:spPr>
          <a:xfrm>
            <a:off x="47390" y="0"/>
            <a:ext cx="992843" cy="689317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7">
            <a:extLst>
              <a:ext uri="{FF2B5EF4-FFF2-40B4-BE49-F238E27FC236}">
                <a16:creationId xmlns:a16="http://schemas.microsoft.com/office/drawing/2014/main" id="{47595C5E-8C34-46DE-A167-51C97BBEF0A8}"/>
              </a:ext>
            </a:extLst>
          </p:cNvPr>
          <p:cNvSpPr/>
          <p:nvPr userDrawn="1"/>
        </p:nvSpPr>
        <p:spPr>
          <a:xfrm>
            <a:off x="622524" y="689317"/>
            <a:ext cx="620237" cy="576064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8">
            <a:extLst>
              <a:ext uri="{FF2B5EF4-FFF2-40B4-BE49-F238E27FC236}">
                <a16:creationId xmlns:a16="http://schemas.microsoft.com/office/drawing/2014/main" id="{C643C509-5FDA-4512-A857-A84C1E9AD891}"/>
              </a:ext>
            </a:extLst>
          </p:cNvPr>
          <p:cNvSpPr/>
          <p:nvPr userDrawn="1"/>
        </p:nvSpPr>
        <p:spPr>
          <a:xfrm>
            <a:off x="1101455" y="81671"/>
            <a:ext cx="702608" cy="68931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20">
            <a:extLst>
              <a:ext uri="{FF2B5EF4-FFF2-40B4-BE49-F238E27FC236}">
                <a16:creationId xmlns:a16="http://schemas.microsoft.com/office/drawing/2014/main" id="{F683704E-9125-4169-A3A0-7BB49E8FC63B}"/>
              </a:ext>
            </a:extLst>
          </p:cNvPr>
          <p:cNvSpPr/>
          <p:nvPr userDrawn="1"/>
        </p:nvSpPr>
        <p:spPr>
          <a:xfrm>
            <a:off x="10948366" y="5776401"/>
            <a:ext cx="495289" cy="48195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22">
            <a:extLst>
              <a:ext uri="{FF2B5EF4-FFF2-40B4-BE49-F238E27FC236}">
                <a16:creationId xmlns:a16="http://schemas.microsoft.com/office/drawing/2014/main" id="{F0CC5880-4EFE-4292-8A3C-1974021641A7}"/>
              </a:ext>
            </a:extLst>
          </p:cNvPr>
          <p:cNvSpPr/>
          <p:nvPr userDrawn="1"/>
        </p:nvSpPr>
        <p:spPr>
          <a:xfrm>
            <a:off x="11480871" y="6028216"/>
            <a:ext cx="742935" cy="66800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15" name="円/楕円 19">
            <a:extLst>
              <a:ext uri="{FF2B5EF4-FFF2-40B4-BE49-F238E27FC236}">
                <a16:creationId xmlns:a16="http://schemas.microsoft.com/office/drawing/2014/main" id="{15AC597E-A98B-487B-A017-550EA5CEEFFC}"/>
              </a:ext>
            </a:extLst>
          </p:cNvPr>
          <p:cNvSpPr/>
          <p:nvPr userDrawn="1"/>
        </p:nvSpPr>
        <p:spPr>
          <a:xfrm>
            <a:off x="10779754" y="6287861"/>
            <a:ext cx="640406" cy="470920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590AA6-F29C-41D1-AD0C-ECAD0D99A779}"/>
              </a:ext>
            </a:extLst>
          </p:cNvPr>
          <p:cNvSpPr txBox="1"/>
          <p:nvPr userDrawn="1"/>
        </p:nvSpPr>
        <p:spPr>
          <a:xfrm>
            <a:off x="234196" y="6246526"/>
            <a:ext cx="1734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A4D76B"/>
                </a:solidFill>
                <a:latin typeface="Monotype Corsiva" panose="03010101010201010101" pitchFamily="66" charset="0"/>
                <a:cs typeface="NikoshBAN" panose="02000000000000000000" pitchFamily="2" charset="0"/>
              </a:rPr>
              <a:t>Dilara Khanom</a:t>
            </a:r>
          </a:p>
        </p:txBody>
      </p:sp>
    </p:spTree>
    <p:extLst>
      <p:ext uri="{BB962C8B-B14F-4D97-AF65-F5344CB8AC3E}">
        <p14:creationId xmlns:p14="http://schemas.microsoft.com/office/powerpoint/2010/main" val="286085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uquet of flowers on a wooden surface&#10;&#10;Description automatically generated with low confidence">
            <a:extLst>
              <a:ext uri="{FF2B5EF4-FFF2-40B4-BE49-F238E27FC236}">
                <a16:creationId xmlns:a16="http://schemas.microsoft.com/office/drawing/2014/main" id="{DEC50344-DB92-4224-A555-9AF83D86F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0" y="273377"/>
            <a:ext cx="11331018" cy="6155703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A943175-2E1C-44B3-AC99-69D5E1CD3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91" y="1690688"/>
            <a:ext cx="7748834" cy="34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3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264BCED-39B4-4BC1-B016-46ECCB9CB2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25" y="5548352"/>
            <a:ext cx="10944225" cy="707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49A03F-5A78-4614-A821-1C5A7309E44B}"/>
              </a:ext>
            </a:extLst>
          </p:cNvPr>
          <p:cNvSpPr txBox="1"/>
          <p:nvPr/>
        </p:nvSpPr>
        <p:spPr>
          <a:xfrm>
            <a:off x="2362201" y="669153"/>
            <a:ext cx="778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ছবির সাথে আমাদের দেশের প্রকৃতিটাকে জানি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271901-80F6-4942-A3EF-1F3FF5485405}"/>
              </a:ext>
            </a:extLst>
          </p:cNvPr>
          <p:cNvSpPr txBox="1"/>
          <p:nvPr/>
        </p:nvSpPr>
        <p:spPr>
          <a:xfrm>
            <a:off x="3436983" y="1543529"/>
            <a:ext cx="568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বৈশাখ ও জ্যৈষ্ঠ এই দুই মাস মিলে গ্রীষ্মকাল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2DE863-680E-4F6B-9CCE-317922D70A12}"/>
              </a:ext>
            </a:extLst>
          </p:cNvPr>
          <p:cNvSpPr txBox="1"/>
          <p:nvPr/>
        </p:nvSpPr>
        <p:spPr>
          <a:xfrm>
            <a:off x="2781870" y="4828411"/>
            <a:ext cx="1257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endParaRPr lang="en-US" sz="3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0482B5-E4DD-441A-A230-9B05C2BBD7A2}"/>
              </a:ext>
            </a:extLst>
          </p:cNvPr>
          <p:cNvSpPr txBox="1"/>
          <p:nvPr/>
        </p:nvSpPr>
        <p:spPr>
          <a:xfrm>
            <a:off x="8365332" y="5104716"/>
            <a:ext cx="1112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জ্যৈষ্ঠ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38041E-1FE4-49FE-8C3F-C5C0B9FDB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50" y="2356349"/>
            <a:ext cx="4786311" cy="24720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34D296-EB58-4E92-A4CC-C8BAD4B29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37" y="2356349"/>
            <a:ext cx="4786311" cy="247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036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51588" y="1001044"/>
            <a:ext cx="5954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এরপর আষাঢ়- শ্রাবণ মিলে বর্ষাকাল।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703" y="2025462"/>
            <a:ext cx="5091448" cy="2919948"/>
          </a:xfrm>
          <a:prstGeom prst="round2DiagRect">
            <a:avLst>
              <a:gd name="adj1" fmla="val 0"/>
              <a:gd name="adj2" fmla="val 17253"/>
            </a:avLst>
          </a:prstGeom>
          <a:ln w="88900" cap="sq">
            <a:solidFill>
              <a:srgbClr val="33CC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605960" y="4802826"/>
            <a:ext cx="1390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আষাঢ়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95013" y="4880312"/>
            <a:ext cx="1191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শ্রাবণ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9319D5-EB29-43F6-A60C-C487340F24CA}"/>
              </a:ext>
            </a:extLst>
          </p:cNvPr>
          <p:cNvSpPr txBox="1"/>
          <p:nvPr/>
        </p:nvSpPr>
        <p:spPr>
          <a:xfrm>
            <a:off x="2786078" y="361346"/>
            <a:ext cx="7467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ছবির সাথে আমাদের দেশের প্রকৃতিটাকে জানি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B7752F-F028-468F-8040-93453183E0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25" y="5548352"/>
            <a:ext cx="10944225" cy="7078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926993-F19A-4A21-900F-30CBF4D78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87080"/>
            <a:ext cx="4733925" cy="2939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619597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3553" y="659230"/>
            <a:ext cx="6322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এভাবে ভাদ্র-আশ্বিন হচ্ছে শরৎকাল।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31214" y="4824997"/>
            <a:ext cx="936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ভাদ্র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30943" y="4754741"/>
            <a:ext cx="1403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আশ্বিন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740DD4-A9AF-4432-9F25-02F4A3B99E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25" y="5548352"/>
            <a:ext cx="10944225" cy="707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889983-5162-4CD2-A605-762646585D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81" y="1847715"/>
            <a:ext cx="5032691" cy="28308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5820C1-5050-4E46-87E8-7E5B66ABFB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00" y="1968299"/>
            <a:ext cx="4831500" cy="28566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3856040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8" y="1814946"/>
            <a:ext cx="5248275" cy="3228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911E2E-C345-4084-A9B6-32B6B9ED15A5}"/>
              </a:ext>
            </a:extLst>
          </p:cNvPr>
          <p:cNvSpPr txBox="1"/>
          <p:nvPr/>
        </p:nvSpPr>
        <p:spPr>
          <a:xfrm>
            <a:off x="2600326" y="4984092"/>
            <a:ext cx="142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কার্তিক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16145F-73E6-49A3-BAF4-8FDB31D0A0BA}"/>
              </a:ext>
            </a:extLst>
          </p:cNvPr>
          <p:cNvSpPr txBox="1"/>
          <p:nvPr/>
        </p:nvSpPr>
        <p:spPr>
          <a:xfrm>
            <a:off x="7962901" y="5119313"/>
            <a:ext cx="142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অগ্রহায়ণ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1207A7-4419-4C0B-A610-C6106B592028}"/>
              </a:ext>
            </a:extLst>
          </p:cNvPr>
          <p:cNvSpPr txBox="1"/>
          <p:nvPr/>
        </p:nvSpPr>
        <p:spPr>
          <a:xfrm>
            <a:off x="2314230" y="807638"/>
            <a:ext cx="743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কার্তিক ও অগ্রহায়ণ এই দুইটি মাস মিলে হেমন্তকাল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18055AB-EB57-49E2-83EF-89E7BEF87E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468" y="5559110"/>
            <a:ext cx="10777882" cy="6971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E11D44-7A0C-4E12-A9C0-95D1DF9BE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19" y="1814946"/>
            <a:ext cx="5098256" cy="322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5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0520" y="687850"/>
            <a:ext cx="7037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পৌষ আর মাঘ মাস হলো শীতকাল।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51286" y="4797743"/>
            <a:ext cx="1171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পৌষ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526061-297D-4B0A-9D28-EFA630F58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9" y="1652661"/>
            <a:ext cx="5245877" cy="3040162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219863-1647-4218-BD16-83A774C2D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73" y="1646250"/>
            <a:ext cx="4964925" cy="3000522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D5AF4F-A63D-40ED-B93B-26FE5C5EC3DD}"/>
              </a:ext>
            </a:extLst>
          </p:cNvPr>
          <p:cNvSpPr txBox="1"/>
          <p:nvPr/>
        </p:nvSpPr>
        <p:spPr>
          <a:xfrm>
            <a:off x="8362951" y="4692823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মাঘ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9DC918D-CD32-4208-93A2-58BD0618E1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75" y="5556976"/>
            <a:ext cx="10810875" cy="69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5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5715" y="456802"/>
            <a:ext cx="6079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ফাল্গুন ও চৈত্র এ দুইমাস বসন্তকাল।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080" y="1533525"/>
            <a:ext cx="5147951" cy="2999386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772916" y="4535349"/>
            <a:ext cx="1209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ফাল্গুন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11308" y="4532911"/>
            <a:ext cx="925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চৈত্র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53BC39-BF45-43D9-96D4-3375BDAD6C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25" y="5548352"/>
            <a:ext cx="10944225" cy="7078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AC94E3-23D6-42BE-BEE9-9A91DF6AF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91" y="1531360"/>
            <a:ext cx="5250446" cy="3091951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78076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05243" y="717844"/>
            <a:ext cx="8810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এরকমভাবে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ছয়টি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আসা-যাওয়া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করে।পৃথিবীর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9723" y="717844"/>
            <a:ext cx="9058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দুইটি,কি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যায়।খুব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চারটি।আমাদের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ঋতুতে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9723" y="1836525"/>
            <a:ext cx="9191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একেক</a:t>
            </a:r>
            <a:r>
              <a:rPr lang="en-US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সাজে</a:t>
            </a:r>
            <a:r>
              <a:rPr lang="en-US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হয়,তার</a:t>
            </a:r>
            <a:r>
              <a:rPr lang="en-US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চেনা</a:t>
            </a:r>
            <a:r>
              <a:rPr lang="en-US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চেহারা</a:t>
            </a:r>
            <a:r>
              <a:rPr lang="en-US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বদলে</a:t>
            </a:r>
            <a:r>
              <a:rPr lang="en-US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498529E-375B-464F-A381-88DEEB83C3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389" y="5517399"/>
            <a:ext cx="10758186" cy="6841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425284-761F-4962-8D09-AD7FCA173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663" y="2432482"/>
            <a:ext cx="5435697" cy="2795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2103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" grpId="0"/>
      <p:bldP spid="2" grpId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1" y="2266950"/>
            <a:ext cx="4937319" cy="2808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13323" y="601762"/>
            <a:ext cx="9221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গরম যতই হোক,গ্রীষ্মকে কিন্তু মধু মাস বলা হয়।এ মাসে মধুর মতো মিষ্টি নানা ফল পাওয়া যায়।আম,জাম,কাঁঠাল,আনারস ও লিচু গ্রীষ্মকালের ফল।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45B703-5CF8-4B7D-B95B-94310EE5DA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25" y="5548352"/>
            <a:ext cx="10944225" cy="7078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5CA1E1-89D6-4D26-BADE-D1A318143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514" y="2266950"/>
            <a:ext cx="5281611" cy="2876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576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5579" y="504084"/>
            <a:ext cx="2321468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  <a:endParaRPr lang="en-US" sz="4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4525" y="1106864"/>
            <a:ext cx="3039995" cy="954107"/>
          </a:xfrm>
          <a:prstGeom prst="rect">
            <a:avLst/>
          </a:prstGeom>
          <a:noFill/>
          <a:ln w="38100"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পাঠ্যবইয়ের</a:t>
            </a:r>
            <a:r>
              <a:rPr lang="en-US" sz="28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</a:t>
            </a:r>
            <a:r>
              <a:rPr lang="bn-IN" sz="28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 পৃষ্ঠাটি বের কর। </a:t>
            </a:r>
            <a:endParaRPr lang="en-US" sz="2800" b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4525" y="2250390"/>
            <a:ext cx="2805786" cy="31085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পাঠ্যাং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টুকু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আমি পড়ছি।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মনোযোগ সহকারে শোনো এবং প্রত্যেক শব্দের নিচে আংগুল দিয়ে আমাকে অনুসরণ করো।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6148" y="973437"/>
            <a:ext cx="4677883" cy="4658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C778E5-8FBB-4791-8245-008D3AC729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25" y="5548352"/>
            <a:ext cx="10944225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0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74793" y="3095826"/>
            <a:ext cx="135915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33CC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74793" y="1404719"/>
            <a:ext cx="153345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ঠ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74793" y="2272518"/>
            <a:ext cx="1648037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70448" y="3882732"/>
            <a:ext cx="156349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44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33CC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45369" y="4695392"/>
            <a:ext cx="1333393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ণ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882463" y="1633862"/>
            <a:ext cx="821062" cy="290276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865955" y="2373582"/>
            <a:ext cx="821062" cy="310961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871020" y="3291001"/>
            <a:ext cx="821062" cy="290276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865955" y="4122315"/>
            <a:ext cx="821062" cy="290276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865955" y="4945350"/>
            <a:ext cx="821062" cy="290276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00751" y="635278"/>
            <a:ext cx="2644618" cy="707886"/>
          </a:xfrm>
          <a:prstGeom prst="rect">
            <a:avLst/>
          </a:prstGeom>
          <a:ln w="38100">
            <a:solidFill>
              <a:srgbClr val="00BE5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যুক্তবর্ণ শিখি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98069" y="3094431"/>
            <a:ext cx="17658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ফাল্গুন</a:t>
            </a:r>
            <a:r>
              <a:rPr lang="bn-BD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57772" y="1416660"/>
            <a:ext cx="14424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জ্যৈষ্ঠ  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40574" y="2220057"/>
            <a:ext cx="14938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আশ্বিন </a:t>
            </a:r>
            <a:r>
              <a:rPr lang="bn-BD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88663" y="3853777"/>
            <a:ext cx="16570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বসন্ত       </a:t>
            </a:r>
            <a:r>
              <a:rPr lang="bn-BD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06892" y="4667269"/>
            <a:ext cx="16570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প্রচণ্ড</a:t>
            </a:r>
            <a:r>
              <a:rPr lang="bn-BD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65F2A0-C01D-40C1-80BF-890F4F7BC97B}"/>
              </a:ext>
            </a:extLst>
          </p:cNvPr>
          <p:cNvSpPr txBox="1"/>
          <p:nvPr/>
        </p:nvSpPr>
        <p:spPr>
          <a:xfrm>
            <a:off x="5839742" y="1444676"/>
            <a:ext cx="6459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400" b="1" dirty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ষ্ঠ</a:t>
            </a:r>
            <a:endParaRPr lang="en-US" sz="4400" dirty="0">
              <a:solidFill>
                <a:srgbClr val="CC0099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BA8CD6-F435-465C-9113-9D61AD7063A5}"/>
              </a:ext>
            </a:extLst>
          </p:cNvPr>
          <p:cNvSpPr txBox="1"/>
          <p:nvPr/>
        </p:nvSpPr>
        <p:spPr>
          <a:xfrm>
            <a:off x="5823234" y="2192510"/>
            <a:ext cx="6459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400" b="1" dirty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</a:t>
            </a:r>
            <a:r>
              <a:rPr lang="bn-IN" sz="1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FAADD8-CF45-4E5F-BC1F-0EFABCA5B44F}"/>
              </a:ext>
            </a:extLst>
          </p:cNvPr>
          <p:cNvSpPr txBox="1"/>
          <p:nvPr/>
        </p:nvSpPr>
        <p:spPr>
          <a:xfrm>
            <a:off x="5828918" y="3031134"/>
            <a:ext cx="5623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400" b="1" dirty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ল্গ</a:t>
            </a:r>
            <a:endParaRPr lang="en-US" sz="4400" dirty="0">
              <a:solidFill>
                <a:srgbClr val="CC0099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8091D1-2BEE-4704-AAEC-5E4F7AA5B1AE}"/>
              </a:ext>
            </a:extLst>
          </p:cNvPr>
          <p:cNvSpPr txBox="1"/>
          <p:nvPr/>
        </p:nvSpPr>
        <p:spPr>
          <a:xfrm>
            <a:off x="5881516" y="3853776"/>
            <a:ext cx="457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400" b="1" dirty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ন্ত</a:t>
            </a:r>
            <a:endParaRPr lang="en-US" sz="4400" dirty="0">
              <a:solidFill>
                <a:srgbClr val="CC0099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4B2387-9A72-4E82-B349-7ED6B0C60308}"/>
              </a:ext>
            </a:extLst>
          </p:cNvPr>
          <p:cNvSpPr txBox="1"/>
          <p:nvPr/>
        </p:nvSpPr>
        <p:spPr>
          <a:xfrm>
            <a:off x="5881516" y="4705767"/>
            <a:ext cx="7360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400" b="1" dirty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ণ্ড</a:t>
            </a:r>
            <a:r>
              <a:rPr lang="bn-IN" sz="18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14E13B6-C61B-45C6-B007-B46DC57891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25" y="5548352"/>
            <a:ext cx="10944225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8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1" grpId="0"/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AC83939-A543-4F84-A9E8-55F91C651894}"/>
              </a:ext>
            </a:extLst>
          </p:cNvPr>
          <p:cNvSpPr txBox="1"/>
          <p:nvPr/>
        </p:nvSpPr>
        <p:spPr>
          <a:xfrm>
            <a:off x="1183494" y="2687933"/>
            <a:ext cx="4610637" cy="2123658"/>
          </a:xfrm>
          <a:prstGeom prst="rect">
            <a:avLst/>
          </a:prstGeom>
          <a:noFill/>
          <a:ln w="38100">
            <a:solidFill>
              <a:srgbClr val="05F37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6600" dirty="0" err="1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6600" dirty="0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dirty="0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600" dirty="0">
              <a:ln w="0"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C54964F-85D4-4234-9313-01215A384399}"/>
              </a:ext>
            </a:extLst>
          </p:cNvPr>
          <p:cNvGrpSpPr/>
          <p:nvPr/>
        </p:nvGrpSpPr>
        <p:grpSpPr>
          <a:xfrm>
            <a:off x="1106097" y="824279"/>
            <a:ext cx="4765430" cy="5209442"/>
            <a:chOff x="1028701" y="824279"/>
            <a:chExt cx="4765430" cy="5209442"/>
          </a:xfrm>
        </p:grpSpPr>
        <p:sp>
          <p:nvSpPr>
            <p:cNvPr id="9" name="Cylinder 8">
              <a:extLst>
                <a:ext uri="{FF2B5EF4-FFF2-40B4-BE49-F238E27FC236}">
                  <a16:creationId xmlns:a16="http://schemas.microsoft.com/office/drawing/2014/main" id="{232487BC-04CC-481A-A788-4F90733C3364}"/>
                </a:ext>
              </a:extLst>
            </p:cNvPr>
            <p:cNvSpPr/>
            <p:nvPr/>
          </p:nvSpPr>
          <p:spPr>
            <a:xfrm>
              <a:off x="1028701" y="824279"/>
              <a:ext cx="4765430" cy="5209442"/>
            </a:xfrm>
            <a:prstGeom prst="can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27E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8A99C04-8D2B-4C73-8F99-0AE5C53D61F3}"/>
                </a:ext>
              </a:extLst>
            </p:cNvPr>
            <p:cNvSpPr/>
            <p:nvPr/>
          </p:nvSpPr>
          <p:spPr>
            <a:xfrm>
              <a:off x="1028701" y="824279"/>
              <a:ext cx="4765430" cy="1222131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6388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0.40534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17791" y="529550"/>
            <a:ext cx="8125257" cy="64633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solidFill>
              <a:srgbClr val="33CC33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অর্থগুলো জেনে নিই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এবং বাক্যে প্রয়োগ করি।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90331" y="1241887"/>
            <a:ext cx="1492319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ষড়ঋতু</a:t>
            </a:r>
            <a:endParaRPr lang="bn-BD" sz="4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666178" y="1662607"/>
            <a:ext cx="978408" cy="257430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08610" y="1295245"/>
            <a:ext cx="1470891" cy="646331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ছয়টি ঋতু</a:t>
            </a:r>
            <a:endParaRPr lang="bn-BD" sz="32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04503" y="2209606"/>
            <a:ext cx="1018762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গ্রীষ্ম</a:t>
            </a:r>
            <a:endParaRPr lang="bn-BD" sz="4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5666178" y="2777899"/>
            <a:ext cx="978408" cy="257430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73065" y="2310973"/>
            <a:ext cx="1748065" cy="646331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গরমকাল</a:t>
            </a:r>
            <a:endParaRPr lang="bn-BD" sz="32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91209" y="3362142"/>
            <a:ext cx="1018762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তাপ</a:t>
            </a:r>
            <a:endParaRPr lang="bn-BD" sz="4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5666178" y="3879726"/>
            <a:ext cx="978408" cy="257430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24673" y="3509327"/>
            <a:ext cx="1618551" cy="646331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উষ্ণতা</a:t>
            </a:r>
            <a:endParaRPr lang="bn-BD" sz="36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5635482" y="4852838"/>
            <a:ext cx="978408" cy="257430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62555" y="4352534"/>
            <a:ext cx="1700142" cy="1077218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bn-IN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 সহ্য করা যায় না</a:t>
            </a:r>
            <a:endParaRPr lang="bn-BD" sz="32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6648" y="4304444"/>
            <a:ext cx="133301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অসহ্য</a:t>
            </a:r>
            <a:endParaRPr lang="bn-BD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131263" y="1491837"/>
            <a:ext cx="3893685" cy="58477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ষড়ঋতুর দেশ বাংলাদেশ।</a:t>
            </a: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65249" y="2387557"/>
            <a:ext cx="4159699" cy="954107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বৈশাখ ও জ্যৈষ্ঠ মাস দুটো হলো গ্রীষ্মকাল।</a:t>
            </a:r>
            <a:endParaRPr lang="bn-BD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182502" y="3630850"/>
            <a:ext cx="3118607" cy="58477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রৌদ্রের অসহ্য তাপ।</a:t>
            </a: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646207" y="4658387"/>
            <a:ext cx="4945981" cy="58477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জ্যৈষ্ঠ মাসে অসহ্য গরম পড়ে</a:t>
            </a: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6C36A8A-2B61-48BA-8264-B63FEB1B36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25" y="5411105"/>
            <a:ext cx="10944225" cy="845133"/>
          </a:xfrm>
          <a:prstGeom prst="rect">
            <a:avLst/>
          </a:prstGeom>
        </p:spPr>
      </p:pic>
      <p:sp>
        <p:nvSpPr>
          <p:cNvPr id="35" name="Right Arrow 22">
            <a:extLst>
              <a:ext uri="{FF2B5EF4-FFF2-40B4-BE49-F238E27FC236}">
                <a16:creationId xmlns:a16="http://schemas.microsoft.com/office/drawing/2014/main" id="{5AA4352D-8FAA-4B3D-BAFA-E1A442FAB9C7}"/>
              </a:ext>
            </a:extLst>
          </p:cNvPr>
          <p:cNvSpPr/>
          <p:nvPr/>
        </p:nvSpPr>
        <p:spPr>
          <a:xfrm>
            <a:off x="2382650" y="1428248"/>
            <a:ext cx="978408" cy="257430"/>
          </a:xfrm>
          <a:prstGeom prst="rightArrow">
            <a:avLst/>
          </a:prstGeom>
          <a:solidFill>
            <a:srgbClr val="00BE5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36" name="Right Arrow 22">
            <a:extLst>
              <a:ext uri="{FF2B5EF4-FFF2-40B4-BE49-F238E27FC236}">
                <a16:creationId xmlns:a16="http://schemas.microsoft.com/office/drawing/2014/main" id="{44871FAD-A20A-491A-84D7-2AF11DC1ECF2}"/>
              </a:ext>
            </a:extLst>
          </p:cNvPr>
          <p:cNvSpPr/>
          <p:nvPr/>
        </p:nvSpPr>
        <p:spPr>
          <a:xfrm>
            <a:off x="2284147" y="2449293"/>
            <a:ext cx="978408" cy="257430"/>
          </a:xfrm>
          <a:prstGeom prst="rightArrow">
            <a:avLst/>
          </a:prstGeom>
          <a:solidFill>
            <a:srgbClr val="00BE5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38" name="Right Arrow 22">
            <a:extLst>
              <a:ext uri="{FF2B5EF4-FFF2-40B4-BE49-F238E27FC236}">
                <a16:creationId xmlns:a16="http://schemas.microsoft.com/office/drawing/2014/main" id="{993390AC-AA32-454C-B91B-804F3819F56C}"/>
              </a:ext>
            </a:extLst>
          </p:cNvPr>
          <p:cNvSpPr/>
          <p:nvPr/>
        </p:nvSpPr>
        <p:spPr>
          <a:xfrm>
            <a:off x="2259658" y="3631036"/>
            <a:ext cx="978408" cy="257430"/>
          </a:xfrm>
          <a:prstGeom prst="rightArrow">
            <a:avLst/>
          </a:prstGeom>
          <a:solidFill>
            <a:srgbClr val="00BE5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40" name="Right Arrow 22">
            <a:extLst>
              <a:ext uri="{FF2B5EF4-FFF2-40B4-BE49-F238E27FC236}">
                <a16:creationId xmlns:a16="http://schemas.microsoft.com/office/drawing/2014/main" id="{A1A7863A-D789-4240-B822-C0F56FDD76E1}"/>
              </a:ext>
            </a:extLst>
          </p:cNvPr>
          <p:cNvSpPr/>
          <p:nvPr/>
        </p:nvSpPr>
        <p:spPr>
          <a:xfrm>
            <a:off x="2298348" y="4525440"/>
            <a:ext cx="978408" cy="257430"/>
          </a:xfrm>
          <a:prstGeom prst="rightArrow">
            <a:avLst/>
          </a:prstGeom>
          <a:solidFill>
            <a:srgbClr val="00BE5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6682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  <p:bldP spid="25" grpId="0"/>
      <p:bldP spid="26" grpId="0" animBg="1"/>
      <p:bldP spid="27" grpId="0"/>
      <p:bldP spid="28" grpId="0"/>
      <p:bldP spid="29" grpId="0" animBg="1"/>
      <p:bldP spid="30" grpId="0"/>
      <p:bldP spid="32" grpId="0" animBg="1"/>
      <p:bldP spid="33" grpId="0"/>
      <p:bldP spid="18" grpId="0"/>
      <p:bldP spid="37" grpId="0"/>
      <p:bldP spid="39" grpId="0"/>
      <p:bldP spid="41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958767" y="575033"/>
            <a:ext cx="6286177" cy="545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ঋতুর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বারবার অনুশীলন কর।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71D0046-FE0C-4A53-9E46-9DBEFB7FE805}"/>
              </a:ext>
            </a:extLst>
          </p:cNvPr>
          <p:cNvGrpSpPr/>
          <p:nvPr/>
        </p:nvGrpSpPr>
        <p:grpSpPr>
          <a:xfrm>
            <a:off x="1873608" y="1999738"/>
            <a:ext cx="1676400" cy="1735445"/>
            <a:chOff x="1045493" y="1867602"/>
            <a:chExt cx="1676400" cy="1735445"/>
          </a:xfrm>
        </p:grpSpPr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id="{EE975F82-CE49-4254-85CE-9F4FB8FE5989}"/>
                </a:ext>
              </a:extLst>
            </p:cNvPr>
            <p:cNvSpPr/>
            <p:nvPr/>
          </p:nvSpPr>
          <p:spPr>
            <a:xfrm>
              <a:off x="1045493" y="1867602"/>
              <a:ext cx="1676400" cy="1735445"/>
            </a:xfrm>
            <a:prstGeom prst="diamond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3946A7-ABE3-4955-A404-72853CAC97A3}"/>
                </a:ext>
              </a:extLst>
            </p:cNvPr>
            <p:cNvSpPr txBox="1"/>
            <p:nvPr/>
          </p:nvSpPr>
          <p:spPr>
            <a:xfrm flipH="1">
              <a:off x="1494316" y="2415320"/>
              <a:ext cx="792004" cy="70788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000" b="1" dirty="0">
                  <a:solidFill>
                    <a:srgbClr val="CC0099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গ্রীষ্ম</a:t>
              </a:r>
              <a:endParaRPr lang="en-US" sz="4000" b="1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3" name="Diamond 22">
            <a:extLst>
              <a:ext uri="{FF2B5EF4-FFF2-40B4-BE49-F238E27FC236}">
                <a16:creationId xmlns:a16="http://schemas.microsoft.com/office/drawing/2014/main" id="{DCA87D30-C217-4359-B412-259506942813}"/>
              </a:ext>
            </a:extLst>
          </p:cNvPr>
          <p:cNvSpPr/>
          <p:nvPr/>
        </p:nvSpPr>
        <p:spPr>
          <a:xfrm>
            <a:off x="4874617" y="1999738"/>
            <a:ext cx="1676400" cy="1735445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বর্ষা</a:t>
            </a:r>
            <a:endParaRPr lang="en-US" sz="40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8DD3822-89BD-48CA-BEA4-80164A544EB1}"/>
              </a:ext>
            </a:extLst>
          </p:cNvPr>
          <p:cNvGrpSpPr/>
          <p:nvPr/>
        </p:nvGrpSpPr>
        <p:grpSpPr>
          <a:xfrm>
            <a:off x="7875626" y="1999738"/>
            <a:ext cx="1676400" cy="1735445"/>
            <a:chOff x="7717074" y="1785756"/>
            <a:chExt cx="1676400" cy="1735445"/>
          </a:xfrm>
        </p:grpSpPr>
        <p:sp>
          <p:nvSpPr>
            <p:cNvPr id="24" name="Diamond 23">
              <a:extLst>
                <a:ext uri="{FF2B5EF4-FFF2-40B4-BE49-F238E27FC236}">
                  <a16:creationId xmlns:a16="http://schemas.microsoft.com/office/drawing/2014/main" id="{A90F6161-987E-45EB-9263-5323D9D1CBE0}"/>
                </a:ext>
              </a:extLst>
            </p:cNvPr>
            <p:cNvSpPr/>
            <p:nvPr/>
          </p:nvSpPr>
          <p:spPr>
            <a:xfrm>
              <a:off x="7717074" y="1785756"/>
              <a:ext cx="1676400" cy="1735445"/>
            </a:xfrm>
            <a:prstGeom prst="diamond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C38C850-CC51-4E3F-98E4-667174EB4AA6}"/>
                </a:ext>
              </a:extLst>
            </p:cNvPr>
            <p:cNvSpPr txBox="1"/>
            <p:nvPr/>
          </p:nvSpPr>
          <p:spPr>
            <a:xfrm>
              <a:off x="8042194" y="2242662"/>
              <a:ext cx="1026160" cy="70788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CC0099"/>
                  </a:solidFill>
                  <a:latin typeface="NikoshBAN" pitchFamily="2" charset="0"/>
                  <a:cs typeface="NikoshBAN" pitchFamily="2" charset="0"/>
                </a:rPr>
                <a:t>শর</a:t>
              </a:r>
              <a:r>
                <a:rPr lang="en-US" sz="4000" b="1" dirty="0">
                  <a:solidFill>
                    <a:srgbClr val="CC0099"/>
                  </a:solidFill>
                  <a:latin typeface="NikoshBAN" pitchFamily="2" charset="0"/>
                  <a:cs typeface="NikoshBAN" pitchFamily="2" charset="0"/>
                </a:rPr>
                <a:t>ৎ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D5842FE-79A4-4558-AF87-1D6E87A0A33C}"/>
              </a:ext>
            </a:extLst>
          </p:cNvPr>
          <p:cNvGrpSpPr/>
          <p:nvPr/>
        </p:nvGrpSpPr>
        <p:grpSpPr>
          <a:xfrm>
            <a:off x="3159847" y="3164530"/>
            <a:ext cx="1715053" cy="1735445"/>
            <a:chOff x="2619530" y="2950548"/>
            <a:chExt cx="1715053" cy="1735445"/>
          </a:xfrm>
        </p:grpSpPr>
        <p:sp>
          <p:nvSpPr>
            <p:cNvPr id="26" name="Diamond 25">
              <a:extLst>
                <a:ext uri="{FF2B5EF4-FFF2-40B4-BE49-F238E27FC236}">
                  <a16:creationId xmlns:a16="http://schemas.microsoft.com/office/drawing/2014/main" id="{D7AB291E-7304-4540-9AA1-CF463AEDCC60}"/>
                </a:ext>
              </a:extLst>
            </p:cNvPr>
            <p:cNvSpPr/>
            <p:nvPr/>
          </p:nvSpPr>
          <p:spPr>
            <a:xfrm>
              <a:off x="2619530" y="2950548"/>
              <a:ext cx="1715053" cy="1735445"/>
            </a:xfrm>
            <a:prstGeom prst="diamond">
              <a:avLst/>
            </a:prstGeom>
            <a:solidFill>
              <a:schemeClr val="accent4"/>
            </a:solidFill>
            <a:ln w="381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8B2A09A-8CCB-4F30-B476-4CF9DAE1952F}"/>
                </a:ext>
              </a:extLst>
            </p:cNvPr>
            <p:cNvSpPr txBox="1"/>
            <p:nvPr/>
          </p:nvSpPr>
          <p:spPr>
            <a:xfrm>
              <a:off x="2929891" y="3429000"/>
              <a:ext cx="1046480" cy="707886"/>
            </a:xfrm>
            <a:prstGeom prst="rect">
              <a:avLst/>
            </a:prstGeom>
            <a:noFill/>
            <a:ln>
              <a:solidFill>
                <a:srgbClr val="CC0099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হেমন্ত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CE7FEBF-BF33-49A1-8491-649C7D0918D7}"/>
              </a:ext>
            </a:extLst>
          </p:cNvPr>
          <p:cNvGrpSpPr/>
          <p:nvPr/>
        </p:nvGrpSpPr>
        <p:grpSpPr>
          <a:xfrm>
            <a:off x="6266141" y="3164530"/>
            <a:ext cx="1715053" cy="1735445"/>
            <a:chOff x="6002021" y="2950548"/>
            <a:chExt cx="1715053" cy="1735445"/>
          </a:xfrm>
        </p:grpSpPr>
        <p:sp>
          <p:nvSpPr>
            <p:cNvPr id="28" name="Diamond 27">
              <a:extLst>
                <a:ext uri="{FF2B5EF4-FFF2-40B4-BE49-F238E27FC236}">
                  <a16:creationId xmlns:a16="http://schemas.microsoft.com/office/drawing/2014/main" id="{BE0887CC-A08B-4B1F-9EC6-3EDAB20A496C}"/>
                </a:ext>
              </a:extLst>
            </p:cNvPr>
            <p:cNvSpPr/>
            <p:nvPr/>
          </p:nvSpPr>
          <p:spPr>
            <a:xfrm>
              <a:off x="6002021" y="2950548"/>
              <a:ext cx="1715053" cy="1735445"/>
            </a:xfrm>
            <a:prstGeom prst="diamond">
              <a:avLst/>
            </a:prstGeom>
            <a:solidFill>
              <a:schemeClr val="accent4"/>
            </a:solidFill>
            <a:ln w="381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2A042AF-F00E-407B-ADE5-F657A3C5C4B7}"/>
                </a:ext>
              </a:extLst>
            </p:cNvPr>
            <p:cNvSpPr txBox="1"/>
            <p:nvPr/>
          </p:nvSpPr>
          <p:spPr>
            <a:xfrm>
              <a:off x="6399308" y="3469346"/>
              <a:ext cx="965200" cy="707886"/>
            </a:xfrm>
            <a:prstGeom prst="rect">
              <a:avLst/>
            </a:prstGeom>
            <a:noFill/>
            <a:ln>
              <a:solidFill>
                <a:srgbClr val="CC0099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শীত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FBFD96E-0D84-4431-9D53-3C872400D60E}"/>
              </a:ext>
            </a:extLst>
          </p:cNvPr>
          <p:cNvGrpSpPr/>
          <p:nvPr/>
        </p:nvGrpSpPr>
        <p:grpSpPr>
          <a:xfrm>
            <a:off x="9161582" y="3152787"/>
            <a:ext cx="1715053" cy="1735445"/>
            <a:chOff x="9393474" y="2769263"/>
            <a:chExt cx="1715053" cy="1735445"/>
          </a:xfrm>
        </p:grpSpPr>
        <p:sp>
          <p:nvSpPr>
            <p:cNvPr id="31" name="Diamond 30">
              <a:extLst>
                <a:ext uri="{FF2B5EF4-FFF2-40B4-BE49-F238E27FC236}">
                  <a16:creationId xmlns:a16="http://schemas.microsoft.com/office/drawing/2014/main" id="{017270C1-42B3-4DD6-8670-146C0DC02FF7}"/>
                </a:ext>
              </a:extLst>
            </p:cNvPr>
            <p:cNvSpPr/>
            <p:nvPr/>
          </p:nvSpPr>
          <p:spPr>
            <a:xfrm>
              <a:off x="9393474" y="2769263"/>
              <a:ext cx="1715053" cy="1735445"/>
            </a:xfrm>
            <a:prstGeom prst="diamond">
              <a:avLst/>
            </a:prstGeom>
            <a:solidFill>
              <a:schemeClr val="accent4"/>
            </a:solidFill>
            <a:ln w="381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3A10657-A060-47A1-AC43-ECCAC36CB20C}"/>
                </a:ext>
              </a:extLst>
            </p:cNvPr>
            <p:cNvSpPr txBox="1"/>
            <p:nvPr/>
          </p:nvSpPr>
          <p:spPr>
            <a:xfrm>
              <a:off x="9718594" y="3283042"/>
              <a:ext cx="1029639" cy="707886"/>
            </a:xfrm>
            <a:prstGeom prst="rect">
              <a:avLst/>
            </a:prstGeom>
            <a:noFill/>
            <a:ln>
              <a:solidFill>
                <a:srgbClr val="CC0099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বসন্ত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F7EB858-ED38-4E6F-93FB-DFA494AADB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25" y="5264386"/>
            <a:ext cx="10944225" cy="99185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EB96EB8-ECF6-4F73-A578-7851F8F5BAEC}"/>
              </a:ext>
            </a:extLst>
          </p:cNvPr>
          <p:cNvSpPr txBox="1"/>
          <p:nvPr/>
        </p:nvSpPr>
        <p:spPr>
          <a:xfrm>
            <a:off x="802640" y="482323"/>
            <a:ext cx="2156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15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25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75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7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50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13" tmFilter="0, 0; 0.125,0.2665; 0.25,0.4; 0.375,0.465; 0.5,0.5;  0.625,0.535; 0.75,0.6; 0.875,0.7335; 1,1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56" tmFilter="0, 0; 0.125,0.2665; 0.25,0.4; 0.375,0.465; 0.5,0.5;  0.625,0.535; 0.75,0.6; 0.875,0.7335; 1,1">
                                          <p:stCondLst>
                                            <p:cond delay="1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26" tmFilter="0, 0; 0.125,0.2665; 0.25,0.4; 0.375,0.465; 0.5,0.5;  0.625,0.535; 0.75,0.6; 0.875,0.7335; 1,1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36">
                                          <p:stCondLst>
                                            <p:cond delay="89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228" decel="50000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36">
                                          <p:stCondLst>
                                            <p:cond delay="18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228" decel="50000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36">
                                          <p:stCondLst>
                                            <p:cond delay="225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228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36">
                                          <p:stCondLst>
                                            <p:cond delay="248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228" decel="50000">
                                          <p:stCondLst>
                                            <p:cond delay="252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5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68984F-A34B-4CFB-8A49-54ABC66A4E30}"/>
              </a:ext>
            </a:extLst>
          </p:cNvPr>
          <p:cNvSpPr txBox="1"/>
          <p:nvPr/>
        </p:nvSpPr>
        <p:spPr>
          <a:xfrm>
            <a:off x="4679629" y="573067"/>
            <a:ext cx="2397835" cy="70788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9380F0-56A3-4CB8-A1E5-082EF6CE4E9D}"/>
              </a:ext>
            </a:extLst>
          </p:cNvPr>
          <p:cNvSpPr txBox="1"/>
          <p:nvPr/>
        </p:nvSpPr>
        <p:spPr>
          <a:xfrm>
            <a:off x="2539155" y="1382290"/>
            <a:ext cx="687740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১টি 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গঠন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55874" y="2815686"/>
            <a:ext cx="17658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ফাল্গুন</a:t>
            </a:r>
            <a:r>
              <a:rPr lang="bn-BD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35120" y="2734408"/>
            <a:ext cx="14424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জ্যৈষ্ঠ  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08712" y="2815687"/>
            <a:ext cx="14938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আশ্বিন </a:t>
            </a:r>
            <a:r>
              <a:rPr lang="bn-BD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22170" y="2871188"/>
            <a:ext cx="16570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বসন্ত       </a:t>
            </a:r>
            <a:r>
              <a:rPr lang="bn-BD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588039" y="2871188"/>
            <a:ext cx="16570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প্রচণ্ড</a:t>
            </a:r>
            <a:r>
              <a:rPr lang="bn-BD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324D31-FD18-40A1-9783-72ABAA05F6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25" y="5202315"/>
            <a:ext cx="10944225" cy="10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59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3F21C4-CDC7-4A91-9C93-9058158F6A9D}"/>
              </a:ext>
            </a:extLst>
          </p:cNvPr>
          <p:cNvSpPr/>
          <p:nvPr/>
        </p:nvSpPr>
        <p:spPr>
          <a:xfrm>
            <a:off x="3422437" y="723055"/>
            <a:ext cx="6555971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 খালি জায়গায় বসিয়ে বাক্য তৈরি কর</a:t>
            </a:r>
            <a:endParaRPr lang="bn-BD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3148" y="1909158"/>
            <a:ext cx="151212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rgbClr val="CC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মধুমাস</a:t>
            </a:r>
            <a:endParaRPr lang="bn-BD" sz="3200" b="1" dirty="0">
              <a:ln w="0"/>
              <a:solidFill>
                <a:srgbClr val="CC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9569" y="1956708"/>
            <a:ext cx="87678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rgbClr val="CC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endParaRPr lang="bn-BD" sz="3200" b="1" dirty="0">
              <a:ln w="0"/>
              <a:solidFill>
                <a:srgbClr val="CC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10647" y="2002429"/>
            <a:ext cx="159811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rgbClr val="CC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ষড়ঋতুর</a:t>
            </a:r>
            <a:endParaRPr lang="bn-BD" sz="3200" b="1" dirty="0">
              <a:ln w="0"/>
              <a:solidFill>
                <a:srgbClr val="CC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8712" y="2819185"/>
            <a:ext cx="6890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..........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.....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9646" y="3537472"/>
            <a:ext cx="8423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…………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আসা-যাওয়া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507" y="4174364"/>
            <a:ext cx="5267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…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…...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68984F-A34B-4CFB-8A49-54ABC66A4E30}"/>
              </a:ext>
            </a:extLst>
          </p:cNvPr>
          <p:cNvSpPr txBox="1"/>
          <p:nvPr/>
        </p:nvSpPr>
        <p:spPr>
          <a:xfrm>
            <a:off x="861818" y="584466"/>
            <a:ext cx="174681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73058" y="2048150"/>
            <a:ext cx="837127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rgbClr val="CC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endParaRPr lang="bn-BD" sz="3200" b="1" dirty="0">
              <a:ln w="0"/>
              <a:solidFill>
                <a:srgbClr val="CC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9647" y="4761516"/>
            <a:ext cx="5100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গ্রীষ্মকে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04188" y="2782669"/>
            <a:ext cx="643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4188" y="3542670"/>
            <a:ext cx="605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4188" y="4122247"/>
            <a:ext cx="715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30804" y="4707022"/>
            <a:ext cx="528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49E074-892D-4235-97F4-20EDDEA25B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25" y="5548352"/>
            <a:ext cx="10944225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76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-0.13893 0.09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53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7.40741E-7 L -0.04961 0.255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35156 0.365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1957 0.507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9" y="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9EC17F-BAA9-47B4-9797-6B95B9CA3489}"/>
              </a:ext>
            </a:extLst>
          </p:cNvPr>
          <p:cNvSpPr/>
          <p:nvPr/>
        </p:nvSpPr>
        <p:spPr>
          <a:xfrm>
            <a:off x="3060855" y="2608246"/>
            <a:ext cx="7019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 মাস নিয়ে কোন কোন ঋতু হয়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C86EC9-ED1D-41A4-A608-37A84AD6BC8D}"/>
              </a:ext>
            </a:extLst>
          </p:cNvPr>
          <p:cNvSpPr/>
          <p:nvPr/>
        </p:nvSpPr>
        <p:spPr>
          <a:xfrm>
            <a:off x="3250894" y="1488507"/>
            <a:ext cx="46378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কয় ঋতুর দেশ?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BF8EF3-B45D-457A-BD69-5FCDECFB5DEA}"/>
              </a:ext>
            </a:extLst>
          </p:cNvPr>
          <p:cNvSpPr/>
          <p:nvPr/>
        </p:nvSpPr>
        <p:spPr>
          <a:xfrm>
            <a:off x="3145899" y="3664227"/>
            <a:ext cx="4389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গ্রীষ্মকে মধুমাস বলা হয় কেন?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C54ED5-4663-4BE1-86E3-ECEBBFFBB6FB}"/>
              </a:ext>
            </a:extLst>
          </p:cNvPr>
          <p:cNvSpPr txBox="1"/>
          <p:nvPr/>
        </p:nvSpPr>
        <p:spPr>
          <a:xfrm>
            <a:off x="2183225" y="1606174"/>
            <a:ext cx="877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421966-38CB-4BD0-BE80-A89D25137EB9}"/>
              </a:ext>
            </a:extLst>
          </p:cNvPr>
          <p:cNvSpPr txBox="1"/>
          <p:nvPr/>
        </p:nvSpPr>
        <p:spPr>
          <a:xfrm>
            <a:off x="2141997" y="2613224"/>
            <a:ext cx="877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84C7E0-273F-4A51-95E6-D49B53F8C265}"/>
              </a:ext>
            </a:extLst>
          </p:cNvPr>
          <p:cNvSpPr txBox="1"/>
          <p:nvPr/>
        </p:nvSpPr>
        <p:spPr>
          <a:xfrm>
            <a:off x="2183225" y="3664227"/>
            <a:ext cx="590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4B989C-F6C0-4033-9666-C18B76507565}"/>
              </a:ext>
            </a:extLst>
          </p:cNvPr>
          <p:cNvSpPr txBox="1"/>
          <p:nvPr/>
        </p:nvSpPr>
        <p:spPr>
          <a:xfrm>
            <a:off x="1374961" y="609387"/>
            <a:ext cx="1616528" cy="707886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01E4CC-CE09-474A-AC6E-C22B519633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25" y="4715230"/>
            <a:ext cx="10944225" cy="154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8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1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6653" y="659904"/>
            <a:ext cx="2304867" cy="70788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411384-A2E0-4105-9CB0-F150B2DAE79C}"/>
              </a:ext>
            </a:extLst>
          </p:cNvPr>
          <p:cNvSpPr txBox="1"/>
          <p:nvPr/>
        </p:nvSpPr>
        <p:spPr>
          <a:xfrm>
            <a:off x="1989152" y="2570754"/>
            <a:ext cx="8841408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 ঋতুতে পাওয়া যায় এমন দশটি ফলের নাম বাড়ি</a:t>
            </a:r>
            <a:r>
              <a:rPr lang="en-US" sz="4000" b="1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4000" b="1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লিখে</a:t>
            </a:r>
            <a:r>
              <a:rPr lang="en-US" sz="4000" b="1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000" b="1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CDBCE5-0020-4534-9E2D-332D944103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887" y="4882719"/>
            <a:ext cx="10944225" cy="13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7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62AF53A9-7D92-41DB-A17B-0119758E7AE7}"/>
              </a:ext>
            </a:extLst>
          </p:cNvPr>
          <p:cNvSpPr/>
          <p:nvPr/>
        </p:nvSpPr>
        <p:spPr>
          <a:xfrm>
            <a:off x="719503" y="646234"/>
            <a:ext cx="10752993" cy="5565531"/>
          </a:xfrm>
          <a:prstGeom prst="bevel">
            <a:avLst>
              <a:gd name="adj" fmla="val 728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757998-85EA-465D-98FD-9EB61E027869}"/>
              </a:ext>
            </a:extLst>
          </p:cNvPr>
          <p:cNvSpPr txBox="1"/>
          <p:nvPr/>
        </p:nvSpPr>
        <p:spPr>
          <a:xfrm>
            <a:off x="2814150" y="405531"/>
            <a:ext cx="6762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solidFill>
                  <a:srgbClr val="27E97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b="1" dirty="0">
                <a:solidFill>
                  <a:srgbClr val="27E97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b="1" dirty="0">
                <a:solidFill>
                  <a:srgbClr val="27E97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 </a:t>
            </a:r>
            <a:endParaRPr lang="en-US" sz="8000" b="1" dirty="0">
              <a:solidFill>
                <a:srgbClr val="27E97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25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370E60-1A38-4930-B509-4E1ABB95DF36}"/>
              </a:ext>
            </a:extLst>
          </p:cNvPr>
          <p:cNvSpPr txBox="1"/>
          <p:nvPr/>
        </p:nvSpPr>
        <p:spPr>
          <a:xfrm>
            <a:off x="796984" y="2355021"/>
            <a:ext cx="4252536" cy="2492990"/>
          </a:xfrm>
          <a:prstGeom prst="rect">
            <a:avLst/>
          </a:prstGeom>
          <a:noFill/>
          <a:ln w="57150">
            <a:solidFill>
              <a:srgbClr val="FFCD2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পস্থাপনায়</a:t>
            </a:r>
            <a:endParaRPr lang="en-US" sz="4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n w="0"/>
                <a:solidFill>
                  <a:srgbClr val="CC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হাজেরা</a:t>
            </a:r>
            <a:r>
              <a:rPr lang="en-US" sz="2800" b="1" dirty="0">
                <a:ln w="0"/>
                <a:solidFill>
                  <a:srgbClr val="CC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CC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2800" b="1" dirty="0">
              <a:ln w="0"/>
              <a:solidFill>
                <a:srgbClr val="CC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রহিমদী সরকারী প্রাথমিক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বিদ্যালয়। </a:t>
            </a:r>
          </a:p>
          <a:p>
            <a:pPr algn="ctr"/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নরসিংদী সদর, নরসিংদী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6B9C9B-EBA1-4099-97D2-C1BC46BE0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357" y="1767010"/>
            <a:ext cx="4432309" cy="36690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D813C8-BBC5-4911-BC52-C994D9C46146}"/>
              </a:ext>
            </a:extLst>
          </p:cNvPr>
          <p:cNvSpPr txBox="1"/>
          <p:nvPr/>
        </p:nvSpPr>
        <p:spPr>
          <a:xfrm>
            <a:off x="4647414" y="716437"/>
            <a:ext cx="2724347" cy="76944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পরিচিতি পর্ব</a:t>
            </a:r>
            <a:endParaRPr lang="en-US" sz="44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35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0.41524 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55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8691" y="2936121"/>
            <a:ext cx="4567309" cy="193899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 </a:t>
            </a:r>
          </a:p>
          <a:p>
            <a:pPr algn="ctr"/>
            <a:r>
              <a:rPr lang="bn-IN" sz="36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36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চতুর্থ </a:t>
            </a:r>
          </a:p>
          <a:p>
            <a:pPr algn="ctr"/>
            <a:r>
              <a:rPr lang="bn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bn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ষড়ঋতুর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গ্রীষ্মকালের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1" y="1485878"/>
            <a:ext cx="3470029" cy="4132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3D120A-179F-4391-8EFB-D25F50B539AE}"/>
              </a:ext>
            </a:extLst>
          </p:cNvPr>
          <p:cNvSpPr txBox="1"/>
          <p:nvPr/>
        </p:nvSpPr>
        <p:spPr>
          <a:xfrm>
            <a:off x="4647414" y="716437"/>
            <a:ext cx="2724347" cy="76944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পরিচিতি পর্ব</a:t>
            </a:r>
            <a:endParaRPr lang="en-US" sz="44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2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F0B564-F362-4064-97D7-8B65BD8115C7}"/>
              </a:ext>
            </a:extLst>
          </p:cNvPr>
          <p:cNvSpPr txBox="1"/>
          <p:nvPr/>
        </p:nvSpPr>
        <p:spPr>
          <a:xfrm>
            <a:off x="4414555" y="683722"/>
            <a:ext cx="4810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EDA40-9F23-4352-A99B-E8425AC02A86}"/>
              </a:ext>
            </a:extLst>
          </p:cNvPr>
          <p:cNvSpPr txBox="1"/>
          <p:nvPr/>
        </p:nvSpPr>
        <p:spPr>
          <a:xfrm>
            <a:off x="2705185" y="5404836"/>
            <a:ext cx="6465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পড়বো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772212" y="365028"/>
            <a:ext cx="3642343" cy="769441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0984" y="5305473"/>
            <a:ext cx="5750154" cy="64633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 descr="A person standing in a field&#10;&#10;Description automatically generated with medium confidence">
            <a:extLst>
              <a:ext uri="{FF2B5EF4-FFF2-40B4-BE49-F238E27FC236}">
                <a16:creationId xmlns:a16="http://schemas.microsoft.com/office/drawing/2014/main" id="{980D4813-FD01-435B-9506-0032D9FC4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901" y="1453163"/>
            <a:ext cx="4888581" cy="3533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9B5F94-AD45-465F-9014-6DE87820D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" y="1357460"/>
            <a:ext cx="5143893" cy="384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6E7D4B-5984-4772-A30A-C0B19A86E3B5}"/>
              </a:ext>
            </a:extLst>
          </p:cNvPr>
          <p:cNvSpPr txBox="1"/>
          <p:nvPr/>
        </p:nvSpPr>
        <p:spPr>
          <a:xfrm>
            <a:off x="1214437" y="680797"/>
            <a:ext cx="3552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389" y="1460372"/>
            <a:ext cx="3837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A picture containing text, display, picture frame&#10;&#10;Description automatically generated">
            <a:extLst>
              <a:ext uri="{FF2B5EF4-FFF2-40B4-BE49-F238E27FC236}">
                <a16:creationId xmlns:a16="http://schemas.microsoft.com/office/drawing/2014/main" id="{52675C2B-AE55-4C2A-BC90-4D87873DB4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" t="3104" r="3582" b="7655"/>
          <a:stretch/>
        </p:blipFill>
        <p:spPr>
          <a:xfrm>
            <a:off x="1715679" y="2413262"/>
            <a:ext cx="7909088" cy="364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0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8578" y="2458903"/>
            <a:ext cx="8603247" cy="2677656"/>
          </a:xfrm>
          <a:prstGeom prst="rect">
            <a:avLst/>
          </a:prstGeom>
          <a:noFill/>
          <a:ln w="38100">
            <a:solidFill>
              <a:srgbClr val="CC0099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১.১.১ 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১.১.২  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শব্দযুক্ত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</a:p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bn-I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১.৪.১  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স্বরে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                 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22182" y="864174"/>
            <a:ext cx="3192306" cy="120533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1" i="0" u="none" strike="noStrike" kern="0" cap="all" spc="0" normalizeH="0" baseline="0" noProof="0" dirty="0">
                <a:ln/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শিখনফল</a:t>
            </a:r>
            <a:endParaRPr kumimoji="0" lang="en-US" sz="6600" b="1" i="0" u="none" strike="noStrike" kern="0" cap="all" spc="0" normalizeH="0" baseline="0" noProof="0" dirty="0">
              <a:ln/>
              <a:blipFill dpi="0" rotWithShape="1">
                <a:blip r:embed="rId2"/>
                <a:srcRect/>
                <a:tile tx="0" ty="0" sx="100000" sy="100000" flip="none" algn="tl"/>
              </a:blip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62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4212904" y="2838736"/>
            <a:ext cx="1177961" cy="1124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27158" y="418896"/>
            <a:ext cx="4227439" cy="646331"/>
          </a:xfrm>
          <a:prstGeom prst="rect">
            <a:avLst/>
          </a:prstGeom>
          <a:ln>
            <a:solidFill>
              <a:srgbClr val="33CC33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 ভালোভাবে লক্ষ্য করো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1985" y="647864"/>
            <a:ext cx="3920843" cy="646331"/>
          </a:xfrm>
          <a:prstGeom prst="rect">
            <a:avLst/>
          </a:prstGeom>
          <a:noFill/>
          <a:ln w="38100">
            <a:solidFill>
              <a:srgbClr val="EAB2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দেখা যাচ্ছে?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2760" y="595576"/>
            <a:ext cx="3912947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n>
                  <a:solidFill>
                    <a:srgbClr val="00B050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ছেলেমেয়েরা কি করছে?</a:t>
            </a:r>
            <a:endParaRPr lang="en-US" sz="3600" b="1" dirty="0">
              <a:ln>
                <a:solidFill>
                  <a:srgbClr val="00B050"/>
                </a:solidFill>
              </a:ln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5684" y="4939115"/>
            <a:ext cx="760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 লোকটি কেন মাথার উপরে ছাতা ধরে হাটছে?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7005" y="4949322"/>
            <a:ext cx="9468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ঋতুতে বাংলাদেশের প্রাকৃতিক রূপ কী দাঁড়ায় আজ আমরা সে সম্পর্কে জানবো।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722BFA-4EDD-4290-B85F-303D4AA0C6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25" y="5548352"/>
            <a:ext cx="10944225" cy="7078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A1F75E-CF8E-42B9-9149-13738F90E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178" y="1385135"/>
            <a:ext cx="7798776" cy="34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/>
      <p:bldP spid="7" grpId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F2903F-4724-460A-BA12-EAE6ADE955E0}"/>
              </a:ext>
            </a:extLst>
          </p:cNvPr>
          <p:cNvSpPr txBox="1"/>
          <p:nvPr/>
        </p:nvSpPr>
        <p:spPr>
          <a:xfrm>
            <a:off x="4238165" y="862302"/>
            <a:ext cx="4203652" cy="646331"/>
          </a:xfrm>
          <a:prstGeom prst="rect">
            <a:avLst/>
          </a:prstGeom>
          <a:noFill/>
          <a:ln w="381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ষড়ঋতুর দেশ বাংলাদেশ।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1055" y="885041"/>
            <a:ext cx="5150874" cy="64633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প্রতি দুইমাসে হয় একটি ঋতু।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79A1D8-A569-4B27-90D6-8ADCE559E3F1}"/>
              </a:ext>
            </a:extLst>
          </p:cNvPr>
          <p:cNvSpPr/>
          <p:nvPr/>
        </p:nvSpPr>
        <p:spPr>
          <a:xfrm>
            <a:off x="2981509" y="2362575"/>
            <a:ext cx="1055204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গ্রীষ্ম</a:t>
            </a:r>
            <a:endParaRPr lang="bn-BD" sz="36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79A1D8-A569-4B27-90D6-8ADCE559E3F1}"/>
              </a:ext>
            </a:extLst>
          </p:cNvPr>
          <p:cNvSpPr/>
          <p:nvPr/>
        </p:nvSpPr>
        <p:spPr>
          <a:xfrm>
            <a:off x="5395513" y="2295640"/>
            <a:ext cx="99506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বর্ষা</a:t>
            </a:r>
            <a:endParaRPr lang="bn-BD" sz="36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79A1D8-A569-4B27-90D6-8ADCE559E3F1}"/>
              </a:ext>
            </a:extLst>
          </p:cNvPr>
          <p:cNvSpPr/>
          <p:nvPr/>
        </p:nvSpPr>
        <p:spPr>
          <a:xfrm>
            <a:off x="8001551" y="2342271"/>
            <a:ext cx="88053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শরৎ</a:t>
            </a:r>
            <a:endParaRPr lang="bn-BD" sz="36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79A1D8-A569-4B27-90D6-8ADCE559E3F1}"/>
              </a:ext>
            </a:extLst>
          </p:cNvPr>
          <p:cNvSpPr/>
          <p:nvPr/>
        </p:nvSpPr>
        <p:spPr>
          <a:xfrm>
            <a:off x="2864674" y="3373486"/>
            <a:ext cx="95046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হেমন্ত</a:t>
            </a:r>
            <a:endParaRPr lang="bn-BD" sz="36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79A1D8-A569-4B27-90D6-8ADCE559E3F1}"/>
              </a:ext>
            </a:extLst>
          </p:cNvPr>
          <p:cNvSpPr/>
          <p:nvPr/>
        </p:nvSpPr>
        <p:spPr>
          <a:xfrm>
            <a:off x="5548014" y="3373486"/>
            <a:ext cx="791977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endParaRPr lang="bn-BD" sz="36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79A1D8-A569-4B27-90D6-8ADCE559E3F1}"/>
              </a:ext>
            </a:extLst>
          </p:cNvPr>
          <p:cNvSpPr/>
          <p:nvPr/>
        </p:nvSpPr>
        <p:spPr>
          <a:xfrm>
            <a:off x="7845307" y="3328007"/>
            <a:ext cx="915036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endParaRPr lang="bn-BD" sz="36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E7C7EF-147B-4DE3-933F-459DECDBED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25" y="5548352"/>
            <a:ext cx="10944225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2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3234</TotalTime>
  <Words>610</Words>
  <Application>Microsoft Office PowerPoint</Application>
  <PresentationFormat>Widescreen</PresentationFormat>
  <Paragraphs>132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Monotype Corsiva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Hajera akter Moni</cp:lastModifiedBy>
  <cp:revision>355</cp:revision>
  <dcterms:created xsi:type="dcterms:W3CDTF">2019-09-24T14:04:07Z</dcterms:created>
  <dcterms:modified xsi:type="dcterms:W3CDTF">2021-07-29T17:14:31Z</dcterms:modified>
</cp:coreProperties>
</file>