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1"/>
  </p:notesMasterIdLst>
  <p:sldIdLst>
    <p:sldId id="303" r:id="rId2"/>
    <p:sldId id="304" r:id="rId3"/>
    <p:sldId id="266" r:id="rId4"/>
    <p:sldId id="258" r:id="rId5"/>
    <p:sldId id="257" r:id="rId6"/>
    <p:sldId id="297" r:id="rId7"/>
    <p:sldId id="298" r:id="rId8"/>
    <p:sldId id="299" r:id="rId9"/>
    <p:sldId id="296" r:id="rId10"/>
    <p:sldId id="259" r:id="rId11"/>
    <p:sldId id="273" r:id="rId12"/>
    <p:sldId id="272" r:id="rId13"/>
    <p:sldId id="290" r:id="rId14"/>
    <p:sldId id="260" r:id="rId15"/>
    <p:sldId id="275" r:id="rId16"/>
    <p:sldId id="261" r:id="rId17"/>
    <p:sldId id="278" r:id="rId18"/>
    <p:sldId id="276" r:id="rId19"/>
    <p:sldId id="277" r:id="rId20"/>
    <p:sldId id="262" r:id="rId21"/>
    <p:sldId id="279" r:id="rId22"/>
    <p:sldId id="280" r:id="rId23"/>
    <p:sldId id="269" r:id="rId24"/>
    <p:sldId id="281" r:id="rId25"/>
    <p:sldId id="282" r:id="rId26"/>
    <p:sldId id="291" r:id="rId27"/>
    <p:sldId id="263" r:id="rId28"/>
    <p:sldId id="264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F5500-0B68-45A4-99EC-058A66F76F2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CB21-F4CD-4B14-8AB5-F2C7B58D5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ECB21-F4CD-4B14-8AB5-F2C7B58D5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5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69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7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8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5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4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2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2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4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98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0F1DD-3C18-48D8-B066-81B22983BD41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59BF96-7698-4D1C-B625-D59E4A40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457200"/>
            <a:ext cx="8134908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9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7030A0"/>
                </a:solidFill>
              </a:rPr>
              <a:t>পরিচিতি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06040"/>
            <a:ext cx="10629899" cy="3634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শারীরতাত্ত্বিক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প্রক্রিয়ায়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উদ্ভিদের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বায়বীয়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অঙ্গ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অতিরিক্ত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পানি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</a:rPr>
              <a:t>বাষ্পাকারে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হওয়াকে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প্রস্বেদন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en-US" sz="2800" dirty="0" smtClean="0"/>
              <a:t>  </a:t>
            </a:r>
            <a:r>
              <a:rPr lang="en-US" dirty="0" smtClean="0"/>
              <a:t>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উদ্ভিদের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প্রস্বেদন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অঙ্গ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পাতা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    </a:t>
            </a:r>
            <a:r>
              <a:rPr lang="en-US" sz="2800" dirty="0" smtClean="0"/>
              <a:t> </a:t>
            </a:r>
            <a:r>
              <a:rPr lang="en-US" dirty="0" smtClean="0"/>
              <a:t>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প্রস্বেদন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উদ্ভিদের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অত্যাবশ্যকীয়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প্রক্রিয়া</a:t>
            </a:r>
            <a:r>
              <a:rPr lang="en-US" sz="2800" dirty="0" smtClean="0"/>
              <a:t>   </a:t>
            </a:r>
            <a:r>
              <a:rPr lang="en-US" dirty="0" smtClean="0"/>
              <a:t>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প্রস্বেদন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</a:t>
            </a:r>
            <a:r>
              <a:rPr lang="en-US" sz="3600" dirty="0" smtClean="0"/>
              <a:t> </a:t>
            </a:r>
            <a:r>
              <a:rPr lang="as-IN" sz="3600" dirty="0" smtClean="0"/>
              <a:t>নির্ণয়</a:t>
            </a:r>
            <a:r>
              <a:rPr lang="en-US" sz="3600" dirty="0" smtClean="0"/>
              <a:t> </a:t>
            </a:r>
            <a:r>
              <a:rPr lang="en-US" sz="3600" dirty="0" err="1" smtClean="0"/>
              <a:t>যন্ত্র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গ্যানং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পটোমিটার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62940"/>
            <a:ext cx="1060704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85800"/>
            <a:ext cx="10767060" cy="16001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</a:rPr>
              <a:t>প্রস্বেদন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হার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নির্ণয়</a:t>
            </a:r>
            <a:r>
              <a:rPr lang="en-US" sz="8000" b="1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যন্ত্র</a:t>
            </a:r>
            <a:endParaRPr lang="en-US" sz="80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514600"/>
            <a:ext cx="10607040" cy="3680460"/>
          </a:xfrm>
        </p:spPr>
      </p:pic>
    </p:spTree>
    <p:extLst>
      <p:ext uri="{BB962C8B-B14F-4D97-AF65-F5344CB8AC3E}">
        <p14:creationId xmlns:p14="http://schemas.microsoft.com/office/powerpoint/2010/main" val="211593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4457700"/>
            <a:ext cx="10778489" cy="17145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605791" y="640080"/>
            <a:ext cx="10881359" cy="3817620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7030A0"/>
                </a:solidFill>
              </a:rPr>
              <a:t>প্রকারভেদ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60120"/>
            <a:ext cx="10927080" cy="1417320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প্রস্বেদনকে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তিন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ভাগে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ভাগ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করা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হয়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" y="2556932"/>
            <a:ext cx="10492740" cy="3318936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১.পত্ররন্ধ্রীয় </a:t>
            </a:r>
            <a:r>
              <a:rPr lang="en-US" sz="4800" b="1" dirty="0" err="1" smtClean="0">
                <a:solidFill>
                  <a:srgbClr val="00B050"/>
                </a:solidFill>
              </a:rPr>
              <a:t>প্রস্বেদন</a:t>
            </a:r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4400" b="1" dirty="0" smtClean="0">
                <a:solidFill>
                  <a:srgbClr val="0070C0"/>
                </a:solidFill>
              </a:rPr>
              <a:t>২. </a:t>
            </a:r>
            <a:r>
              <a:rPr lang="en-US" sz="4400" b="1" dirty="0" err="1" smtClean="0">
                <a:solidFill>
                  <a:srgbClr val="0070C0"/>
                </a:solidFill>
              </a:rPr>
              <a:t>লেন্টিকুলার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প্রস্বেদন</a:t>
            </a:r>
            <a:r>
              <a:rPr lang="en-US" sz="4400" b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                                                                                          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৩.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কিউটিকুলার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প্রস্বেদন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2547937"/>
            <a:ext cx="3840480" cy="36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82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62940"/>
            <a:ext cx="10744200" cy="5646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40" y="3063240"/>
            <a:ext cx="32004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00B050"/>
                </a:solidFill>
              </a:rPr>
              <a:t>পত্ররন্ধ্রীয়</a:t>
            </a:r>
            <a:r>
              <a:rPr lang="en-US" sz="8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</a:rPr>
              <a:t>প্রস্বেদন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119" y="2792626"/>
            <a:ext cx="10651524" cy="27679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rgbClr val="0070C0"/>
                </a:solidFill>
              </a:rPr>
              <a:t>পত্ররন্ধ্রের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মধ্য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দিয়ে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প্রস্বেদন</a:t>
            </a:r>
            <a:r>
              <a:rPr lang="en-US" sz="4400" dirty="0" smtClean="0"/>
              <a:t>    </a:t>
            </a:r>
            <a:r>
              <a:rPr lang="en-US" sz="3600" dirty="0" smtClean="0"/>
              <a:t>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পাতায়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smtClean="0"/>
              <a:t>ও </a:t>
            </a:r>
            <a:r>
              <a:rPr lang="en-US" sz="4400" dirty="0" err="1" smtClean="0">
                <a:solidFill>
                  <a:srgbClr val="7030A0"/>
                </a:solidFill>
              </a:rPr>
              <a:t>কচি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কাণ্ডে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/>
              <a:t>অসংখ্য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পত্ররন্ধ্র</a:t>
            </a:r>
            <a:r>
              <a:rPr lang="en-US" sz="4400" dirty="0" smtClean="0"/>
              <a:t> </a:t>
            </a:r>
            <a:r>
              <a:rPr lang="en-US" sz="4400" dirty="0" err="1" smtClean="0"/>
              <a:t>থাকে</a:t>
            </a:r>
            <a:r>
              <a:rPr lang="en-US" sz="4400" dirty="0" smtClean="0"/>
              <a:t> </a:t>
            </a:r>
            <a:r>
              <a:rPr lang="en-US" sz="3600" dirty="0" smtClean="0"/>
              <a:t>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</a:rPr>
              <a:t>৯০-৯৫</a:t>
            </a:r>
            <a:r>
              <a:rPr lang="en-US" sz="4400" dirty="0" smtClean="0"/>
              <a:t> </a:t>
            </a:r>
            <a:r>
              <a:rPr lang="en-US" sz="4400" dirty="0" err="1" smtClean="0"/>
              <a:t>ভাগ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প্রস্বেদন</a:t>
            </a:r>
            <a:r>
              <a:rPr lang="en-US" sz="4400" dirty="0" smtClean="0"/>
              <a:t> এ </a:t>
            </a:r>
            <a:r>
              <a:rPr lang="en-US" sz="4400" dirty="0" err="1" smtClean="0"/>
              <a:t>প্রক্রিয়ায়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হয়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11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662940"/>
            <a:ext cx="1083564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40080"/>
            <a:ext cx="5372100" cy="560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640080"/>
            <a:ext cx="534924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640080"/>
            <a:ext cx="5417819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59" y="640080"/>
            <a:ext cx="523494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130" y="1118048"/>
            <a:ext cx="4810259" cy="1545464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i="1" dirty="0"/>
              <a:t>Biology</a:t>
            </a:r>
            <a:r>
              <a:rPr lang="en-US" sz="72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9921" y="2760104"/>
            <a:ext cx="6185078" cy="205740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600" b="1" dirty="0" err="1"/>
              <a:t>Md</a:t>
            </a:r>
            <a:r>
              <a:rPr lang="en-US" sz="3600" b="1" dirty="0"/>
              <a:t> </a:t>
            </a:r>
            <a:r>
              <a:rPr lang="en-US" sz="3600" b="1" dirty="0" err="1"/>
              <a:t>Mizanur</a:t>
            </a:r>
            <a:r>
              <a:rPr lang="en-US" sz="3600" b="1" dirty="0"/>
              <a:t> Rahman </a:t>
            </a:r>
            <a:r>
              <a:rPr lang="en-US" sz="3600" b="1" dirty="0" err="1"/>
              <a:t>Bhuiyan</a:t>
            </a:r>
            <a:endParaRPr lang="en-US" sz="3600" b="1" dirty="0"/>
          </a:p>
          <a:p>
            <a:r>
              <a:rPr lang="en-US" dirty="0" smtClean="0"/>
              <a:t>(Lecturer Of Biology.)</a:t>
            </a:r>
          </a:p>
          <a:p>
            <a:r>
              <a:rPr lang="en-US" sz="2250" b="1" dirty="0"/>
              <a:t>SHOHAGI UNION HIGHER SECONDARY SCHOOL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ISHWARGANJ,Mymensingh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5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38" y="691978"/>
            <a:ext cx="10972800" cy="1631092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rgbClr val="0070C0"/>
                </a:solidFill>
              </a:rPr>
              <a:t>লেন্টিকুলার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প্রস্বেদন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4" y="2556932"/>
            <a:ext cx="10527956" cy="3646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 err="1" smtClean="0"/>
              <a:t>কাণ্ডের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</a:rPr>
              <a:t>লেন্টিসেলের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দিয়ে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প্রস্বেদন</a:t>
            </a:r>
            <a:r>
              <a:rPr lang="en-US" sz="4000" dirty="0" smtClean="0"/>
              <a:t>    </a:t>
            </a:r>
            <a:r>
              <a:rPr lang="en-US" dirty="0" smtClean="0"/>
              <a:t>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উদ্ভিদের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সেকেণ্ডারি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বৃদ্ধির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কাণ্ডের</a:t>
            </a:r>
            <a:r>
              <a:rPr lang="en-US" sz="3600" dirty="0" smtClean="0"/>
              <a:t> </a:t>
            </a:r>
            <a:r>
              <a:rPr lang="as-IN" sz="3600" dirty="0" smtClean="0">
                <a:solidFill>
                  <a:schemeClr val="accent6">
                    <a:lumMod val="50000"/>
                  </a:schemeClr>
                </a:solidFill>
              </a:rPr>
              <a:t>কর্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ক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টিস্যুর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/>
              <a:t>স্থানে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স্থানে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ফেটে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লেন্টিসেল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সৃষ্টি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2800" dirty="0" smtClean="0"/>
              <a:t>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এ </a:t>
            </a:r>
            <a:r>
              <a:rPr lang="en-US" sz="4000" dirty="0" err="1" smtClean="0"/>
              <a:t>ক্ষেত্রে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প্রস্বেদনের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কম</a:t>
            </a:r>
            <a:r>
              <a:rPr lang="en-US" sz="4000" dirty="0" smtClean="0"/>
              <a:t>     </a:t>
            </a:r>
            <a:r>
              <a:rPr lang="en-US" dirty="0" smtClean="0"/>
              <a:t>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</a:rPr>
              <a:t>০.১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ভাগ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প্রস্বেদন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3405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662940"/>
            <a:ext cx="1067562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60" y="662940"/>
            <a:ext cx="5417820" cy="5532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62940"/>
            <a:ext cx="528066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640080"/>
            <a:ext cx="10927080" cy="1645919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কিউটিকুলার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</a:rPr>
              <a:t>প্রস্বেদন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2743200"/>
            <a:ext cx="10561319" cy="33832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পত্রত্বকের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কিউটিকলের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প্রস্বেদন</a:t>
            </a:r>
            <a:r>
              <a:rPr lang="en-US" sz="3600" dirty="0" smtClean="0"/>
              <a:t>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পাতার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বহিঃত্বকের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কিউটিনের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আবরণ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অত্যধিক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শুষ্কাবস্থায়ও</a:t>
            </a: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প্রক্রিয়া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চলতে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প্রস্বেদনের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হার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৫-১০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3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1" y="662940"/>
            <a:ext cx="532638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1" y="662940"/>
            <a:ext cx="5532119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640080"/>
            <a:ext cx="5806439" cy="5623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640080"/>
            <a:ext cx="4892041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640080" y="2034540"/>
            <a:ext cx="10904220" cy="4160520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</a:rPr>
              <a:t>প্রভাবক</a:t>
            </a:r>
            <a:endParaRPr lang="en-US" sz="13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731520"/>
            <a:ext cx="50292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0" y="731521"/>
            <a:ext cx="4892040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685800"/>
            <a:ext cx="10561319" cy="166878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</a:rPr>
              <a:t>বাহ্যিক</a:t>
            </a:r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</a:rPr>
              <a:t>প্রভাবক</a:t>
            </a:r>
            <a:endParaRPr lang="en-US" sz="9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10066017" cy="35924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FF0000"/>
                </a:solidFill>
              </a:rPr>
              <a:t>আলো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/>
              <a:t> </a:t>
            </a:r>
            <a:r>
              <a:rPr lang="en-US" dirty="0" smtClean="0"/>
              <a:t>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70C0"/>
                </a:solidFill>
              </a:rPr>
              <a:t>তাপমাত্রা</a:t>
            </a:r>
            <a:r>
              <a:rPr lang="en-US" sz="3200" b="1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         </a:t>
            </a:r>
            <a:r>
              <a:rPr lang="en-US" dirty="0" smtClean="0"/>
              <a:t>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আপেক্ষিক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</a:rPr>
              <a:t>আর্দ্রতা</a:t>
            </a:r>
            <a:r>
              <a:rPr lang="en-US" sz="3200" b="1" dirty="0" smtClean="0"/>
              <a:t>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</a:rPr>
              <a:t>বায়ুপ্রবাহ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dirty="0" smtClean="0"/>
              <a:t>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2060"/>
                </a:solidFill>
              </a:rPr>
              <a:t>আবহমণ্ডলের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চাপ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B050"/>
                </a:solidFill>
              </a:rPr>
              <a:t>মাটিস্থ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পানি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bn-IN" sz="32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85800"/>
            <a:ext cx="10744199" cy="1714500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</a:rPr>
              <a:t>অভ্যন্তরীণ</a:t>
            </a:r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</a:rPr>
              <a:t>প্রভাবক</a:t>
            </a:r>
            <a:endParaRPr lang="en-US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20340"/>
            <a:ext cx="10088877" cy="34975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মূল-বিটপ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অনুপাত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পাতার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আয়তন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ও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সংখ্যা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B050"/>
                </a:solidFill>
              </a:rPr>
              <a:t>পাতার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গঠন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dirty="0" smtClean="0"/>
              <a:t>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70C0"/>
                </a:solidFill>
              </a:rPr>
              <a:t>জীবনীশক্তি</a:t>
            </a:r>
            <a:r>
              <a:rPr lang="en-US" sz="3200" b="1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       </a:t>
            </a:r>
            <a:r>
              <a:rPr lang="en-US" dirty="0" smtClean="0"/>
              <a:t>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মেসোফিল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টিস্যুতে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পানির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পরিমাণ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2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960120"/>
            <a:ext cx="9601196" cy="1325879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</a:rPr>
              <a:t>পাঠ </a:t>
            </a:r>
            <a:r>
              <a:rPr lang="en-US" sz="11500" b="1" dirty="0" err="1" smtClean="0">
                <a:solidFill>
                  <a:srgbClr val="7030A0"/>
                </a:solidFill>
              </a:rPr>
              <a:t>পরিচিতি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638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smtClean="0"/>
              <a:t>         </a:t>
            </a:r>
            <a:r>
              <a:rPr lang="en-US" sz="8000" b="1" dirty="0" smtClean="0">
                <a:solidFill>
                  <a:srgbClr val="0070C0"/>
                </a:solidFill>
              </a:rPr>
              <a:t>অধ্যায়-</a:t>
            </a:r>
            <a:r>
              <a:rPr lang="en-US" sz="8000" b="1" dirty="0" smtClean="0">
                <a:solidFill>
                  <a:srgbClr val="FF0000"/>
                </a:solidFill>
              </a:rPr>
              <a:t>৯ </a:t>
            </a:r>
            <a:r>
              <a:rPr lang="en-US" sz="8000" b="1" dirty="0" smtClean="0"/>
              <a:t>                      </a:t>
            </a:r>
            <a:r>
              <a:rPr lang="en-US" sz="9600" b="1" dirty="0" err="1" smtClean="0">
                <a:solidFill>
                  <a:srgbClr val="00B050"/>
                </a:solidFill>
              </a:rPr>
              <a:t>উদ্ভিদ</a:t>
            </a:r>
            <a:r>
              <a:rPr lang="en-US" sz="9600" b="1" dirty="0" smtClean="0">
                <a:solidFill>
                  <a:srgbClr val="00B050"/>
                </a:solidFill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</a:rPr>
              <a:t>শারীরতত্ত্ব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rgbClr val="7030A0"/>
                </a:solidFill>
              </a:rPr>
              <a:t>শিখনফল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880360"/>
            <a:ext cx="9380218" cy="32918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B0F0"/>
                </a:solidFill>
              </a:rPr>
              <a:t>প্রস্বেদন</a:t>
            </a:r>
            <a:r>
              <a:rPr lang="en-US" sz="4800" dirty="0"/>
              <a:t> </a:t>
            </a:r>
            <a:r>
              <a:rPr lang="en-US" sz="4800" dirty="0" smtClean="0"/>
              <a:t>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b="1" i="1" dirty="0" err="1" smtClean="0">
                <a:solidFill>
                  <a:schemeClr val="accent4"/>
                </a:solidFill>
              </a:rPr>
              <a:t>পরিচিতি</a:t>
            </a:r>
            <a:endParaRPr lang="en-US" sz="4800" b="1" i="1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B0F0"/>
                </a:solidFill>
              </a:rPr>
              <a:t>প্রস্বেদন</a:t>
            </a:r>
            <a:r>
              <a:rPr lang="en-US" sz="4800" dirty="0" smtClean="0"/>
              <a:t> 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প্রকারভেদ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B0F0"/>
                </a:solidFill>
              </a:rPr>
              <a:t>প্রস্বেদন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smtClean="0"/>
              <a:t>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b="1" i="1" dirty="0" err="1" smtClean="0">
                <a:solidFill>
                  <a:schemeClr val="accent2">
                    <a:lumMod val="50000"/>
                  </a:schemeClr>
                </a:solidFill>
              </a:rPr>
              <a:t>প্রভাবকসমূহ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00B0F0"/>
                </a:solidFill>
              </a:rPr>
              <a:t>প্রস্বেদন</a:t>
            </a:r>
            <a:r>
              <a:rPr lang="en-US" sz="4800" dirty="0" smtClean="0"/>
              <a:t> 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b="1" i="1" dirty="0" err="1" smtClean="0">
                <a:solidFill>
                  <a:srgbClr val="0070C0"/>
                </a:solidFill>
              </a:rPr>
              <a:t>গুরুত্ব</a:t>
            </a:r>
            <a:endParaRPr lang="en-US" sz="4800" b="1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1560"/>
            <a:ext cx="9601196" cy="1234439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</a:rPr>
              <a:t>পাঠ </a:t>
            </a:r>
            <a:r>
              <a:rPr lang="en-US" sz="11500" b="1" dirty="0" err="1" smtClean="0">
                <a:solidFill>
                  <a:srgbClr val="7030A0"/>
                </a:solidFill>
              </a:rPr>
              <a:t>শিরোনাম</a:t>
            </a:r>
            <a:endParaRPr lang="en-US" sz="115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2651760"/>
            <a:ext cx="10241279" cy="3268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b="1" dirty="0" smtClean="0"/>
              <a:t> </a:t>
            </a:r>
            <a:r>
              <a:rPr lang="en-US" sz="19900" b="1" dirty="0" err="1" smtClean="0">
                <a:solidFill>
                  <a:schemeClr val="accent1">
                    <a:lumMod val="75000"/>
                  </a:schemeClr>
                </a:solidFill>
              </a:rPr>
              <a:t>প্রস্বেদন</a:t>
            </a:r>
            <a:r>
              <a:rPr lang="en-US" sz="199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9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7220"/>
            <a:ext cx="3406140" cy="5646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617220"/>
            <a:ext cx="4046219" cy="5646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17220"/>
            <a:ext cx="356616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594</TotalTime>
  <Words>192</Words>
  <Application>Microsoft Office PowerPoint</Application>
  <PresentationFormat>Widescreen</PresentationFormat>
  <Paragraphs>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Vrinda</vt:lpstr>
      <vt:lpstr>Wingdings</vt:lpstr>
      <vt:lpstr>Organic</vt:lpstr>
      <vt:lpstr>PowerPoint Presentation</vt:lpstr>
      <vt:lpstr>Biology </vt:lpstr>
      <vt:lpstr>পাঠ পরিচিতি</vt:lpstr>
      <vt:lpstr>শিখনফল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পরিচিতি</vt:lpstr>
      <vt:lpstr>PowerPoint Presentation</vt:lpstr>
      <vt:lpstr>প্রস্বেদন হার নির্ণয় যন্ত্র</vt:lpstr>
      <vt:lpstr>PowerPoint Presentation</vt:lpstr>
      <vt:lpstr>প্রস্বেদনকে তিন ভাগে ভাগ করা হয়</vt:lpstr>
      <vt:lpstr>PowerPoint Presentation</vt:lpstr>
      <vt:lpstr>পত্ররন্ধ্রীয় প্রস্বেদন</vt:lpstr>
      <vt:lpstr>PowerPoint Presentation</vt:lpstr>
      <vt:lpstr>PowerPoint Presentation</vt:lpstr>
      <vt:lpstr>PowerPoint Presentation</vt:lpstr>
      <vt:lpstr>লেন্টিকুলার প্রস্বেদন</vt:lpstr>
      <vt:lpstr>PowerPoint Presentation</vt:lpstr>
      <vt:lpstr>PowerPoint Presentation</vt:lpstr>
      <vt:lpstr>কিউটিকুলার প্রস্বেদন</vt:lpstr>
      <vt:lpstr>PowerPoint Presentation</vt:lpstr>
      <vt:lpstr>PowerPoint Presentation</vt:lpstr>
      <vt:lpstr>PowerPoint Presentation</vt:lpstr>
      <vt:lpstr>বাহ্যিক প্রভাবক</vt:lpstr>
      <vt:lpstr>অভ্যন্তরীণ প্রভাবক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223</cp:revision>
  <dcterms:created xsi:type="dcterms:W3CDTF">2020-04-12T14:56:52Z</dcterms:created>
  <dcterms:modified xsi:type="dcterms:W3CDTF">2021-07-29T08:16:05Z</dcterms:modified>
</cp:coreProperties>
</file>