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68" r:id="rId2"/>
    <p:sldId id="269" r:id="rId3"/>
    <p:sldId id="258" r:id="rId4"/>
    <p:sldId id="256" r:id="rId5"/>
    <p:sldId id="257" r:id="rId6"/>
    <p:sldId id="259" r:id="rId7"/>
    <p:sldId id="260" r:id="rId8"/>
    <p:sldId id="261" r:id="rId9"/>
    <p:sldId id="262" r:id="rId10"/>
    <p:sldId id="263" r:id="rId11"/>
    <p:sldId id="26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3918F9-3B79-4D57-B07F-7521C3BD08D2}" type="datetimeFigureOut">
              <a:rPr lang="en-US" smtClean="0"/>
              <a:t>08-Nov-20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25A56-9F61-4E10-8776-1C42079C1094}" type="slidenum">
              <a:rPr lang="en-US" smtClean="0"/>
              <a:t>‹#›</a:t>
            </a:fld>
            <a:endParaRPr lang="en-US"/>
          </a:p>
        </p:txBody>
      </p:sp>
    </p:spTree>
    <p:extLst>
      <p:ext uri="{BB962C8B-B14F-4D97-AF65-F5344CB8AC3E}">
        <p14:creationId xmlns:p14="http://schemas.microsoft.com/office/powerpoint/2010/main" val="2068783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9D3918F9-3B79-4D57-B07F-7521C3BD08D2}" type="datetimeFigureOut">
              <a:rPr lang="en-US" smtClean="0"/>
              <a:t>08-Nov-20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25A56-9F61-4E10-8776-1C42079C1094}" type="slidenum">
              <a:rPr lang="en-US" smtClean="0"/>
              <a:t>‹#›</a:t>
            </a:fld>
            <a:endParaRPr lang="en-US"/>
          </a:p>
        </p:txBody>
      </p:sp>
    </p:spTree>
    <p:extLst>
      <p:ext uri="{BB962C8B-B14F-4D97-AF65-F5344CB8AC3E}">
        <p14:creationId xmlns:p14="http://schemas.microsoft.com/office/powerpoint/2010/main" val="42830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918F9-3B79-4D57-B07F-7521C3BD08D2}" type="datetimeFigureOut">
              <a:rPr lang="en-US" smtClean="0"/>
              <a:t>08-Nov-20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25A56-9F61-4E10-8776-1C42079C1094}" type="slidenum">
              <a:rPr lang="en-US" smtClean="0"/>
              <a:t>‹#›</a:t>
            </a:fld>
            <a:endParaRPr lang="en-US"/>
          </a:p>
        </p:txBody>
      </p:sp>
    </p:spTree>
    <p:extLst>
      <p:ext uri="{BB962C8B-B14F-4D97-AF65-F5344CB8AC3E}">
        <p14:creationId xmlns:p14="http://schemas.microsoft.com/office/powerpoint/2010/main" val="1374235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918F9-3B79-4D57-B07F-7521C3BD08D2}" type="datetimeFigureOut">
              <a:rPr lang="en-US" smtClean="0"/>
              <a:t>08-Nov-20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25A56-9F61-4E10-8776-1C42079C109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67109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918F9-3B79-4D57-B07F-7521C3BD08D2}" type="datetimeFigureOut">
              <a:rPr lang="en-US" smtClean="0"/>
              <a:t>08-Nov-20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25A56-9F61-4E10-8776-1C42079C1094}" type="slidenum">
              <a:rPr lang="en-US" smtClean="0"/>
              <a:t>‹#›</a:t>
            </a:fld>
            <a:endParaRPr lang="en-US"/>
          </a:p>
        </p:txBody>
      </p:sp>
    </p:spTree>
    <p:extLst>
      <p:ext uri="{BB962C8B-B14F-4D97-AF65-F5344CB8AC3E}">
        <p14:creationId xmlns:p14="http://schemas.microsoft.com/office/powerpoint/2010/main" val="691819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918F9-3B79-4D57-B07F-7521C3BD08D2}" type="datetimeFigureOut">
              <a:rPr lang="en-US" smtClean="0"/>
              <a:t>08-Nov-20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25A56-9F61-4E10-8776-1C42079C109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38734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918F9-3B79-4D57-B07F-7521C3BD08D2}" type="datetimeFigureOut">
              <a:rPr lang="en-US" smtClean="0"/>
              <a:t>08-Nov-20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25A56-9F61-4E10-8776-1C42079C1094}" type="slidenum">
              <a:rPr lang="en-US" smtClean="0"/>
              <a:t>‹#›</a:t>
            </a:fld>
            <a:endParaRPr lang="en-US"/>
          </a:p>
        </p:txBody>
      </p:sp>
    </p:spTree>
    <p:extLst>
      <p:ext uri="{BB962C8B-B14F-4D97-AF65-F5344CB8AC3E}">
        <p14:creationId xmlns:p14="http://schemas.microsoft.com/office/powerpoint/2010/main" val="1316919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918F9-3B79-4D57-B07F-7521C3BD08D2}" type="datetimeFigureOut">
              <a:rPr lang="en-US" smtClean="0"/>
              <a:t>08-Nov-20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25A56-9F61-4E10-8776-1C42079C1094}" type="slidenum">
              <a:rPr lang="en-US" smtClean="0"/>
              <a:t>‹#›</a:t>
            </a:fld>
            <a:endParaRPr lang="en-US"/>
          </a:p>
        </p:txBody>
      </p:sp>
    </p:spTree>
    <p:extLst>
      <p:ext uri="{BB962C8B-B14F-4D97-AF65-F5344CB8AC3E}">
        <p14:creationId xmlns:p14="http://schemas.microsoft.com/office/powerpoint/2010/main" val="393382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918F9-3B79-4D57-B07F-7521C3BD08D2}" type="datetimeFigureOut">
              <a:rPr lang="en-US" smtClean="0"/>
              <a:t>08-Nov-20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25A56-9F61-4E10-8776-1C42079C1094}" type="slidenum">
              <a:rPr lang="en-US" smtClean="0"/>
              <a:t>‹#›</a:t>
            </a:fld>
            <a:endParaRPr lang="en-US"/>
          </a:p>
        </p:txBody>
      </p:sp>
    </p:spTree>
    <p:extLst>
      <p:ext uri="{BB962C8B-B14F-4D97-AF65-F5344CB8AC3E}">
        <p14:creationId xmlns:p14="http://schemas.microsoft.com/office/powerpoint/2010/main" val="237499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918F9-3B79-4D57-B07F-7521C3BD08D2}" type="datetimeFigureOut">
              <a:rPr lang="en-US" smtClean="0"/>
              <a:t>08-Nov-20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25A56-9F61-4E10-8776-1C42079C1094}" type="slidenum">
              <a:rPr lang="en-US" smtClean="0"/>
              <a:t>‹#›</a:t>
            </a:fld>
            <a:endParaRPr lang="en-US"/>
          </a:p>
        </p:txBody>
      </p:sp>
    </p:spTree>
    <p:extLst>
      <p:ext uri="{BB962C8B-B14F-4D97-AF65-F5344CB8AC3E}">
        <p14:creationId xmlns:p14="http://schemas.microsoft.com/office/powerpoint/2010/main" val="2228113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918F9-3B79-4D57-B07F-7521C3BD08D2}" type="datetimeFigureOut">
              <a:rPr lang="en-US" smtClean="0"/>
              <a:t>08-Nov-20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25A56-9F61-4E10-8776-1C42079C1094}" type="slidenum">
              <a:rPr lang="en-US" smtClean="0"/>
              <a:t>‹#›</a:t>
            </a:fld>
            <a:endParaRPr lang="en-US"/>
          </a:p>
        </p:txBody>
      </p:sp>
    </p:spTree>
    <p:extLst>
      <p:ext uri="{BB962C8B-B14F-4D97-AF65-F5344CB8AC3E}">
        <p14:creationId xmlns:p14="http://schemas.microsoft.com/office/powerpoint/2010/main" val="396967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3918F9-3B79-4D57-B07F-7521C3BD08D2}" type="datetimeFigureOut">
              <a:rPr lang="en-US" smtClean="0"/>
              <a:t>08-Nov-20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25A56-9F61-4E10-8776-1C42079C1094}" type="slidenum">
              <a:rPr lang="en-US" smtClean="0"/>
              <a:t>‹#›</a:t>
            </a:fld>
            <a:endParaRPr lang="en-US"/>
          </a:p>
        </p:txBody>
      </p:sp>
    </p:spTree>
    <p:extLst>
      <p:ext uri="{BB962C8B-B14F-4D97-AF65-F5344CB8AC3E}">
        <p14:creationId xmlns:p14="http://schemas.microsoft.com/office/powerpoint/2010/main" val="80229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3918F9-3B79-4D57-B07F-7521C3BD08D2}" type="datetimeFigureOut">
              <a:rPr lang="en-US" smtClean="0"/>
              <a:t>08-Nov-20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25A56-9F61-4E10-8776-1C42079C1094}" type="slidenum">
              <a:rPr lang="en-US" smtClean="0"/>
              <a:t>‹#›</a:t>
            </a:fld>
            <a:endParaRPr lang="en-US"/>
          </a:p>
        </p:txBody>
      </p:sp>
    </p:spTree>
    <p:extLst>
      <p:ext uri="{BB962C8B-B14F-4D97-AF65-F5344CB8AC3E}">
        <p14:creationId xmlns:p14="http://schemas.microsoft.com/office/powerpoint/2010/main" val="260790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3918F9-3B79-4D57-B07F-7521C3BD08D2}" type="datetimeFigureOut">
              <a:rPr lang="en-US" smtClean="0"/>
              <a:t>08-Nov-20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25A56-9F61-4E10-8776-1C42079C1094}" type="slidenum">
              <a:rPr lang="en-US" smtClean="0"/>
              <a:t>‹#›</a:t>
            </a:fld>
            <a:endParaRPr lang="en-US"/>
          </a:p>
        </p:txBody>
      </p:sp>
    </p:spTree>
    <p:extLst>
      <p:ext uri="{BB962C8B-B14F-4D97-AF65-F5344CB8AC3E}">
        <p14:creationId xmlns:p14="http://schemas.microsoft.com/office/powerpoint/2010/main" val="2786097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918F9-3B79-4D57-B07F-7521C3BD08D2}" type="datetimeFigureOut">
              <a:rPr lang="en-US" smtClean="0"/>
              <a:t>08-Nov-20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25A56-9F61-4E10-8776-1C42079C1094}" type="slidenum">
              <a:rPr lang="en-US" smtClean="0"/>
              <a:t>‹#›</a:t>
            </a:fld>
            <a:endParaRPr lang="en-US"/>
          </a:p>
        </p:txBody>
      </p:sp>
    </p:spTree>
    <p:extLst>
      <p:ext uri="{BB962C8B-B14F-4D97-AF65-F5344CB8AC3E}">
        <p14:creationId xmlns:p14="http://schemas.microsoft.com/office/powerpoint/2010/main" val="1788146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918F9-3B79-4D57-B07F-7521C3BD08D2}" type="datetimeFigureOut">
              <a:rPr lang="en-US" smtClean="0"/>
              <a:t>08-Nov-20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25A56-9F61-4E10-8776-1C42079C1094}" type="slidenum">
              <a:rPr lang="en-US" smtClean="0"/>
              <a:t>‹#›</a:t>
            </a:fld>
            <a:endParaRPr lang="en-US"/>
          </a:p>
        </p:txBody>
      </p:sp>
    </p:spTree>
    <p:extLst>
      <p:ext uri="{BB962C8B-B14F-4D97-AF65-F5344CB8AC3E}">
        <p14:creationId xmlns:p14="http://schemas.microsoft.com/office/powerpoint/2010/main" val="428038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918F9-3B79-4D57-B07F-7521C3BD08D2}" type="datetimeFigureOut">
              <a:rPr lang="en-US" smtClean="0"/>
              <a:t>08-Nov-20</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6A325A56-9F61-4E10-8776-1C42079C1094}" type="slidenum">
              <a:rPr lang="en-US" smtClean="0"/>
              <a:t>‹#›</a:t>
            </a:fld>
            <a:endParaRPr lang="en-US"/>
          </a:p>
        </p:txBody>
      </p:sp>
    </p:spTree>
    <p:extLst>
      <p:ext uri="{BB962C8B-B14F-4D97-AF65-F5344CB8AC3E}">
        <p14:creationId xmlns:p14="http://schemas.microsoft.com/office/powerpoint/2010/main" val="123480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4000"/>
            <a:lum/>
          </a:blip>
          <a:srcRect/>
          <a:stretch>
            <a:fillRect l="-6000" r="-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D3918F9-3B79-4D57-B07F-7521C3BD08D2}" type="datetimeFigureOut">
              <a:rPr lang="en-US" smtClean="0"/>
              <a:t>08-Nov-20</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A325A56-9F61-4E10-8776-1C42079C1094}" type="slidenum">
              <a:rPr lang="en-US" smtClean="0"/>
              <a:t>‹#›</a:t>
            </a:fld>
            <a:endParaRPr lang="en-US"/>
          </a:p>
        </p:txBody>
      </p:sp>
    </p:spTree>
    <p:extLst>
      <p:ext uri="{BB962C8B-B14F-4D97-AF65-F5344CB8AC3E}">
        <p14:creationId xmlns:p14="http://schemas.microsoft.com/office/powerpoint/2010/main" val="294268058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bn.wikipedia.org/wiki/%E0%A6%AE%E0%A6%B9%E0%A6%BE%E0%A6%95%E0%A6%B0%E0%A7%8D%E0%A6%B7" TargetMode="External"/><Relationship Id="rId2" Type="http://schemas.openxmlformats.org/officeDocument/2006/relationships/hyperlink" Target="https://bn.wikipedia.org/wiki/%E0%A6%AE%E0%A7%8C%E0%A6%B2%E0%A6%BF%E0%A6%95_%E0%A6%AC%E0%A6%B2" TargetMode="External"/><Relationship Id="rId1" Type="http://schemas.openxmlformats.org/officeDocument/2006/relationships/slideLayout" Target="../slideLayouts/slideLayout2.xml"/><Relationship Id="rId6" Type="http://schemas.openxmlformats.org/officeDocument/2006/relationships/hyperlink" Target="https://bn.wikipedia.org/wiki/%E0%A6%A6%E0%A7%81%E0%A6%B0%E0%A7%8D%E0%A6%AC%E0%A6%B2_%E0%A6%A8%E0%A6%BF%E0%A6%89%E0%A6%95%E0%A7%8D%E0%A6%B2%E0%A6%BF%E0%A6%AF%E0%A6%BC_%E0%A6%AC%E0%A6%B2" TargetMode="External"/><Relationship Id="rId5" Type="http://schemas.openxmlformats.org/officeDocument/2006/relationships/hyperlink" Target="https://bn.wikipedia.org/wiki/%E0%A6%B8%E0%A6%AC%E0%A6%B2_%E0%A6%A8%E0%A6%BF%E0%A6%89%E0%A6%95%E0%A7%8D%E0%A6%B2%E0%A7%80%E0%A6%AF%E0%A6%BC_%E0%A6%AC%E0%A6%B2" TargetMode="External"/><Relationship Id="rId4" Type="http://schemas.openxmlformats.org/officeDocument/2006/relationships/hyperlink" Target="https://bn.wikipedia.org/wiki/%E0%A6%A4%E0%A6%BE%E0%A6%A1%E0%A6%BC%E0%A6%BF%E0%A6%A4%E0%A6%9A%E0%A7%8C%E0%A6%AE%E0%A7%8D%E0%A6%AC%E0%A6%95_%E0%A6%AC%E0%A6%B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n.wikipedia.org/wiki/%E0%A6%AE%E0%A6%B9%E0%A6%BE%E0%A6%AC%E0%A6%BF%E0%A6%B6%E0%A7%8D%E0%A6%A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n.wikipedia.org/wiki/%E0%A6%95%E0%A6%A3%E0%A6%B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bn.wikipedia.org/w/index.php?title=%E0%A6%AC%E0%A6%BF%E0%A6%95%E0%A6%B0%E0%A7%8D%E0%A6%B7%E0%A6%A3&amp;action=edit&amp;redlink=1" TargetMode="External"/><Relationship Id="rId5" Type="http://schemas.openxmlformats.org/officeDocument/2006/relationships/hyperlink" Target="https://bn.wikipedia.org/w/index.php?title=%E0%A6%86%E0%A6%95%E0%A6%B0%E0%A7%8D%E0%A6%B7%E0%A6%A3&amp;action=edit&amp;redlink=1" TargetMode="External"/><Relationship Id="rId4" Type="http://schemas.openxmlformats.org/officeDocument/2006/relationships/hyperlink" Target="https://bn.wikipedia.org/w/index.php?title=%E0%A6%86%E0%A6%A7%E0%A6%BE%E0%A6%A8&amp;action=edit&amp;redlink=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n.wikipedia.org/wiki/%E0%A6%AA%E0%A6%B0%E0%A6%AE%E0%A6%BE%E0%A6%A3%E0%A7%81"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bn.wikipedia.org/w/index.php?title=%E0%A6%A8%E0%A6%BF%E0%A6%89%E0%A6%95%E0%A7%8D%E0%A6%B2%E0%A7%80%E0%A6%AF%E0%A6%BC%E0%A6%A8&amp;action=edit&amp;redlink=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50735"/>
          </a:xfrm>
          <a:prstGeom prst="rect">
            <a:avLst/>
          </a:prstGeom>
        </p:spPr>
      </p:pic>
    </p:spTree>
    <p:extLst>
      <p:ext uri="{BB962C8B-B14F-4D97-AF65-F5344CB8AC3E}">
        <p14:creationId xmlns:p14="http://schemas.microsoft.com/office/powerpoint/2010/main" val="195257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363" y="497423"/>
            <a:ext cx="5316663" cy="1226602"/>
          </a:xfrm>
        </p:spPr>
        <p:txBody>
          <a:bodyPr>
            <a:noAutofit/>
          </a:bodyPr>
          <a:lstStyle/>
          <a:p>
            <a:r>
              <a:rPr lang="bn-BD" sz="4400" b="1" u="sng" dirty="0">
                <a:solidFill>
                  <a:srgbClr val="0070C0"/>
                </a:solidFill>
                <a:effectLst>
                  <a:outerShdw blurRad="38100" dist="38100" dir="2700000" algn="tl">
                    <a:srgbClr val="000000">
                      <a:alpha val="43137"/>
                    </a:srgbClr>
                  </a:outerShdw>
                </a:effectLst>
                <a:latin typeface="NikoshBAN" pitchFamily="2" charset="0"/>
                <a:cs typeface="NikoshBAN" pitchFamily="2" charset="0"/>
              </a:rPr>
              <a:t>সাম্য ও অসাম্য বল</a:t>
            </a:r>
            <a:endParaRPr lang="en-US" sz="4400" b="1" u="sng" dirty="0">
              <a:solidFill>
                <a:srgbClr val="0070C0"/>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695" y="1930521"/>
            <a:ext cx="4410956" cy="2362200"/>
          </a:xfrm>
          <a:prstGeom prst="rect">
            <a:avLst/>
          </a:prstGeom>
          <a:ln w="38100">
            <a:solidFill>
              <a:schemeClr val="tx1"/>
            </a:solidFill>
          </a:ln>
        </p:spPr>
      </p:pic>
      <p:sp>
        <p:nvSpPr>
          <p:cNvPr id="13" name="Rectangle 12"/>
          <p:cNvSpPr/>
          <p:nvPr/>
        </p:nvSpPr>
        <p:spPr>
          <a:xfrm>
            <a:off x="1195022" y="4520493"/>
            <a:ext cx="1863011" cy="646331"/>
          </a:xfrm>
          <a:prstGeom prst="rect">
            <a:avLst/>
          </a:prstGeom>
        </p:spPr>
        <p:txBody>
          <a:bodyPr wrap="none">
            <a:spAutoFit/>
          </a:bodyPr>
          <a:lstStyle/>
          <a:p>
            <a:pPr algn="ctr"/>
            <a:r>
              <a:rPr lang="bn-BD" sz="3600" dirty="0">
                <a:solidFill>
                  <a:srgbClr val="C00000"/>
                </a:solidFill>
                <a:latin typeface="NikoshBAN" pitchFamily="2" charset="0"/>
                <a:cs typeface="NikoshBAN" pitchFamily="2" charset="0"/>
              </a:rPr>
              <a:t>সাম্য বল</a:t>
            </a:r>
            <a:endParaRPr lang="en-US" sz="3600" dirty="0">
              <a:solidFill>
                <a:srgbClr val="C00000"/>
              </a:solidFill>
              <a:latin typeface="NikoshBAN" pitchFamily="2" charset="0"/>
              <a:cs typeface="NikoshBAN" pitchFamily="2" charset="0"/>
            </a:endParaRPr>
          </a:p>
        </p:txBody>
      </p:sp>
      <p:sp>
        <p:nvSpPr>
          <p:cNvPr id="14" name="Rectangle 13"/>
          <p:cNvSpPr/>
          <p:nvPr/>
        </p:nvSpPr>
        <p:spPr>
          <a:xfrm>
            <a:off x="5835742" y="4582049"/>
            <a:ext cx="2082621" cy="584775"/>
          </a:xfrm>
          <a:prstGeom prst="rect">
            <a:avLst/>
          </a:prstGeom>
        </p:spPr>
        <p:txBody>
          <a:bodyPr wrap="none">
            <a:spAutoFit/>
          </a:bodyPr>
          <a:lstStyle/>
          <a:p>
            <a:pPr algn="ctr"/>
            <a:r>
              <a:rPr lang="bn-BD" sz="3200" dirty="0">
                <a:solidFill>
                  <a:srgbClr val="C00000"/>
                </a:solidFill>
                <a:latin typeface="NikoshBAN" pitchFamily="2" charset="0"/>
                <a:cs typeface="NikoshBAN" pitchFamily="2" charset="0"/>
              </a:rPr>
              <a:t>অসাম্য বল</a:t>
            </a:r>
            <a:endParaRPr lang="en-US" sz="3200" dirty="0">
              <a:solidFill>
                <a:srgbClr val="C00000"/>
              </a:solidFill>
              <a:latin typeface="NikoshBAN" pitchFamily="2" charset="0"/>
              <a:cs typeface="NikoshBAN" pitchFamily="2" charset="0"/>
            </a:endParaRPr>
          </a:p>
        </p:txBody>
      </p:sp>
      <p:grpSp>
        <p:nvGrpSpPr>
          <p:cNvPr id="15" name="Group 14"/>
          <p:cNvGrpSpPr/>
          <p:nvPr/>
        </p:nvGrpSpPr>
        <p:grpSpPr>
          <a:xfrm>
            <a:off x="190500" y="1930521"/>
            <a:ext cx="4210050" cy="2457450"/>
            <a:chOff x="3152773" y="2224087"/>
            <a:chExt cx="2838452" cy="2409825"/>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775" y="2224087"/>
              <a:ext cx="2838450" cy="2409825"/>
            </a:xfrm>
            <a:prstGeom prst="rect">
              <a:avLst/>
            </a:prstGeom>
          </p:spPr>
        </p:pic>
        <p:sp>
          <p:nvSpPr>
            <p:cNvPr id="17" name="Rectangle 16"/>
            <p:cNvSpPr/>
            <p:nvPr/>
          </p:nvSpPr>
          <p:spPr>
            <a:xfrm>
              <a:off x="3152773" y="4024312"/>
              <a:ext cx="283845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7400127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575" y="1318322"/>
            <a:ext cx="3348939" cy="688181"/>
          </a:xfrm>
        </p:spPr>
        <p:txBody>
          <a:bodyPr>
            <a:noAutofit/>
          </a:bodyPr>
          <a:lstStyle/>
          <a:p>
            <a:r>
              <a:rPr lang="bn-BD" sz="4400" b="1" u="sng"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endParaRPr lang="en-US" sz="4400" u="sng" dirty="0">
              <a:effectLst>
                <a:outerShdw blurRad="38100" dist="38100" dir="2700000" algn="tl">
                  <a:srgbClr val="000000">
                    <a:alpha val="43137"/>
                  </a:srgbClr>
                </a:outerShdw>
              </a:effectLst>
            </a:endParaRPr>
          </a:p>
        </p:txBody>
      </p:sp>
      <p:sp>
        <p:nvSpPr>
          <p:cNvPr id="5" name="Rounded Rectangle 4"/>
          <p:cNvSpPr/>
          <p:nvPr/>
        </p:nvSpPr>
        <p:spPr>
          <a:xfrm>
            <a:off x="1323975" y="2476498"/>
            <a:ext cx="7115690" cy="3108756"/>
          </a:xfrm>
          <a:prstGeom prst="roundRect">
            <a:avLst>
              <a:gd name="adj" fmla="val 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NikoshBAN" pitchFamily="2" charset="0"/>
              <a:cs typeface="NikoshBAN" pitchFamily="2" charset="0"/>
            </a:endParaRPr>
          </a:p>
        </p:txBody>
      </p:sp>
      <p:sp>
        <p:nvSpPr>
          <p:cNvPr id="6" name="Rectangle 5"/>
          <p:cNvSpPr/>
          <p:nvPr/>
        </p:nvSpPr>
        <p:spPr>
          <a:xfrm>
            <a:off x="1323975" y="3213090"/>
            <a:ext cx="7115690" cy="1446550"/>
          </a:xfrm>
          <a:prstGeom prst="rect">
            <a:avLst/>
          </a:prstGeom>
        </p:spPr>
        <p:txBody>
          <a:bodyPr wrap="square">
            <a:spAutoFit/>
          </a:bodyPr>
          <a:lstStyle/>
          <a:p>
            <a:pPr algn="ctr"/>
            <a:r>
              <a:rPr lang="bn-BD" sz="4400" b="1" dirty="0">
                <a:solidFill>
                  <a:schemeClr val="bg1"/>
                </a:solidFill>
                <a:latin typeface="NikoshBAN" pitchFamily="2" charset="0"/>
                <a:cs typeface="NikoshBAN" pitchFamily="2" charset="0"/>
              </a:rPr>
              <a:t>সাম্য ও অসাম্য বলের তুলনামূলক বিশ্লেষণ কর</a:t>
            </a:r>
            <a:r>
              <a:rPr lang="bn-IN" sz="4400" b="1" dirty="0">
                <a:solidFill>
                  <a:schemeClr val="bg1"/>
                </a:solidFill>
                <a:latin typeface="NikoshBAN" pitchFamily="2" charset="0"/>
                <a:cs typeface="NikoshBAN" pitchFamily="2" charset="0"/>
              </a:rPr>
              <a:t>।</a:t>
            </a:r>
            <a:endParaRPr lang="en-US" sz="44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753890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51" t="41138"/>
          <a:stretch/>
        </p:blipFill>
        <p:spPr>
          <a:xfrm>
            <a:off x="381964" y="3198729"/>
            <a:ext cx="8244442" cy="2364177"/>
          </a:xfrm>
          <a:prstGeom prst="rect">
            <a:avLst/>
          </a:prstGeom>
          <a:noFill/>
        </p:spPr>
      </p:pic>
      <p:sp>
        <p:nvSpPr>
          <p:cNvPr id="3" name="Rectangle 2"/>
          <p:cNvSpPr/>
          <p:nvPr/>
        </p:nvSpPr>
        <p:spPr>
          <a:xfrm>
            <a:off x="1410805" y="1546308"/>
            <a:ext cx="6186760" cy="1015663"/>
          </a:xfrm>
          <a:prstGeom prst="rect">
            <a:avLst/>
          </a:prstGeom>
          <a:noFill/>
        </p:spPr>
        <p:txBody>
          <a:bodyPr wrap="square" lIns="91440" tIns="45720" rIns="91440" bIns="45720">
            <a:spAutoFit/>
          </a:bodyPr>
          <a:lstStyle/>
          <a:p>
            <a:pPr algn="ctr"/>
            <a:r>
              <a:rPr lang="bn-IN" sz="60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সবাইকে ধন্যবাদ</a:t>
            </a:r>
            <a:endParaRPr lang="en-US" sz="60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64419539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48074" y="681551"/>
            <a:ext cx="2257349" cy="1015663"/>
          </a:xfrm>
          <a:prstGeom prst="rect">
            <a:avLst/>
          </a:prstGeom>
        </p:spPr>
        <p:txBody>
          <a:bodyPr wrap="none">
            <a:spAutoFit/>
          </a:bodyPr>
          <a:lstStyle/>
          <a:p>
            <a:pPr defTabSz="685800">
              <a:defRPr/>
            </a:pPr>
            <a:r>
              <a:rPr lang="bn-IN" sz="6000" u="sng" kern="0" dirty="0">
                <a:solidFill>
                  <a:srgbClr val="002060"/>
                </a:solidFill>
                <a:latin typeface="Anirban" panose="02000503000000020003" pitchFamily="2" charset="0"/>
                <a:cs typeface="Anirban" panose="02000503000000020003" pitchFamily="2" charset="0"/>
              </a:rPr>
              <a:t>পরিচিতি</a:t>
            </a:r>
            <a:endParaRPr lang="en-US" sz="3600" u="sng" kern="0" dirty="0">
              <a:solidFill>
                <a:srgbClr val="002060"/>
              </a:solidFill>
              <a:latin typeface="Anirban" panose="02000503000000020003" pitchFamily="2" charset="0"/>
              <a:cs typeface="Anirban" panose="02000503000000020003" pitchFamily="2" charset="0"/>
            </a:endParaRPr>
          </a:p>
        </p:txBody>
      </p:sp>
      <p:sp>
        <p:nvSpPr>
          <p:cNvPr id="7" name="Rectangle 6"/>
          <p:cNvSpPr/>
          <p:nvPr/>
        </p:nvSpPr>
        <p:spPr>
          <a:xfrm>
            <a:off x="0" y="2399831"/>
            <a:ext cx="4476749" cy="3046988"/>
          </a:xfrm>
          <a:prstGeom prst="rect">
            <a:avLst/>
          </a:prstGeom>
          <a:noFill/>
        </p:spPr>
        <p:txBody>
          <a:bodyPr wrap="square" lIns="91440" tIns="45720" rIns="91440" bIns="45720">
            <a:spAutoFit/>
          </a:bodyPr>
          <a:lstStyle/>
          <a:p>
            <a:pPr algn="ctr"/>
            <a:r>
              <a:rPr lang="en-US" sz="32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শিক্ষক</a:t>
            </a: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পরিচিতি</a:t>
            </a:r>
            <a:endParaRPr lang="bn-IN"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US" sz="32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সাবিনা</a:t>
            </a: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চৌধুরী</a:t>
            </a: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a:p>
            <a:pPr algn="ctr"/>
            <a:r>
              <a:rPr lang="en-US" sz="32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সহকারি</a:t>
            </a: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শিক্ষক</a:t>
            </a: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32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গণিত</a:t>
            </a: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a:p>
            <a:pPr algn="ctr"/>
            <a:r>
              <a:rPr lang="en-US" sz="32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হবিগঞ্জ</a:t>
            </a: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হাই</a:t>
            </a: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স্কুল</a:t>
            </a: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এন্ড</a:t>
            </a: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কলেজ,হবিগঞ্জ</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tangle 7"/>
          <p:cNvSpPr/>
          <p:nvPr/>
        </p:nvSpPr>
        <p:spPr>
          <a:xfrm>
            <a:off x="4597525" y="2399831"/>
            <a:ext cx="4324350" cy="3108543"/>
          </a:xfrm>
          <a:prstGeom prst="rect">
            <a:avLst/>
          </a:prstGeom>
          <a:noFill/>
        </p:spPr>
        <p:txBody>
          <a:bodyPr wrap="square" lIns="91440" tIns="45720" rIns="91440" bIns="45720">
            <a:spAutoFit/>
          </a:bodyPr>
          <a:lstStyle/>
          <a:p>
            <a:pPr algn="ctr"/>
            <a:r>
              <a:rPr lang="as-IN"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পাঠ </a:t>
            </a:r>
            <a:r>
              <a:rPr lang="as-IN"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পর</a:t>
            </a:r>
            <a:r>
              <a:rPr lang="bn-IN" sz="2800" b="1" dirty="0">
                <a:ln w="9525">
                  <a:solidFill>
                    <a:schemeClr val="bg1"/>
                  </a:solidFill>
                  <a:prstDash val="solid"/>
                </a:ln>
                <a:effectLst>
                  <a:outerShdw blurRad="12700" dist="38100" dir="2700000" algn="tl" rotWithShape="0">
                    <a:schemeClr val="bg1">
                      <a:lumMod val="50000"/>
                    </a:schemeClr>
                  </a:outerShdw>
                </a:effectLst>
              </a:rPr>
              <a:t>ি</a:t>
            </a:r>
            <a:r>
              <a:rPr lang="as-IN"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চিতি</a:t>
            </a:r>
            <a:endParaRPr lang="bn-IN"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endParaRPr lang="bn-IN"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as-IN"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8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বিষয়</a:t>
            </a:r>
            <a:r>
              <a:rPr lang="bn-IN"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8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পদার্থবিজ্ঞান</a:t>
            </a:r>
            <a:r>
              <a:rPr lang="bn-IN"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US" sz="28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শ্রেণি</a:t>
            </a:r>
            <a:r>
              <a:rPr lang="bn-IN"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৯-১০ম</a:t>
            </a:r>
          </a:p>
          <a:p>
            <a:pPr algn="ctr"/>
            <a:r>
              <a:rPr lang="en-US" sz="28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অধ্যায়</a:t>
            </a:r>
            <a:r>
              <a:rPr lang="bn-IN"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৩য়</a:t>
            </a:r>
            <a:r>
              <a:rPr lang="bn-IN"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(বল) </a:t>
            </a:r>
          </a:p>
          <a:p>
            <a:pPr algn="ctr"/>
            <a:r>
              <a:rPr lang="en-US" sz="2800" b="1" dirty="0" err="1">
                <a:ln w="9525">
                  <a:solidFill>
                    <a:schemeClr val="bg1"/>
                  </a:solidFill>
                  <a:prstDash val="solid"/>
                </a:ln>
                <a:effectLst>
                  <a:outerShdw blurRad="12700" dist="38100" dir="2700000" algn="tl" rotWithShape="0">
                    <a:schemeClr val="bg1">
                      <a:lumMod val="50000"/>
                    </a:schemeClr>
                  </a:outerShdw>
                </a:effectLst>
              </a:rPr>
              <a:t>আলোচিত</a:t>
            </a:r>
            <a:r>
              <a:rPr lang="en-US" sz="2800" b="1" dirty="0">
                <a:ln w="9525">
                  <a:solidFill>
                    <a:schemeClr val="bg1"/>
                  </a:solidFill>
                  <a:prstDash val="solid"/>
                </a:ln>
                <a:effectLst>
                  <a:outerShdw blurRad="12700" dist="38100" dir="2700000" algn="tl" rotWithShape="0">
                    <a:schemeClr val="bg1">
                      <a:lumMod val="50000"/>
                    </a:schemeClr>
                  </a:outerShdw>
                </a:effectLst>
              </a:rPr>
              <a:t> </a:t>
            </a:r>
            <a:r>
              <a:rPr lang="en-US" sz="2800" b="1" dirty="0" err="1">
                <a:ln w="9525">
                  <a:solidFill>
                    <a:schemeClr val="bg1"/>
                  </a:solidFill>
                  <a:prstDash val="solid"/>
                </a:ln>
                <a:effectLst>
                  <a:outerShdw blurRad="12700" dist="38100" dir="2700000" algn="tl" rotWithShape="0">
                    <a:schemeClr val="bg1">
                      <a:lumMod val="50000"/>
                    </a:schemeClr>
                  </a:outerShdw>
                </a:effectLst>
              </a:rPr>
              <a:t>বিষয়</a:t>
            </a:r>
            <a:r>
              <a:rPr lang="bn-IN" sz="2800" b="1" dirty="0" smtClean="0">
                <a:ln w="9525">
                  <a:solidFill>
                    <a:schemeClr val="bg1"/>
                  </a:solidFill>
                  <a:prstDash val="solid"/>
                </a:ln>
                <a:effectLst>
                  <a:outerShdw blurRad="12700" dist="38100" dir="2700000" algn="tl" rotWithShape="0">
                    <a:schemeClr val="bg1">
                      <a:lumMod val="50000"/>
                    </a:schemeClr>
                  </a:outerShdw>
                </a:effectLst>
              </a:rPr>
              <a:t>ঃবলের প্রকৃতি,সাম্য ও অসাম্য বল</a:t>
            </a:r>
            <a:endPar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cxnSp>
        <p:nvCxnSpPr>
          <p:cNvPr id="9" name="Straight Connector 8"/>
          <p:cNvCxnSpPr/>
          <p:nvPr/>
        </p:nvCxnSpPr>
        <p:spPr>
          <a:xfrm flipH="1">
            <a:off x="4500561" y="2025219"/>
            <a:ext cx="101725" cy="4261281"/>
          </a:xfrm>
          <a:prstGeom prst="line">
            <a:avLst/>
          </a:prstGeom>
          <a:ln cmpd="sng">
            <a:solidFill>
              <a:schemeClr val="bg1"/>
            </a:solidFill>
            <a:headEnd w="lg" len="lg"/>
            <a:tailE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7755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350" y="1064419"/>
            <a:ext cx="2533650" cy="994172"/>
          </a:xfrm>
        </p:spPr>
        <p:txBody>
          <a:bodyPr>
            <a:noAutofit/>
          </a:bodyPr>
          <a:lstStyle/>
          <a:p>
            <a:r>
              <a:rPr lang="bn-BD" sz="4000" b="1" i="1" u="sng" dirty="0" smtClean="0">
                <a:solidFill>
                  <a:schemeClr val="accent5">
                    <a:lumMod val="50000"/>
                  </a:schemeClr>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4000" i="1" u="sng"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2226469"/>
            <a:ext cx="7639050" cy="3555206"/>
          </a:xfrm>
        </p:spPr>
        <p:txBody>
          <a:bodyPr>
            <a:normAutofit/>
          </a:bodyPr>
          <a:lstStyle/>
          <a:p>
            <a:r>
              <a:rPr lang="bn-BD" sz="4000" b="1" dirty="0" smtClean="0">
                <a:solidFill>
                  <a:schemeClr val="bg1"/>
                </a:solidFill>
                <a:latin typeface="NikoshBAN" pitchFamily="2" charset="0"/>
                <a:cs typeface="NikoshBAN" pitchFamily="2" charset="0"/>
              </a:rPr>
              <a:t>বল </a:t>
            </a:r>
            <a:r>
              <a:rPr lang="en-US" sz="4000" b="1" dirty="0" smtClean="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কি</a:t>
            </a:r>
            <a:r>
              <a:rPr lang="bn-BD" sz="4000" b="1" dirty="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বলতে</a:t>
            </a:r>
            <a:r>
              <a:rPr lang="bn-BD" sz="4000" b="1" dirty="0">
                <a:solidFill>
                  <a:schemeClr val="bg1"/>
                </a:solidFill>
                <a:latin typeface="NikoshBAN" pitchFamily="2" charset="0"/>
                <a:cs typeface="NikoshBAN" pitchFamily="2" charset="0"/>
              </a:rPr>
              <a:t> পারবে</a:t>
            </a:r>
            <a:r>
              <a:rPr lang="en-US" sz="4000" b="1" dirty="0">
                <a:solidFill>
                  <a:schemeClr val="bg1"/>
                </a:solidFill>
                <a:latin typeface="NikoshBAN" pitchFamily="2" charset="0"/>
                <a:cs typeface="NikoshBAN" pitchFamily="2" charset="0"/>
              </a:rPr>
              <a:t>।</a:t>
            </a:r>
            <a:endParaRPr lang="bn-BD" sz="4000" b="1" dirty="0">
              <a:solidFill>
                <a:schemeClr val="bg1"/>
              </a:solidFill>
              <a:latin typeface="NikoshBAN" pitchFamily="2" charset="0"/>
              <a:cs typeface="NikoshBAN" pitchFamily="2" charset="0"/>
            </a:endParaRPr>
          </a:p>
          <a:p>
            <a:r>
              <a:rPr lang="bn-BD" sz="4000" b="1" dirty="0" smtClean="0">
                <a:solidFill>
                  <a:schemeClr val="bg1"/>
                </a:solidFill>
                <a:latin typeface="NikoshBAN" pitchFamily="2" charset="0"/>
                <a:cs typeface="NikoshBAN" pitchFamily="2" charset="0"/>
              </a:rPr>
              <a:t>বিভিন্ন </a:t>
            </a:r>
            <a:r>
              <a:rPr lang="bn-BD" sz="4000" b="1" dirty="0">
                <a:solidFill>
                  <a:schemeClr val="bg1"/>
                </a:solidFill>
                <a:latin typeface="NikoshBAN" pitchFamily="2" charset="0"/>
                <a:cs typeface="NikoshBAN" pitchFamily="2" charset="0"/>
              </a:rPr>
              <a:t>প্রকার বলের প্রকৃতি বর্ণনা করতে পারবে</a:t>
            </a:r>
            <a:r>
              <a:rPr lang="en-US" sz="4000" b="1" dirty="0">
                <a:solidFill>
                  <a:schemeClr val="bg1"/>
                </a:solidFill>
                <a:latin typeface="NikoshBAN" pitchFamily="2" charset="0"/>
                <a:cs typeface="NikoshBAN" pitchFamily="2" charset="0"/>
              </a:rPr>
              <a:t>।</a:t>
            </a:r>
            <a:endParaRPr lang="bn-BD" sz="4000" b="1" dirty="0">
              <a:solidFill>
                <a:schemeClr val="bg1"/>
              </a:solidFill>
              <a:latin typeface="NikoshBAN" pitchFamily="2" charset="0"/>
              <a:cs typeface="NikoshBAN" pitchFamily="2" charset="0"/>
            </a:endParaRPr>
          </a:p>
          <a:p>
            <a:r>
              <a:rPr lang="bn-BD" sz="4000" b="1" dirty="0" smtClean="0">
                <a:solidFill>
                  <a:schemeClr val="bg1"/>
                </a:solidFill>
                <a:latin typeface="NikoshBAN" pitchFamily="2" charset="0"/>
                <a:cs typeface="NikoshBAN" pitchFamily="2" charset="0"/>
              </a:rPr>
              <a:t>সাম্য </a:t>
            </a:r>
            <a:r>
              <a:rPr lang="bn-BD" sz="4000" b="1" dirty="0">
                <a:solidFill>
                  <a:schemeClr val="bg1"/>
                </a:solidFill>
                <a:latin typeface="NikoshBAN" pitchFamily="2" charset="0"/>
                <a:cs typeface="NikoshBAN" pitchFamily="2" charset="0"/>
              </a:rPr>
              <a:t>ও অসাম্য বলের প্রভাব বিশ্লেষণ করতে </a:t>
            </a:r>
            <a:r>
              <a:rPr lang="bn-BD" sz="3600" b="1" dirty="0" smtClean="0">
                <a:solidFill>
                  <a:schemeClr val="bg1"/>
                </a:solidFill>
                <a:latin typeface="NikoshBAN" pitchFamily="2" charset="0"/>
                <a:cs typeface="NikoshBAN" pitchFamily="2" charset="0"/>
              </a:rPr>
              <a:t>পারবে।</a:t>
            </a:r>
          </a:p>
        </p:txBody>
      </p:sp>
    </p:spTree>
    <p:extLst>
      <p:ext uri="{BB962C8B-B14F-4D97-AF65-F5344CB8AC3E}">
        <p14:creationId xmlns:p14="http://schemas.microsoft.com/office/powerpoint/2010/main" val="171445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4357" y="590551"/>
            <a:ext cx="2466975" cy="1171576"/>
          </a:xfrm>
        </p:spPr>
        <p:txBody>
          <a:bodyPr>
            <a:normAutofit fontScale="90000"/>
          </a:bodyPr>
          <a:lstStyle/>
          <a:p>
            <a:r>
              <a:rPr lang="en-US" sz="7200" b="1" u="sng" dirty="0" err="1">
                <a:solidFill>
                  <a:srgbClr val="FFFF00"/>
                </a:solidFill>
                <a:effectLst>
                  <a:outerShdw blurRad="38100" dist="38100" dir="2700000" algn="tl">
                    <a:srgbClr val="000000">
                      <a:alpha val="43137"/>
                    </a:srgbClr>
                  </a:outerShdw>
                </a:effectLst>
                <a:latin typeface="NikoshBAN" pitchFamily="2" charset="0"/>
                <a:cs typeface="NikoshBAN" pitchFamily="2" charset="0"/>
              </a:rPr>
              <a:t>বল</a:t>
            </a:r>
            <a:endParaRPr lang="en-US" u="sng" dirty="0">
              <a:solidFill>
                <a:srgbClr val="FFFF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04" y="2266950"/>
            <a:ext cx="8763482" cy="3009900"/>
          </a:xfrm>
          <a:prstGeom prst="rect">
            <a:avLst/>
          </a:prstGeom>
        </p:spPr>
      </p:pic>
    </p:spTree>
    <p:extLst>
      <p:ext uri="{BB962C8B-B14F-4D97-AF65-F5344CB8AC3E}">
        <p14:creationId xmlns:p14="http://schemas.microsoft.com/office/powerpoint/2010/main" val="1922173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20" y="483394"/>
            <a:ext cx="7886700" cy="994172"/>
          </a:xfrm>
        </p:spPr>
        <p:txBody>
          <a:bodyPr>
            <a:normAutofit/>
          </a:bodyPr>
          <a:lstStyle/>
          <a:p>
            <a:r>
              <a:rPr lang="en-US" sz="36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বল</a:t>
            </a:r>
            <a:r>
              <a:rPr lang="bn-IN"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কাকে বলে?</a:t>
            </a:r>
            <a:endParaRPr lang="en-US" sz="3600" b="1" dirty="0">
              <a:solidFill>
                <a:srgbClr val="002060"/>
              </a:solidFill>
            </a:endParaRPr>
          </a:p>
        </p:txBody>
      </p:sp>
      <p:sp>
        <p:nvSpPr>
          <p:cNvPr id="4" name="Rectangle 3"/>
          <p:cNvSpPr/>
          <p:nvPr/>
        </p:nvSpPr>
        <p:spPr>
          <a:xfrm>
            <a:off x="428625" y="1477566"/>
            <a:ext cx="8277225" cy="2062103"/>
          </a:xfrm>
          <a:prstGeom prst="rect">
            <a:avLst/>
          </a:prstGeom>
        </p:spPr>
        <p:txBody>
          <a:bodyPr wrap="square">
            <a:spAutoFit/>
          </a:bodyPr>
          <a:lstStyle/>
          <a:p>
            <a:r>
              <a:rPr lang="bn-IN" sz="3200" b="1" dirty="0">
                <a:solidFill>
                  <a:schemeClr val="bg1"/>
                </a:solidFill>
                <a:latin typeface="AponaLohit" panose="02000600000000000000" pitchFamily="2" charset="0"/>
                <a:cs typeface="AponaLohit" panose="02000600000000000000" pitchFamily="2" charset="0"/>
              </a:rPr>
              <a:t>যে জিনিসটি স্থির বস্তুর উপর কাজ করে তাকে গতিশীল করে কিংবা যেটি গতিশীল বস্তুর উপর কাজ করে বস্তুর গতির পরিবর্তন ঘটায় তাকে বল বলে।</a:t>
            </a:r>
            <a:endParaRPr lang="en-US" sz="3200" b="1" dirty="0">
              <a:solidFill>
                <a:schemeClr val="bg1"/>
              </a:solidFill>
              <a:latin typeface="AponaLohit" panose="02000600000000000000" pitchFamily="2" charset="0"/>
              <a:cs typeface="AponaLohit" panose="02000600000000000000" pitchFamily="2" charset="0"/>
            </a:endParaRPr>
          </a:p>
        </p:txBody>
      </p:sp>
      <p:sp>
        <p:nvSpPr>
          <p:cNvPr id="5" name="Rectangle 4"/>
          <p:cNvSpPr/>
          <p:nvPr/>
        </p:nvSpPr>
        <p:spPr>
          <a:xfrm>
            <a:off x="542924" y="4533782"/>
            <a:ext cx="8048625" cy="1815882"/>
          </a:xfrm>
          <a:prstGeom prst="rect">
            <a:avLst/>
          </a:prstGeom>
        </p:spPr>
        <p:txBody>
          <a:bodyPr wrap="square">
            <a:spAutoFit/>
          </a:bodyPr>
          <a:lstStyle/>
          <a:p>
            <a:r>
              <a:rPr lang="bn-IN" sz="2800" b="1" dirty="0">
                <a:solidFill>
                  <a:srgbClr val="202122"/>
                </a:solidFill>
                <a:latin typeface="Arial" panose="020B0604020202020204" pitchFamily="34" charset="0"/>
              </a:rPr>
              <a:t>প্রকৃতিতে যত ধরনের বল পাওয়া যায় তার সবই বলই চারটি </a:t>
            </a:r>
            <a:r>
              <a:rPr lang="bn-IN" sz="2800" b="1" dirty="0">
                <a:solidFill>
                  <a:srgbClr val="0B0080"/>
                </a:solidFill>
                <a:latin typeface="Arial" panose="020B0604020202020204" pitchFamily="34" charset="0"/>
                <a:hlinkClick r:id="rId2" tooltip="মৌলিক বল"/>
              </a:rPr>
              <a:t>মৌলিক বলের</a:t>
            </a:r>
            <a:r>
              <a:rPr lang="bn-IN" sz="2800" b="1" dirty="0">
                <a:solidFill>
                  <a:srgbClr val="202122"/>
                </a:solidFill>
                <a:latin typeface="Arial" panose="020B0604020202020204" pitchFamily="34" charset="0"/>
              </a:rPr>
              <a:t> একক কিংবা যৌথ প্রকাশ। বলগুলো হলো​ </a:t>
            </a:r>
            <a:r>
              <a:rPr lang="bn-IN" sz="2800" b="1" dirty="0">
                <a:solidFill>
                  <a:srgbClr val="0B0080"/>
                </a:solidFill>
                <a:latin typeface="Arial" panose="020B0604020202020204" pitchFamily="34" charset="0"/>
                <a:hlinkClick r:id="rId3" tooltip="মহাকর্ষ"/>
              </a:rPr>
              <a:t>মহাকর্ষ বল</a:t>
            </a:r>
            <a:r>
              <a:rPr lang="bn-IN" sz="2800" b="1" dirty="0">
                <a:solidFill>
                  <a:srgbClr val="202122"/>
                </a:solidFill>
                <a:latin typeface="Arial" panose="020B0604020202020204" pitchFamily="34" charset="0"/>
              </a:rPr>
              <a:t>, </a:t>
            </a:r>
            <a:r>
              <a:rPr lang="bn-IN" sz="2800" b="1" dirty="0">
                <a:solidFill>
                  <a:srgbClr val="0B0080"/>
                </a:solidFill>
                <a:latin typeface="Arial" panose="020B0604020202020204" pitchFamily="34" charset="0"/>
                <a:hlinkClick r:id="rId4" tooltip="তাড়িতচৌম্বক বল"/>
              </a:rPr>
              <a:t>তাড়িতচৌম্বক বল</a:t>
            </a:r>
            <a:r>
              <a:rPr lang="bn-IN" sz="2800" b="1" dirty="0">
                <a:solidFill>
                  <a:srgbClr val="202122"/>
                </a:solidFill>
                <a:latin typeface="Arial" panose="020B0604020202020204" pitchFamily="34" charset="0"/>
              </a:rPr>
              <a:t>, </a:t>
            </a:r>
            <a:r>
              <a:rPr lang="bn-IN" sz="2800" b="1" dirty="0">
                <a:solidFill>
                  <a:srgbClr val="0B0080"/>
                </a:solidFill>
                <a:latin typeface="Arial" panose="020B0604020202020204" pitchFamily="34" charset="0"/>
                <a:hlinkClick r:id="rId5" tooltip="সবল নিউক্লীয় বল"/>
              </a:rPr>
              <a:t>সবল নিউক্লীয় বল</a:t>
            </a:r>
            <a:r>
              <a:rPr lang="bn-IN" sz="2800" b="1" dirty="0">
                <a:solidFill>
                  <a:srgbClr val="202122"/>
                </a:solidFill>
                <a:latin typeface="Arial" panose="020B0604020202020204" pitchFamily="34" charset="0"/>
              </a:rPr>
              <a:t> এবং </a:t>
            </a:r>
            <a:r>
              <a:rPr lang="bn-IN" sz="2800" b="1" dirty="0">
                <a:solidFill>
                  <a:srgbClr val="0B0080"/>
                </a:solidFill>
                <a:latin typeface="Arial" panose="020B0604020202020204" pitchFamily="34" charset="0"/>
                <a:hlinkClick r:id="rId6" tooltip="দুর্বল নিউক্লিয় বল"/>
              </a:rPr>
              <a:t>দুর্বল নিউক্লিয় বল</a:t>
            </a:r>
            <a:r>
              <a:rPr lang="bn-IN" sz="2800" b="1" dirty="0">
                <a:solidFill>
                  <a:srgbClr val="202122"/>
                </a:solidFill>
                <a:latin typeface="Arial" panose="020B0604020202020204" pitchFamily="34" charset="0"/>
              </a:rPr>
              <a:t>।</a:t>
            </a:r>
            <a:r>
              <a:rPr lang="bn-IN" sz="2100" b="1" dirty="0">
                <a:solidFill>
                  <a:srgbClr val="202122"/>
                </a:solidFill>
                <a:latin typeface="Arial" panose="020B0604020202020204" pitchFamily="34" charset="0"/>
              </a:rPr>
              <a:t> </a:t>
            </a:r>
            <a:endParaRPr lang="en-US" sz="2100" b="1" dirty="0"/>
          </a:p>
        </p:txBody>
      </p:sp>
      <p:sp>
        <p:nvSpPr>
          <p:cNvPr id="6" name="Rectangle 5"/>
          <p:cNvSpPr/>
          <p:nvPr/>
        </p:nvSpPr>
        <p:spPr>
          <a:xfrm>
            <a:off x="203520" y="3768453"/>
            <a:ext cx="3137397" cy="553998"/>
          </a:xfrm>
          <a:prstGeom prst="rect">
            <a:avLst/>
          </a:prstGeom>
        </p:spPr>
        <p:txBody>
          <a:bodyPr wrap="none">
            <a:spAutoFit/>
          </a:bodyPr>
          <a:lstStyle/>
          <a:p>
            <a:r>
              <a:rPr lang="en-US" sz="3000" b="1" u="sng" dirty="0" err="1">
                <a:solidFill>
                  <a:srgbClr val="002060"/>
                </a:solidFill>
              </a:rPr>
              <a:t>বলের</a:t>
            </a:r>
            <a:r>
              <a:rPr lang="en-US" sz="3000" b="1" u="sng" dirty="0">
                <a:solidFill>
                  <a:srgbClr val="002060"/>
                </a:solidFill>
              </a:rPr>
              <a:t> </a:t>
            </a:r>
            <a:r>
              <a:rPr lang="en-US" sz="3000" b="1" u="sng" dirty="0" err="1">
                <a:solidFill>
                  <a:srgbClr val="002060"/>
                </a:solidFill>
              </a:rPr>
              <a:t>প্রকারভেদ</a:t>
            </a:r>
            <a:endParaRPr lang="en-US" sz="3000" b="1" u="sng" dirty="0">
              <a:solidFill>
                <a:srgbClr val="002060"/>
              </a:solidFill>
            </a:endParaRPr>
          </a:p>
        </p:txBody>
      </p:sp>
    </p:spTree>
    <p:extLst>
      <p:ext uri="{BB962C8B-B14F-4D97-AF65-F5344CB8AC3E}">
        <p14:creationId xmlns:p14="http://schemas.microsoft.com/office/powerpoint/2010/main" val="379105878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408321"/>
            <a:ext cx="3200400" cy="994172"/>
          </a:xfrm>
        </p:spPr>
        <p:txBody>
          <a:bodyPr>
            <a:noAutofit/>
          </a:bodyPr>
          <a:lstStyle/>
          <a:p>
            <a:r>
              <a:rPr lang="bn-IN" sz="4000" b="1" u="sng" dirty="0">
                <a:solidFill>
                  <a:schemeClr val="bg1"/>
                </a:solidFill>
                <a:effectLst>
                  <a:outerShdw blurRad="38100" dist="38100" dir="2700000" algn="tl">
                    <a:srgbClr val="000000">
                      <a:alpha val="43137"/>
                    </a:srgbClr>
                  </a:outerShdw>
                </a:effectLst>
              </a:rPr>
              <a:t>মহাকর্ষ </a:t>
            </a:r>
            <a:r>
              <a:rPr lang="bn-IN" sz="4000" b="1" u="sng" dirty="0" smtClean="0">
                <a:solidFill>
                  <a:schemeClr val="bg1"/>
                </a:solidFill>
                <a:effectLst>
                  <a:outerShdw blurRad="38100" dist="38100" dir="2700000" algn="tl">
                    <a:srgbClr val="000000">
                      <a:alpha val="43137"/>
                    </a:srgbClr>
                  </a:outerShdw>
                </a:effectLst>
              </a:rPr>
              <a:t>বল</a:t>
            </a:r>
            <a:endParaRPr lang="en-US" sz="4000" b="1" u="sng"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781049" y="5091627"/>
            <a:ext cx="7839075" cy="1569660"/>
          </a:xfrm>
          <a:prstGeom prst="rect">
            <a:avLst/>
          </a:prstGeom>
        </p:spPr>
        <p:txBody>
          <a:bodyPr wrap="square">
            <a:spAutoFit/>
          </a:bodyPr>
          <a:lstStyle/>
          <a:p>
            <a:r>
              <a:rPr lang="bn-IN" sz="2400" dirty="0">
                <a:latin typeface="Arial" panose="020B0604020202020204" pitchFamily="34" charset="0"/>
              </a:rPr>
              <a:t> </a:t>
            </a:r>
            <a:r>
              <a:rPr lang="bn-IN" sz="3200" b="1" dirty="0">
                <a:solidFill>
                  <a:schemeClr val="bg1"/>
                </a:solidFill>
                <a:latin typeface="Arial" panose="020B0604020202020204" pitchFamily="34" charset="0"/>
                <a:hlinkClick r:id="rId2" tooltip="মহাবিশ্ব"/>
              </a:rPr>
              <a:t>মহাবিশ্বের</a:t>
            </a:r>
            <a:r>
              <a:rPr lang="bn-IN" sz="3200" b="1" dirty="0">
                <a:solidFill>
                  <a:schemeClr val="bg1"/>
                </a:solidFill>
                <a:latin typeface="Arial" panose="020B0604020202020204" pitchFamily="34" charset="0"/>
              </a:rPr>
              <a:t> যেকোনো দুটি ভরযুক্ত কণার মধ্যবর্তী আকর্ষণ বলকে মহাকর্ষ বল বলা হয়ে থাকে।</a:t>
            </a:r>
            <a:r>
              <a:rPr lang="bn-IN" sz="2400" b="1" dirty="0">
                <a:solidFill>
                  <a:schemeClr val="bg1"/>
                </a:solidFill>
                <a:latin typeface="Arial" panose="020B0604020202020204" pitchFamily="34" charset="0"/>
              </a:rPr>
              <a:t> </a:t>
            </a:r>
            <a:endParaRPr lang="en-US" sz="2400"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25" y="1499297"/>
            <a:ext cx="5934075" cy="3274303"/>
          </a:xfrm>
          <a:prstGeom prst="rect">
            <a:avLst/>
          </a:prstGeom>
        </p:spPr>
      </p:pic>
    </p:spTree>
    <p:extLst>
      <p:ext uri="{BB962C8B-B14F-4D97-AF65-F5344CB8AC3E}">
        <p14:creationId xmlns:p14="http://schemas.microsoft.com/office/powerpoint/2010/main" val="2444790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3894"/>
            <a:ext cx="5029200" cy="994172"/>
          </a:xfrm>
        </p:spPr>
        <p:txBody>
          <a:bodyPr>
            <a:normAutofit/>
          </a:bodyPr>
          <a:lstStyle/>
          <a:p>
            <a:r>
              <a:rPr lang="bn-IN" sz="4000" b="1" u="sng" dirty="0">
                <a:solidFill>
                  <a:schemeClr val="bg1"/>
                </a:solidFill>
                <a:effectLst>
                  <a:outerShdw blurRad="38100" dist="38100" dir="2700000" algn="tl">
                    <a:srgbClr val="000000">
                      <a:alpha val="43137"/>
                    </a:srgbClr>
                  </a:outerShdw>
                </a:effectLst>
              </a:rPr>
              <a:t>তাড়িতচৌম্বক </a:t>
            </a:r>
            <a:r>
              <a:rPr lang="bn-IN" sz="4000" b="1" u="sng" dirty="0" smtClean="0">
                <a:solidFill>
                  <a:schemeClr val="bg1"/>
                </a:solidFill>
                <a:effectLst>
                  <a:outerShdw blurRad="38100" dist="38100" dir="2700000" algn="tl">
                    <a:srgbClr val="000000">
                      <a:alpha val="43137"/>
                    </a:srgbClr>
                  </a:outerShdw>
                </a:effectLst>
              </a:rPr>
              <a:t>বল</a:t>
            </a:r>
            <a:endParaRPr lang="en-US" sz="4000" b="1" u="sng"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097" b="9324"/>
          <a:stretch/>
        </p:blipFill>
        <p:spPr>
          <a:xfrm>
            <a:off x="2038350" y="1338066"/>
            <a:ext cx="4457700" cy="3269516"/>
          </a:xfrm>
          <a:prstGeom prst="rect">
            <a:avLst/>
          </a:prstGeom>
        </p:spPr>
      </p:pic>
      <p:sp>
        <p:nvSpPr>
          <p:cNvPr id="5" name="Rectangle 4"/>
          <p:cNvSpPr/>
          <p:nvPr/>
        </p:nvSpPr>
        <p:spPr>
          <a:xfrm>
            <a:off x="409575" y="5178474"/>
            <a:ext cx="8315325" cy="1384995"/>
          </a:xfrm>
          <a:prstGeom prst="rect">
            <a:avLst/>
          </a:prstGeom>
        </p:spPr>
        <p:txBody>
          <a:bodyPr wrap="square">
            <a:spAutoFit/>
          </a:bodyPr>
          <a:lstStyle/>
          <a:p>
            <a:r>
              <a:rPr lang="bn-IN" sz="2800" b="1" dirty="0">
                <a:solidFill>
                  <a:srgbClr val="202122"/>
                </a:solidFill>
                <a:latin typeface="Arial" panose="020B0604020202020204" pitchFamily="34" charset="0"/>
              </a:rPr>
              <a:t>দুটি আহিত </a:t>
            </a:r>
            <a:r>
              <a:rPr lang="bn-IN" sz="2800" b="1" dirty="0">
                <a:solidFill>
                  <a:srgbClr val="0B0080"/>
                </a:solidFill>
                <a:latin typeface="Arial" panose="020B0604020202020204" pitchFamily="34" charset="0"/>
                <a:hlinkClick r:id="rId3" tooltip="কণা"/>
              </a:rPr>
              <a:t>কণা</a:t>
            </a:r>
            <a:r>
              <a:rPr lang="bn-IN" sz="2800" b="1" dirty="0">
                <a:solidFill>
                  <a:srgbClr val="202122"/>
                </a:solidFill>
                <a:latin typeface="Arial" panose="020B0604020202020204" pitchFamily="34" charset="0"/>
              </a:rPr>
              <a:t> তাদের </a:t>
            </a:r>
            <a:r>
              <a:rPr lang="bn-IN" sz="2800" b="1" dirty="0">
                <a:solidFill>
                  <a:srgbClr val="A55858"/>
                </a:solidFill>
                <a:latin typeface="Arial" panose="020B0604020202020204" pitchFamily="34" charset="0"/>
                <a:hlinkClick r:id="rId4" tooltip="আধান (পাতার অস্তিত্ব নেই)"/>
              </a:rPr>
              <a:t>আধানের</a:t>
            </a:r>
            <a:r>
              <a:rPr lang="bn-IN" sz="2800" b="1" dirty="0">
                <a:solidFill>
                  <a:srgbClr val="202122"/>
                </a:solidFill>
                <a:latin typeface="Arial" panose="020B0604020202020204" pitchFamily="34" charset="0"/>
              </a:rPr>
              <a:t> কারণে একে অপরের উপর যে </a:t>
            </a:r>
            <a:r>
              <a:rPr lang="bn-IN" sz="2800" b="1" dirty="0">
                <a:solidFill>
                  <a:srgbClr val="A55858"/>
                </a:solidFill>
                <a:latin typeface="Arial" panose="020B0604020202020204" pitchFamily="34" charset="0"/>
                <a:hlinkClick r:id="rId5" tooltip="আকর্ষণ (পাতার অস্তিত্ব নেই)"/>
              </a:rPr>
              <a:t>আকর্ষণ</a:t>
            </a:r>
            <a:r>
              <a:rPr lang="bn-IN" sz="2800" b="1" dirty="0">
                <a:solidFill>
                  <a:srgbClr val="202122"/>
                </a:solidFill>
                <a:latin typeface="Arial" panose="020B0604020202020204" pitchFamily="34" charset="0"/>
              </a:rPr>
              <a:t> বা </a:t>
            </a:r>
            <a:r>
              <a:rPr lang="bn-IN" sz="2800" b="1" dirty="0">
                <a:solidFill>
                  <a:srgbClr val="A55858"/>
                </a:solidFill>
                <a:latin typeface="Arial" panose="020B0604020202020204" pitchFamily="34" charset="0"/>
                <a:hlinkClick r:id="rId6" tooltip="বিকর্ষণ (পাতার অস্তিত্ব নেই)"/>
              </a:rPr>
              <a:t>বিকর্ষণ</a:t>
            </a:r>
            <a:r>
              <a:rPr lang="bn-IN" sz="2800" b="1" dirty="0">
                <a:solidFill>
                  <a:srgbClr val="202122"/>
                </a:solidFill>
                <a:latin typeface="Arial" panose="020B0604020202020204" pitchFamily="34" charset="0"/>
              </a:rPr>
              <a:t> বল প্রয়োগ করে, তাকে তাড়িতচৌম্বক বল বলে।</a:t>
            </a:r>
            <a:endParaRPr lang="en-US" sz="2800" b="1" dirty="0"/>
          </a:p>
        </p:txBody>
      </p:sp>
    </p:spTree>
    <p:extLst>
      <p:ext uri="{BB962C8B-B14F-4D97-AF65-F5344CB8AC3E}">
        <p14:creationId xmlns:p14="http://schemas.microsoft.com/office/powerpoint/2010/main" val="19778977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6" y="476250"/>
            <a:ext cx="4972050" cy="1276871"/>
          </a:xfrm>
        </p:spPr>
        <p:txBody>
          <a:bodyPr>
            <a:normAutofit/>
          </a:bodyPr>
          <a:lstStyle/>
          <a:p>
            <a:r>
              <a:rPr lang="bn-IN" sz="4000" b="1" u="sng" dirty="0">
                <a:solidFill>
                  <a:schemeClr val="bg1"/>
                </a:solidFill>
                <a:effectLst>
                  <a:outerShdw blurRad="38100" dist="38100" dir="2700000" algn="tl">
                    <a:srgbClr val="000000">
                      <a:alpha val="43137"/>
                    </a:srgbClr>
                  </a:outerShdw>
                </a:effectLst>
              </a:rPr>
              <a:t>সবল নিউক্লিয় </a:t>
            </a:r>
            <a:r>
              <a:rPr lang="bn-IN" sz="4000" b="1" u="sng" dirty="0" smtClean="0">
                <a:solidFill>
                  <a:schemeClr val="bg1"/>
                </a:solidFill>
                <a:effectLst>
                  <a:outerShdw blurRad="38100" dist="38100" dir="2700000" algn="tl">
                    <a:srgbClr val="000000">
                      <a:alpha val="43137"/>
                    </a:srgbClr>
                  </a:outerShdw>
                </a:effectLst>
              </a:rPr>
              <a:t>বল</a:t>
            </a:r>
            <a:endParaRPr lang="en-US" sz="4000" b="1" u="sng"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861" b="19904"/>
          <a:stretch/>
        </p:blipFill>
        <p:spPr>
          <a:xfrm>
            <a:off x="2807402" y="1590676"/>
            <a:ext cx="3869623" cy="3124200"/>
          </a:xfrm>
          <a:prstGeom prst="rect">
            <a:avLst/>
          </a:prstGeom>
        </p:spPr>
      </p:pic>
      <p:sp>
        <p:nvSpPr>
          <p:cNvPr id="5" name="Rectangle 4"/>
          <p:cNvSpPr/>
          <p:nvPr/>
        </p:nvSpPr>
        <p:spPr>
          <a:xfrm>
            <a:off x="600076" y="5136804"/>
            <a:ext cx="8034337" cy="1384995"/>
          </a:xfrm>
          <a:prstGeom prst="rect">
            <a:avLst/>
          </a:prstGeom>
        </p:spPr>
        <p:txBody>
          <a:bodyPr wrap="square">
            <a:spAutoFit/>
          </a:bodyPr>
          <a:lstStyle/>
          <a:p>
            <a:r>
              <a:rPr lang="bn-IN" sz="2800" b="1" dirty="0">
                <a:solidFill>
                  <a:srgbClr val="0B0080"/>
                </a:solidFill>
                <a:latin typeface="Arial" panose="020B0604020202020204" pitchFamily="34" charset="0"/>
                <a:hlinkClick r:id="rId3" tooltip="পরমাণু"/>
              </a:rPr>
              <a:t>পরমাণুর</a:t>
            </a:r>
            <a:r>
              <a:rPr lang="bn-IN" sz="2800" b="1" dirty="0">
                <a:solidFill>
                  <a:srgbClr val="202122"/>
                </a:solidFill>
                <a:latin typeface="Arial" panose="020B0604020202020204" pitchFamily="34" charset="0"/>
              </a:rPr>
              <a:t> নিউক্লিয়াসে </a:t>
            </a:r>
            <a:r>
              <a:rPr lang="bn-IN" sz="2800" b="1" dirty="0">
                <a:solidFill>
                  <a:srgbClr val="A55858"/>
                </a:solidFill>
                <a:latin typeface="Arial" panose="020B0604020202020204" pitchFamily="34" charset="0"/>
                <a:hlinkClick r:id="rId4" tooltip="নিউক্লীয়ন (পাতার অস্তিত্ব নেই)"/>
              </a:rPr>
              <a:t>নিউক্লীয়ন</a:t>
            </a:r>
            <a:r>
              <a:rPr lang="bn-IN" sz="2800" b="1" dirty="0">
                <a:solidFill>
                  <a:srgbClr val="202122"/>
                </a:solidFill>
                <a:latin typeface="Arial" panose="020B0604020202020204" pitchFamily="34" charset="0"/>
              </a:rPr>
              <a:t> (নিউক্লিয় উপাদান)-গুলোকে একত্রে আবদ্ধ রাখে যে শক্তিশালী বল, তাকে সবল নিউক্লিয় বল বলে।</a:t>
            </a:r>
            <a:endParaRPr lang="en-US" sz="2800" b="1" dirty="0"/>
          </a:p>
        </p:txBody>
      </p:sp>
    </p:spTree>
    <p:extLst>
      <p:ext uri="{BB962C8B-B14F-4D97-AF65-F5344CB8AC3E}">
        <p14:creationId xmlns:p14="http://schemas.microsoft.com/office/powerpoint/2010/main" val="39805641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19" y="314908"/>
            <a:ext cx="4348162" cy="1123786"/>
          </a:xfrm>
        </p:spPr>
        <p:txBody>
          <a:bodyPr>
            <a:normAutofit/>
          </a:bodyPr>
          <a:lstStyle/>
          <a:p>
            <a:r>
              <a:rPr lang="bn-IN" sz="4000" b="1" u="sng" dirty="0">
                <a:solidFill>
                  <a:schemeClr val="bg1"/>
                </a:solidFill>
                <a:effectLst>
                  <a:outerShdw blurRad="38100" dist="38100" dir="2700000" algn="tl">
                    <a:srgbClr val="000000">
                      <a:alpha val="43137"/>
                    </a:srgbClr>
                  </a:outerShdw>
                </a:effectLst>
              </a:rPr>
              <a:t>দুর্বল নিউক্লিয় </a:t>
            </a:r>
            <a:r>
              <a:rPr lang="bn-IN" sz="4000" b="1" u="sng" dirty="0" smtClean="0">
                <a:solidFill>
                  <a:schemeClr val="bg1"/>
                </a:solidFill>
                <a:effectLst>
                  <a:outerShdw blurRad="38100" dist="38100" dir="2700000" algn="tl">
                    <a:srgbClr val="000000">
                      <a:alpha val="43137"/>
                    </a:srgbClr>
                  </a:outerShdw>
                </a:effectLst>
              </a:rPr>
              <a:t>বল</a:t>
            </a:r>
            <a:endParaRPr lang="en-US" sz="4000" b="1" u="sng" dirty="0">
              <a:solidFill>
                <a:schemeClr val="bg1"/>
              </a:solidFill>
              <a:effectLst>
                <a:outerShdw blurRad="38100" dist="38100" dir="2700000" algn="tl">
                  <a:srgbClr val="000000">
                    <a:alpha val="43137"/>
                  </a:srgbClr>
                </a:outerShdw>
              </a:effectLst>
            </a:endParaRPr>
          </a:p>
        </p:txBody>
      </p:sp>
      <p:pic>
        <p:nvPicPr>
          <p:cNvPr id="1026" name="Picture 2" descr="What Is the Weak Force? | Live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t="10407"/>
          <a:stretch/>
        </p:blipFill>
        <p:spPr bwMode="auto">
          <a:xfrm>
            <a:off x="2247901" y="1514894"/>
            <a:ext cx="4812940" cy="28761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3838" y="4391025"/>
            <a:ext cx="8701087" cy="2246769"/>
          </a:xfrm>
          <a:prstGeom prst="rect">
            <a:avLst/>
          </a:prstGeom>
        </p:spPr>
        <p:txBody>
          <a:bodyPr wrap="square">
            <a:spAutoFit/>
          </a:bodyPr>
          <a:lstStyle/>
          <a:p>
            <a:r>
              <a:rPr lang="bn-IN" sz="2800" b="1" dirty="0">
                <a:solidFill>
                  <a:srgbClr val="202122"/>
                </a:solidFill>
                <a:latin typeface="Arial" panose="020B0604020202020204" pitchFamily="34" charset="0"/>
              </a:rPr>
              <a:t>যে স্বল্প পাল্লার ও স্বল্পমানের বল নিউক্লিয়াসের মধ্যে মৌলিক কণাগুলোর মধ্যে ক্রিয়া করে অনেক নিউক্লিয়াসে অস্থিতিশীলতার উদ্ভব ঘটায়, তাকে দুর্বল নিউক্লিয় বল বলে অথবা,যে বলের কারণে পরমাণুর নিউক্লিয়াস তেজস্ক্রিয় ধর্ম প্রদর্শন করে, সেই বলকে দুর্বল নিউক্লিয় বল বলে।</a:t>
            </a:r>
            <a:endParaRPr lang="en-US" sz="2800" b="1" dirty="0"/>
          </a:p>
        </p:txBody>
      </p:sp>
    </p:spTree>
    <p:extLst>
      <p:ext uri="{BB962C8B-B14F-4D97-AF65-F5344CB8AC3E}">
        <p14:creationId xmlns:p14="http://schemas.microsoft.com/office/powerpoint/2010/main" val="1947314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144</TotalTime>
  <Words>176</Words>
  <Application>Microsoft Office PowerPoint</Application>
  <PresentationFormat>On-screen Show (4:3)</PresentationFormat>
  <Paragraphs>35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Anirban</vt:lpstr>
      <vt:lpstr>AponaLohit</vt:lpstr>
      <vt:lpstr>Arial</vt:lpstr>
      <vt:lpstr>Century Gothic</vt:lpstr>
      <vt:lpstr>NikoshBAN</vt:lpstr>
      <vt:lpstr>Vrinda</vt:lpstr>
      <vt:lpstr>Wingdings 3</vt:lpstr>
      <vt:lpstr>Slice</vt:lpstr>
      <vt:lpstr>PowerPoint Presentation</vt:lpstr>
      <vt:lpstr>PowerPoint Presentation</vt:lpstr>
      <vt:lpstr>শিখনফল</vt:lpstr>
      <vt:lpstr>বল</vt:lpstr>
      <vt:lpstr>বল কাকে বলে?</vt:lpstr>
      <vt:lpstr>মহাকর্ষ বল</vt:lpstr>
      <vt:lpstr>তাড়িতচৌম্বক বল</vt:lpstr>
      <vt:lpstr>সবল নিউক্লিয় বল</vt:lpstr>
      <vt:lpstr>দুর্বল নিউক্লিয় বল</vt:lpstr>
      <vt:lpstr>সাম্য ও অসাম্য বল</vt:lpstr>
      <vt:lpstr>বাড়ির কাজ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শিখনফল</dc:title>
  <dc:creator>Windows User</dc:creator>
  <cp:lastModifiedBy>Windows User</cp:lastModifiedBy>
  <cp:revision>10</cp:revision>
  <dcterms:created xsi:type="dcterms:W3CDTF">2020-10-16T08:47:56Z</dcterms:created>
  <dcterms:modified xsi:type="dcterms:W3CDTF">2020-11-08T10:03:09Z</dcterms:modified>
</cp:coreProperties>
</file>