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2" r:id="rId9"/>
    <p:sldId id="263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1B106-3364-45E4-9593-32A59C47C1BF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BF5C0F-0E93-4414-9B3E-E5E5386F4E3E}">
      <dgm:prSet phldrT="[Text]"/>
      <dgm:spPr/>
      <dgm:t>
        <a:bodyPr/>
        <a:lstStyle/>
        <a:p>
          <a:r>
            <a:rPr lang="bn-IN" dirty="0" smtClean="0"/>
            <a:t>১।</a:t>
          </a:r>
          <a:endParaRPr lang="en-US" dirty="0"/>
        </a:p>
      </dgm:t>
    </dgm:pt>
    <dgm:pt modelId="{C6E3DA67-9159-469D-9658-52862C68E6F8}" type="parTrans" cxnId="{25F9FE50-7661-49F2-9CAA-C52707AB3D32}">
      <dgm:prSet/>
      <dgm:spPr/>
      <dgm:t>
        <a:bodyPr/>
        <a:lstStyle/>
        <a:p>
          <a:endParaRPr lang="en-US"/>
        </a:p>
      </dgm:t>
    </dgm:pt>
    <dgm:pt modelId="{3CBB39C4-6CF6-4C85-A2DC-3092AF96ACA5}" type="sibTrans" cxnId="{25F9FE50-7661-49F2-9CAA-C52707AB3D32}">
      <dgm:prSet/>
      <dgm:spPr/>
      <dgm:t>
        <a:bodyPr/>
        <a:lstStyle/>
        <a:p>
          <a:endParaRPr lang="en-US"/>
        </a:p>
      </dgm:t>
    </dgm:pt>
    <dgm:pt modelId="{B2B7AF5C-0327-468D-8E26-DC11129E112A}">
      <dgm:prSet phldrT="[Text]"/>
      <dgm:spPr/>
      <dgm:t>
        <a:bodyPr/>
        <a:lstStyle/>
        <a:p>
          <a:r>
            <a:rPr lang="bn-IN" b="1" u="sng" dirty="0" smtClean="0"/>
            <a:t>রাদারফোর্ড পরমানু মডেলের তিনটি স্বীকার্য লিখ</a:t>
          </a:r>
          <a:r>
            <a:rPr lang="en-US" b="1" u="sng" dirty="0" smtClean="0"/>
            <a:t> </a:t>
          </a:r>
          <a:endParaRPr lang="en-US" dirty="0"/>
        </a:p>
      </dgm:t>
    </dgm:pt>
    <dgm:pt modelId="{05AD3888-B84B-4BFD-A7B0-4CE7CFCFC265}" type="parTrans" cxnId="{727F604B-26D7-4397-8D82-30E448EE516D}">
      <dgm:prSet/>
      <dgm:spPr/>
      <dgm:t>
        <a:bodyPr/>
        <a:lstStyle/>
        <a:p>
          <a:endParaRPr lang="en-US"/>
        </a:p>
      </dgm:t>
    </dgm:pt>
    <dgm:pt modelId="{E65EB205-4DDF-4F93-BCEB-BD7AF8AC87E4}" type="sibTrans" cxnId="{727F604B-26D7-4397-8D82-30E448EE516D}">
      <dgm:prSet/>
      <dgm:spPr/>
      <dgm:t>
        <a:bodyPr/>
        <a:lstStyle/>
        <a:p>
          <a:endParaRPr lang="en-US"/>
        </a:p>
      </dgm:t>
    </dgm:pt>
    <dgm:pt modelId="{709F7152-EDCD-4E26-A952-844F2888B403}">
      <dgm:prSet phldrT="[Text]"/>
      <dgm:spPr/>
      <dgm:t>
        <a:bodyPr/>
        <a:lstStyle/>
        <a:p>
          <a:r>
            <a:rPr lang="bn-IN" dirty="0" smtClean="0"/>
            <a:t>২।</a:t>
          </a:r>
          <a:endParaRPr lang="en-US" dirty="0"/>
        </a:p>
      </dgm:t>
    </dgm:pt>
    <dgm:pt modelId="{A14FE8D5-742E-43E5-8614-56EB588E3C93}" type="parTrans" cxnId="{D5900C54-5266-4C5E-989B-48A1E58E0C5F}">
      <dgm:prSet/>
      <dgm:spPr/>
      <dgm:t>
        <a:bodyPr/>
        <a:lstStyle/>
        <a:p>
          <a:endParaRPr lang="en-US"/>
        </a:p>
      </dgm:t>
    </dgm:pt>
    <dgm:pt modelId="{0EBB316B-73B6-4914-BBB5-28D883518D14}" type="sibTrans" cxnId="{D5900C54-5266-4C5E-989B-48A1E58E0C5F}">
      <dgm:prSet/>
      <dgm:spPr/>
      <dgm:t>
        <a:bodyPr/>
        <a:lstStyle/>
        <a:p>
          <a:endParaRPr lang="en-US"/>
        </a:p>
      </dgm:t>
    </dgm:pt>
    <dgm:pt modelId="{C609F1CB-2F97-4157-AFFA-26136079526F}">
      <dgm:prSet phldrT="[Text]"/>
      <dgm:spPr/>
      <dgm:t>
        <a:bodyPr/>
        <a:lstStyle/>
        <a:p>
          <a:r>
            <a:rPr lang="bn-IN" b="1" dirty="0" smtClean="0"/>
            <a:t>রাদারফোর্ড পরমানু মডেল কত সালে উপস্থাপন করেন?</a:t>
          </a:r>
          <a:endParaRPr lang="en-US" b="1" dirty="0"/>
        </a:p>
      </dgm:t>
    </dgm:pt>
    <dgm:pt modelId="{16EB20BB-EBDA-4224-83D0-C68AB52F4EF6}" type="parTrans" cxnId="{E7A748B7-D1EF-4C81-8C4B-B7CC3BB057EF}">
      <dgm:prSet/>
      <dgm:spPr/>
      <dgm:t>
        <a:bodyPr/>
        <a:lstStyle/>
        <a:p>
          <a:endParaRPr lang="en-US"/>
        </a:p>
      </dgm:t>
    </dgm:pt>
    <dgm:pt modelId="{3EE0670C-4F65-4A38-817A-9701069E146B}" type="sibTrans" cxnId="{E7A748B7-D1EF-4C81-8C4B-B7CC3BB057EF}">
      <dgm:prSet/>
      <dgm:spPr/>
      <dgm:t>
        <a:bodyPr/>
        <a:lstStyle/>
        <a:p>
          <a:endParaRPr lang="en-US"/>
        </a:p>
      </dgm:t>
    </dgm:pt>
    <dgm:pt modelId="{044D2D9B-457F-4167-9A54-D93F6666062E}" type="pres">
      <dgm:prSet presAssocID="{7B21B106-3364-45E4-9593-32A59C47C1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09B4D1-4357-4FD7-B5C0-221D0DF2C502}" type="pres">
      <dgm:prSet presAssocID="{41BF5C0F-0E93-4414-9B3E-E5E5386F4E3E}" presName="linNode" presStyleCnt="0"/>
      <dgm:spPr/>
    </dgm:pt>
    <dgm:pt modelId="{F1CD6DDF-08C9-4A48-9126-702F526F177D}" type="pres">
      <dgm:prSet presAssocID="{41BF5C0F-0E93-4414-9B3E-E5E5386F4E3E}" presName="parentShp" presStyleLbl="node1" presStyleIdx="0" presStyleCnt="2" custLinFactNeighborX="-6920" custLinFactNeighborY="-5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8A760-DFC4-4A16-83CC-DB9FF3AADEF7}" type="pres">
      <dgm:prSet presAssocID="{41BF5C0F-0E93-4414-9B3E-E5E5386F4E3E}" presName="childShp" presStyleLbl="bgAccFollowNode1" presStyleIdx="0" presStyleCnt="2" custLinFactNeighborX="2232" custLinFactNeighborY="-5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4400C-0841-4A5B-9A74-8B56C23D8997}" type="pres">
      <dgm:prSet presAssocID="{3CBB39C4-6CF6-4C85-A2DC-3092AF96ACA5}" presName="spacing" presStyleCnt="0"/>
      <dgm:spPr/>
    </dgm:pt>
    <dgm:pt modelId="{45993E49-03EC-40B5-A561-BFE30A6173F6}" type="pres">
      <dgm:prSet presAssocID="{709F7152-EDCD-4E26-A952-844F2888B403}" presName="linNode" presStyleCnt="0"/>
      <dgm:spPr/>
    </dgm:pt>
    <dgm:pt modelId="{4D0A487D-D610-4E78-AD1E-F570C362728C}" type="pres">
      <dgm:prSet presAssocID="{709F7152-EDCD-4E26-A952-844F2888B40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EA7ED-18E9-4EC5-9A85-E233B1C71213}" type="pres">
      <dgm:prSet presAssocID="{709F7152-EDCD-4E26-A952-844F2888B403}" presName="childShp" presStyleLbl="bgAccFollowNode1" presStyleIdx="1" presStyleCnt="2" custLinFactNeighborX="2231" custLinFactNeighborY="1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00C54-5266-4C5E-989B-48A1E58E0C5F}" srcId="{7B21B106-3364-45E4-9593-32A59C47C1BF}" destId="{709F7152-EDCD-4E26-A952-844F2888B403}" srcOrd="1" destOrd="0" parTransId="{A14FE8D5-742E-43E5-8614-56EB588E3C93}" sibTransId="{0EBB316B-73B6-4914-BBB5-28D883518D14}"/>
    <dgm:cxn modelId="{25F9FE50-7661-49F2-9CAA-C52707AB3D32}" srcId="{7B21B106-3364-45E4-9593-32A59C47C1BF}" destId="{41BF5C0F-0E93-4414-9B3E-E5E5386F4E3E}" srcOrd="0" destOrd="0" parTransId="{C6E3DA67-9159-469D-9658-52862C68E6F8}" sibTransId="{3CBB39C4-6CF6-4C85-A2DC-3092AF96ACA5}"/>
    <dgm:cxn modelId="{E7A748B7-D1EF-4C81-8C4B-B7CC3BB057EF}" srcId="{709F7152-EDCD-4E26-A952-844F2888B403}" destId="{C609F1CB-2F97-4157-AFFA-26136079526F}" srcOrd="0" destOrd="0" parTransId="{16EB20BB-EBDA-4224-83D0-C68AB52F4EF6}" sibTransId="{3EE0670C-4F65-4A38-817A-9701069E146B}"/>
    <dgm:cxn modelId="{492BC893-70C6-4E34-866E-FAE16655C7B3}" type="presOf" srcId="{C609F1CB-2F97-4157-AFFA-26136079526F}" destId="{96AEA7ED-18E9-4EC5-9A85-E233B1C71213}" srcOrd="0" destOrd="0" presId="urn:microsoft.com/office/officeart/2005/8/layout/vList6"/>
    <dgm:cxn modelId="{7771EB5F-5C5C-41B7-AACB-8A149B737654}" type="presOf" srcId="{41BF5C0F-0E93-4414-9B3E-E5E5386F4E3E}" destId="{F1CD6DDF-08C9-4A48-9126-702F526F177D}" srcOrd="0" destOrd="0" presId="urn:microsoft.com/office/officeart/2005/8/layout/vList6"/>
    <dgm:cxn modelId="{FDCA9D8D-4B18-4817-9E72-9AF48F4C9878}" type="presOf" srcId="{B2B7AF5C-0327-468D-8E26-DC11129E112A}" destId="{46F8A760-DFC4-4A16-83CC-DB9FF3AADEF7}" srcOrd="0" destOrd="0" presId="urn:microsoft.com/office/officeart/2005/8/layout/vList6"/>
    <dgm:cxn modelId="{0512A244-810D-4F41-A92B-ADB69F785AB5}" type="presOf" srcId="{7B21B106-3364-45E4-9593-32A59C47C1BF}" destId="{044D2D9B-457F-4167-9A54-D93F6666062E}" srcOrd="0" destOrd="0" presId="urn:microsoft.com/office/officeart/2005/8/layout/vList6"/>
    <dgm:cxn modelId="{37B8002B-4BEE-40E3-A041-65628A5D533A}" type="presOf" srcId="{709F7152-EDCD-4E26-A952-844F2888B403}" destId="{4D0A487D-D610-4E78-AD1E-F570C362728C}" srcOrd="0" destOrd="0" presId="urn:microsoft.com/office/officeart/2005/8/layout/vList6"/>
    <dgm:cxn modelId="{727F604B-26D7-4397-8D82-30E448EE516D}" srcId="{41BF5C0F-0E93-4414-9B3E-E5E5386F4E3E}" destId="{B2B7AF5C-0327-468D-8E26-DC11129E112A}" srcOrd="0" destOrd="0" parTransId="{05AD3888-B84B-4BFD-A7B0-4CE7CFCFC265}" sibTransId="{E65EB205-4DDF-4F93-BCEB-BD7AF8AC87E4}"/>
    <dgm:cxn modelId="{0223AF23-C9F2-406A-9BBA-E09E7DA4E44F}" type="presParOf" srcId="{044D2D9B-457F-4167-9A54-D93F6666062E}" destId="{8609B4D1-4357-4FD7-B5C0-221D0DF2C502}" srcOrd="0" destOrd="0" presId="urn:microsoft.com/office/officeart/2005/8/layout/vList6"/>
    <dgm:cxn modelId="{F5C13C58-45D1-48C6-A6AF-7E581DB64F78}" type="presParOf" srcId="{8609B4D1-4357-4FD7-B5C0-221D0DF2C502}" destId="{F1CD6DDF-08C9-4A48-9126-702F526F177D}" srcOrd="0" destOrd="0" presId="urn:microsoft.com/office/officeart/2005/8/layout/vList6"/>
    <dgm:cxn modelId="{3EEFB622-4C80-4DA5-9C30-8B6E0A0977FF}" type="presParOf" srcId="{8609B4D1-4357-4FD7-B5C0-221D0DF2C502}" destId="{46F8A760-DFC4-4A16-83CC-DB9FF3AADEF7}" srcOrd="1" destOrd="0" presId="urn:microsoft.com/office/officeart/2005/8/layout/vList6"/>
    <dgm:cxn modelId="{65FF73CD-9E13-4799-B8B3-2FFDC559B5E5}" type="presParOf" srcId="{044D2D9B-457F-4167-9A54-D93F6666062E}" destId="{7B44400C-0841-4A5B-9A74-8B56C23D8997}" srcOrd="1" destOrd="0" presId="urn:microsoft.com/office/officeart/2005/8/layout/vList6"/>
    <dgm:cxn modelId="{4BCEEC5A-9278-4188-AB79-117A571A458C}" type="presParOf" srcId="{044D2D9B-457F-4167-9A54-D93F6666062E}" destId="{45993E49-03EC-40B5-A561-BFE30A6173F6}" srcOrd="2" destOrd="0" presId="urn:microsoft.com/office/officeart/2005/8/layout/vList6"/>
    <dgm:cxn modelId="{660495D9-4EE5-425E-9F08-5DDF10296813}" type="presParOf" srcId="{45993E49-03EC-40B5-A561-BFE30A6173F6}" destId="{4D0A487D-D610-4E78-AD1E-F570C362728C}" srcOrd="0" destOrd="0" presId="urn:microsoft.com/office/officeart/2005/8/layout/vList6"/>
    <dgm:cxn modelId="{F7EC9E58-4F87-4E06-8D66-88EC92EFF2B4}" type="presParOf" srcId="{45993E49-03EC-40B5-A561-BFE30A6173F6}" destId="{96AEA7ED-18E9-4EC5-9A85-E233B1C712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A1C3FC-B11E-4EE9-A644-26CDB19977C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55C26-ACF8-4DA1-BCE5-A99FABE89572}">
      <dgm:prSet phldrT="[Text]"/>
      <dgm:spPr/>
      <dgm:t>
        <a:bodyPr/>
        <a:lstStyle/>
        <a:p>
          <a:r>
            <a:rPr lang="bn-IN" dirty="0" smtClean="0"/>
            <a:t>১।</a:t>
          </a:r>
          <a:endParaRPr lang="en-US" dirty="0"/>
        </a:p>
      </dgm:t>
    </dgm:pt>
    <dgm:pt modelId="{DC15AA02-788F-4DEA-9614-83AF0CB0A637}" type="parTrans" cxnId="{A018E31A-F473-4D4E-BBAE-0849202CEA42}">
      <dgm:prSet/>
      <dgm:spPr/>
      <dgm:t>
        <a:bodyPr/>
        <a:lstStyle/>
        <a:p>
          <a:endParaRPr lang="en-US"/>
        </a:p>
      </dgm:t>
    </dgm:pt>
    <dgm:pt modelId="{A5067A53-52C1-472F-AB3E-99F3E50F7052}" type="sibTrans" cxnId="{A018E31A-F473-4D4E-BBAE-0849202CEA42}">
      <dgm:prSet/>
      <dgm:spPr/>
      <dgm:t>
        <a:bodyPr/>
        <a:lstStyle/>
        <a:p>
          <a:endParaRPr lang="en-US"/>
        </a:p>
      </dgm:t>
    </dgm:pt>
    <dgm:pt modelId="{A83662EC-CF10-4EEB-BB91-701C89B49C6F}">
      <dgm:prSet phldrT="[Text]" custT="1"/>
      <dgm:spPr/>
      <dgm:t>
        <a:bodyPr/>
        <a:lstStyle/>
        <a:p>
          <a:r>
            <a:rPr lang="bn-IN" sz="4000" dirty="0" smtClean="0"/>
            <a:t>সোলার সিস্টেম এটম মডেল কি?</a:t>
          </a:r>
          <a:endParaRPr lang="en-US" sz="4000" dirty="0"/>
        </a:p>
      </dgm:t>
    </dgm:pt>
    <dgm:pt modelId="{68DB6E57-37CC-4DBE-B3BC-363EAE3E71C8}" type="parTrans" cxnId="{9FCD40C3-8CE9-40F7-B29E-14B6EC172E01}">
      <dgm:prSet/>
      <dgm:spPr/>
      <dgm:t>
        <a:bodyPr/>
        <a:lstStyle/>
        <a:p>
          <a:endParaRPr lang="en-US"/>
        </a:p>
      </dgm:t>
    </dgm:pt>
    <dgm:pt modelId="{7ADEC0E6-AD70-409A-B860-5EB482B8AA92}" type="sibTrans" cxnId="{9FCD40C3-8CE9-40F7-B29E-14B6EC172E01}">
      <dgm:prSet/>
      <dgm:spPr/>
      <dgm:t>
        <a:bodyPr/>
        <a:lstStyle/>
        <a:p>
          <a:endParaRPr lang="en-US"/>
        </a:p>
      </dgm:t>
    </dgm:pt>
    <dgm:pt modelId="{F301D5B2-DE62-4ABA-B81B-8B155643005F}">
      <dgm:prSet phldrT="[Text]"/>
      <dgm:spPr/>
      <dgm:t>
        <a:bodyPr/>
        <a:lstStyle/>
        <a:p>
          <a:r>
            <a:rPr lang="bn-IN" dirty="0" smtClean="0"/>
            <a:t>২।</a:t>
          </a:r>
          <a:endParaRPr lang="en-US" dirty="0"/>
        </a:p>
      </dgm:t>
    </dgm:pt>
    <dgm:pt modelId="{BA298BA5-62A2-4005-BAAC-BA87EF0FBE26}" type="parTrans" cxnId="{82752528-4962-4C0F-86E9-C7A0E78A9E3C}">
      <dgm:prSet/>
      <dgm:spPr/>
      <dgm:t>
        <a:bodyPr/>
        <a:lstStyle/>
        <a:p>
          <a:endParaRPr lang="en-US"/>
        </a:p>
      </dgm:t>
    </dgm:pt>
    <dgm:pt modelId="{9EA2277E-AAB9-4B26-9E90-8D1F18DC5F00}" type="sibTrans" cxnId="{82752528-4962-4C0F-86E9-C7A0E78A9E3C}">
      <dgm:prSet/>
      <dgm:spPr/>
      <dgm:t>
        <a:bodyPr/>
        <a:lstStyle/>
        <a:p>
          <a:endParaRPr lang="en-US"/>
        </a:p>
      </dgm:t>
    </dgm:pt>
    <dgm:pt modelId="{30166E11-BC6A-4C7A-8B84-4523A070E3BC}">
      <dgm:prSet phldrT="[Text]" custT="1"/>
      <dgm:spPr/>
      <dgm:t>
        <a:bodyPr/>
        <a:lstStyle/>
        <a:p>
          <a:r>
            <a:rPr lang="bn-IN" sz="3200" dirty="0" smtClean="0"/>
            <a:t>রাদারফোর্ড পরমানু মডেলের দুটি ত্রূটি লিখ</a:t>
          </a:r>
          <a:endParaRPr lang="en-US" sz="3200" dirty="0"/>
        </a:p>
      </dgm:t>
    </dgm:pt>
    <dgm:pt modelId="{CE0FF694-60AB-41FC-835F-02F044A31AEA}" type="parTrans" cxnId="{D4CA5F31-65CA-42F9-A0C5-DE8AFA792796}">
      <dgm:prSet/>
      <dgm:spPr/>
      <dgm:t>
        <a:bodyPr/>
        <a:lstStyle/>
        <a:p>
          <a:endParaRPr lang="en-US"/>
        </a:p>
      </dgm:t>
    </dgm:pt>
    <dgm:pt modelId="{F3315E68-FC52-4C39-AEC6-B2C425ABCE07}" type="sibTrans" cxnId="{D4CA5F31-65CA-42F9-A0C5-DE8AFA792796}">
      <dgm:prSet/>
      <dgm:spPr/>
      <dgm:t>
        <a:bodyPr/>
        <a:lstStyle/>
        <a:p>
          <a:endParaRPr lang="en-US"/>
        </a:p>
      </dgm:t>
    </dgm:pt>
    <dgm:pt modelId="{80C076F8-3A13-4461-B832-971D467CDE6D}">
      <dgm:prSet phldrT="[Text]"/>
      <dgm:spPr/>
      <dgm:t>
        <a:bodyPr/>
        <a:lstStyle/>
        <a:p>
          <a:r>
            <a:rPr lang="bn-IN" dirty="0" smtClean="0"/>
            <a:t>৩।</a:t>
          </a:r>
          <a:endParaRPr lang="en-US" dirty="0"/>
        </a:p>
      </dgm:t>
    </dgm:pt>
    <dgm:pt modelId="{6E306854-08C0-4063-9D7E-FC8D978EB8B5}" type="parTrans" cxnId="{9AE74B99-3811-4F94-A1FB-64648BB7C3B7}">
      <dgm:prSet/>
      <dgm:spPr/>
      <dgm:t>
        <a:bodyPr/>
        <a:lstStyle/>
        <a:p>
          <a:endParaRPr lang="en-US"/>
        </a:p>
      </dgm:t>
    </dgm:pt>
    <dgm:pt modelId="{CAD8EAE0-05A2-4CA3-ABE7-5FC2D7532887}" type="sibTrans" cxnId="{9AE74B99-3811-4F94-A1FB-64648BB7C3B7}">
      <dgm:prSet/>
      <dgm:spPr/>
      <dgm:t>
        <a:bodyPr/>
        <a:lstStyle/>
        <a:p>
          <a:endParaRPr lang="en-US"/>
        </a:p>
      </dgm:t>
    </dgm:pt>
    <dgm:pt modelId="{7F39DBDD-6477-4FFA-A420-C48CFBCAC4F4}">
      <dgm:prSet phldrT="[Text]" custT="1"/>
      <dgm:spPr/>
      <dgm:t>
        <a:bodyPr/>
        <a:lstStyle/>
        <a:p>
          <a:r>
            <a:rPr lang="bn-IN" sz="4000" dirty="0" smtClean="0"/>
            <a:t>ম্যাক্সওয়েলের তত্ত্ব কি?</a:t>
          </a:r>
          <a:endParaRPr lang="en-US" sz="4000" dirty="0"/>
        </a:p>
      </dgm:t>
    </dgm:pt>
    <dgm:pt modelId="{B57D9D91-0547-4E28-8080-4F453EC58164}" type="parTrans" cxnId="{CB780FB6-95C0-473D-8E2C-C6A9548748A7}">
      <dgm:prSet/>
      <dgm:spPr/>
      <dgm:t>
        <a:bodyPr/>
        <a:lstStyle/>
        <a:p>
          <a:endParaRPr lang="en-US"/>
        </a:p>
      </dgm:t>
    </dgm:pt>
    <dgm:pt modelId="{CE6DFCF5-A45A-4E85-8BC1-5927E523211D}" type="sibTrans" cxnId="{CB780FB6-95C0-473D-8E2C-C6A9548748A7}">
      <dgm:prSet/>
      <dgm:spPr/>
      <dgm:t>
        <a:bodyPr/>
        <a:lstStyle/>
        <a:p>
          <a:endParaRPr lang="en-US"/>
        </a:p>
      </dgm:t>
    </dgm:pt>
    <dgm:pt modelId="{C696C0FF-A071-45E6-B9B6-1A1642DD1FB0}" type="pres">
      <dgm:prSet presAssocID="{85A1C3FC-B11E-4EE9-A644-26CDB19977C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A46CE0-7D9A-4318-AF61-25730216825E}" type="pres">
      <dgm:prSet presAssocID="{F8755C26-ACF8-4DA1-BCE5-A99FABE89572}" presName="composite" presStyleCnt="0"/>
      <dgm:spPr/>
    </dgm:pt>
    <dgm:pt modelId="{F95AB437-45DF-4CEA-8920-629B85F37ED1}" type="pres">
      <dgm:prSet presAssocID="{F8755C26-ACF8-4DA1-BCE5-A99FABE89572}" presName="bentUpArrow1" presStyleLbl="alignImgPlace1" presStyleIdx="0" presStyleCnt="2" custScaleX="276854" custScaleY="543009" custLinFactX="-127694" custLinFactNeighborX="-200000" custLinFactNeighborY="2634"/>
      <dgm:spPr/>
    </dgm:pt>
    <dgm:pt modelId="{2A530D31-3034-4758-8A1D-361191843CBC}" type="pres">
      <dgm:prSet presAssocID="{F8755C26-ACF8-4DA1-BCE5-A99FABE89572}" presName="ParentText" presStyleLbl="node1" presStyleIdx="0" presStyleCnt="3" custScaleX="130276" custScaleY="395189" custLinFactX="-100000" custLinFactY="-154842" custLinFactNeighborX="-183514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401E-456B-4903-81A7-71863B8CBC48}" type="pres">
      <dgm:prSet presAssocID="{F8755C26-ACF8-4DA1-BCE5-A99FABE89572}" presName="ChildText" presStyleLbl="revTx" presStyleIdx="0" presStyleCnt="3" custScaleX="1973602" custScaleY="522128" custLinFactX="392713" custLinFactY="-128513" custLinFactNeighborX="4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41E3-719A-42F0-847F-C49BBDF7AB62}" type="pres">
      <dgm:prSet presAssocID="{A5067A53-52C1-472F-AB3E-99F3E50F7052}" presName="sibTrans" presStyleCnt="0"/>
      <dgm:spPr/>
    </dgm:pt>
    <dgm:pt modelId="{AA247BFB-E7B1-4B41-B848-87C377F5152D}" type="pres">
      <dgm:prSet presAssocID="{F301D5B2-DE62-4ABA-B81B-8B155643005F}" presName="composite" presStyleCnt="0"/>
      <dgm:spPr/>
    </dgm:pt>
    <dgm:pt modelId="{92DE5C1E-9709-4EB0-8F24-807196F4F0C6}" type="pres">
      <dgm:prSet presAssocID="{F301D5B2-DE62-4ABA-B81B-8B155643005F}" presName="bentUpArrow1" presStyleLbl="alignImgPlace1" presStyleIdx="1" presStyleCnt="2" custScaleX="196382" custScaleY="782529" custLinFactX="-427683" custLinFactY="100000" custLinFactNeighborX="-500000" custLinFactNeighborY="106507"/>
      <dgm:spPr/>
    </dgm:pt>
    <dgm:pt modelId="{4F104340-5DD3-4065-B0A5-8D8205AB05E8}" type="pres">
      <dgm:prSet presAssocID="{F301D5B2-DE62-4ABA-B81B-8B155643005F}" presName="ParentText" presStyleLbl="node1" presStyleIdx="1" presStyleCnt="3" custScaleX="216666" custScaleY="218942" custLinFactX="-300000" custLinFactY="-84008" custLinFactNeighborX="-320193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F2311-895C-42CA-90DA-7013F8A1A5FE}" type="pres">
      <dgm:prSet presAssocID="{F301D5B2-DE62-4ABA-B81B-8B155643005F}" presName="ChildText" presStyleLbl="revTx" presStyleIdx="1" presStyleCnt="3" custScaleX="1724749" custScaleY="496947" custLinFactX="94112" custLinFactY="-66373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A0349-B023-48FC-98BC-40269E63AADF}" type="pres">
      <dgm:prSet presAssocID="{9EA2277E-AAB9-4B26-9E90-8D1F18DC5F00}" presName="sibTrans" presStyleCnt="0"/>
      <dgm:spPr/>
    </dgm:pt>
    <dgm:pt modelId="{254F786B-4572-4554-9EA2-DCBFA73CF537}" type="pres">
      <dgm:prSet presAssocID="{80C076F8-3A13-4461-B832-971D467CDE6D}" presName="composite" presStyleCnt="0"/>
      <dgm:spPr/>
    </dgm:pt>
    <dgm:pt modelId="{11BED743-CDE3-49A6-95DC-607E202FC6D9}" type="pres">
      <dgm:prSet presAssocID="{80C076F8-3A13-4461-B832-971D467CDE6D}" presName="ParentText" presStyleLbl="node1" presStyleIdx="2" presStyleCnt="3" custScaleX="129297" custScaleY="191909" custLinFactX="-556931" custLinFactNeighborX="-600000" custLinFactNeighborY="606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6ED0F-F094-4EB2-A395-C7F9AD358270}" type="pres">
      <dgm:prSet presAssocID="{80C076F8-3A13-4461-B832-971D467CDE6D}" presName="FinalChildText" presStyleLbl="revTx" presStyleIdx="2" presStyleCnt="3" custScaleX="1616631" custScaleY="333636" custLinFactX="-395031" custLinFactNeighborX="-400000" custLinFactNeighborY="39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49DBC-C09C-4F13-A560-DB567D4EAEDA}" type="presOf" srcId="{F8755C26-ACF8-4DA1-BCE5-A99FABE89572}" destId="{2A530D31-3034-4758-8A1D-361191843CBC}" srcOrd="0" destOrd="0" presId="urn:microsoft.com/office/officeart/2005/8/layout/StepDownProcess"/>
    <dgm:cxn modelId="{9FCD40C3-8CE9-40F7-B29E-14B6EC172E01}" srcId="{F8755C26-ACF8-4DA1-BCE5-A99FABE89572}" destId="{A83662EC-CF10-4EEB-BB91-701C89B49C6F}" srcOrd="0" destOrd="0" parTransId="{68DB6E57-37CC-4DBE-B3BC-363EAE3E71C8}" sibTransId="{7ADEC0E6-AD70-409A-B860-5EB482B8AA92}"/>
    <dgm:cxn modelId="{D4CA5F31-65CA-42F9-A0C5-DE8AFA792796}" srcId="{F301D5B2-DE62-4ABA-B81B-8B155643005F}" destId="{30166E11-BC6A-4C7A-8B84-4523A070E3BC}" srcOrd="0" destOrd="0" parTransId="{CE0FF694-60AB-41FC-835F-02F044A31AEA}" sibTransId="{F3315E68-FC52-4C39-AEC6-B2C425ABCE07}"/>
    <dgm:cxn modelId="{B9DCB2C3-2A40-4EA7-8B44-35A1D14EF789}" type="presOf" srcId="{F301D5B2-DE62-4ABA-B81B-8B155643005F}" destId="{4F104340-5DD3-4065-B0A5-8D8205AB05E8}" srcOrd="0" destOrd="0" presId="urn:microsoft.com/office/officeart/2005/8/layout/StepDownProcess"/>
    <dgm:cxn modelId="{ED3B13FD-3BFD-46CC-BBD8-8EE173EF56E3}" type="presOf" srcId="{30166E11-BC6A-4C7A-8B84-4523A070E3BC}" destId="{1BAF2311-895C-42CA-90DA-7013F8A1A5FE}" srcOrd="0" destOrd="0" presId="urn:microsoft.com/office/officeart/2005/8/layout/StepDownProcess"/>
    <dgm:cxn modelId="{A018E31A-F473-4D4E-BBAE-0849202CEA42}" srcId="{85A1C3FC-B11E-4EE9-A644-26CDB19977C6}" destId="{F8755C26-ACF8-4DA1-BCE5-A99FABE89572}" srcOrd="0" destOrd="0" parTransId="{DC15AA02-788F-4DEA-9614-83AF0CB0A637}" sibTransId="{A5067A53-52C1-472F-AB3E-99F3E50F7052}"/>
    <dgm:cxn modelId="{DD02607E-E8BB-4ED1-A76A-45CD8FF3560E}" type="presOf" srcId="{80C076F8-3A13-4461-B832-971D467CDE6D}" destId="{11BED743-CDE3-49A6-95DC-607E202FC6D9}" srcOrd="0" destOrd="0" presId="urn:microsoft.com/office/officeart/2005/8/layout/StepDownProcess"/>
    <dgm:cxn modelId="{639038E2-320E-4BFC-9455-8A1913A283CF}" type="presOf" srcId="{7F39DBDD-6477-4FFA-A420-C48CFBCAC4F4}" destId="{7CB6ED0F-F094-4EB2-A395-C7F9AD358270}" srcOrd="0" destOrd="0" presId="urn:microsoft.com/office/officeart/2005/8/layout/StepDownProcess"/>
    <dgm:cxn modelId="{516F06FF-370F-41AB-AC94-D1ACC6B316A0}" type="presOf" srcId="{85A1C3FC-B11E-4EE9-A644-26CDB19977C6}" destId="{C696C0FF-A071-45E6-B9B6-1A1642DD1FB0}" srcOrd="0" destOrd="0" presId="urn:microsoft.com/office/officeart/2005/8/layout/StepDownProcess"/>
    <dgm:cxn modelId="{9AE74B99-3811-4F94-A1FB-64648BB7C3B7}" srcId="{85A1C3FC-B11E-4EE9-A644-26CDB19977C6}" destId="{80C076F8-3A13-4461-B832-971D467CDE6D}" srcOrd="2" destOrd="0" parTransId="{6E306854-08C0-4063-9D7E-FC8D978EB8B5}" sibTransId="{CAD8EAE0-05A2-4CA3-ABE7-5FC2D7532887}"/>
    <dgm:cxn modelId="{82752528-4962-4C0F-86E9-C7A0E78A9E3C}" srcId="{85A1C3FC-B11E-4EE9-A644-26CDB19977C6}" destId="{F301D5B2-DE62-4ABA-B81B-8B155643005F}" srcOrd="1" destOrd="0" parTransId="{BA298BA5-62A2-4005-BAAC-BA87EF0FBE26}" sibTransId="{9EA2277E-AAB9-4B26-9E90-8D1F18DC5F00}"/>
    <dgm:cxn modelId="{CB780FB6-95C0-473D-8E2C-C6A9548748A7}" srcId="{80C076F8-3A13-4461-B832-971D467CDE6D}" destId="{7F39DBDD-6477-4FFA-A420-C48CFBCAC4F4}" srcOrd="0" destOrd="0" parTransId="{B57D9D91-0547-4E28-8080-4F453EC58164}" sibTransId="{CE6DFCF5-A45A-4E85-8BC1-5927E523211D}"/>
    <dgm:cxn modelId="{6465F4C3-05C8-4EE0-B47A-273C6A661432}" type="presOf" srcId="{A83662EC-CF10-4EEB-BB91-701C89B49C6F}" destId="{6881401E-456B-4903-81A7-71863B8CBC48}" srcOrd="0" destOrd="0" presId="urn:microsoft.com/office/officeart/2005/8/layout/StepDownProcess"/>
    <dgm:cxn modelId="{1AA97D19-8F65-4C0E-B110-ECC547BFB4B9}" type="presParOf" srcId="{C696C0FF-A071-45E6-B9B6-1A1642DD1FB0}" destId="{A8A46CE0-7D9A-4318-AF61-25730216825E}" srcOrd="0" destOrd="0" presId="urn:microsoft.com/office/officeart/2005/8/layout/StepDownProcess"/>
    <dgm:cxn modelId="{DA0D998F-2862-4248-AD72-4F7B8225C958}" type="presParOf" srcId="{A8A46CE0-7D9A-4318-AF61-25730216825E}" destId="{F95AB437-45DF-4CEA-8920-629B85F37ED1}" srcOrd="0" destOrd="0" presId="urn:microsoft.com/office/officeart/2005/8/layout/StepDownProcess"/>
    <dgm:cxn modelId="{57EE1A43-EF14-4D9B-8555-FBEC868D86FE}" type="presParOf" srcId="{A8A46CE0-7D9A-4318-AF61-25730216825E}" destId="{2A530D31-3034-4758-8A1D-361191843CBC}" srcOrd="1" destOrd="0" presId="urn:microsoft.com/office/officeart/2005/8/layout/StepDownProcess"/>
    <dgm:cxn modelId="{7298320C-B40C-4ECE-90C7-AA4AF1A27B99}" type="presParOf" srcId="{A8A46CE0-7D9A-4318-AF61-25730216825E}" destId="{6881401E-456B-4903-81A7-71863B8CBC48}" srcOrd="2" destOrd="0" presId="urn:microsoft.com/office/officeart/2005/8/layout/StepDownProcess"/>
    <dgm:cxn modelId="{38AC4854-BEEF-4AFB-87C7-E52C16AF0286}" type="presParOf" srcId="{C696C0FF-A071-45E6-B9B6-1A1642DD1FB0}" destId="{8A5641E3-719A-42F0-847F-C49BBDF7AB62}" srcOrd="1" destOrd="0" presId="urn:microsoft.com/office/officeart/2005/8/layout/StepDownProcess"/>
    <dgm:cxn modelId="{F28C6EA7-92EC-4279-AF31-5E76F1786210}" type="presParOf" srcId="{C696C0FF-A071-45E6-B9B6-1A1642DD1FB0}" destId="{AA247BFB-E7B1-4B41-B848-87C377F5152D}" srcOrd="2" destOrd="0" presId="urn:microsoft.com/office/officeart/2005/8/layout/StepDownProcess"/>
    <dgm:cxn modelId="{879AE005-B9A2-4BCF-B0DB-8209D5AE2900}" type="presParOf" srcId="{AA247BFB-E7B1-4B41-B848-87C377F5152D}" destId="{92DE5C1E-9709-4EB0-8F24-807196F4F0C6}" srcOrd="0" destOrd="0" presId="urn:microsoft.com/office/officeart/2005/8/layout/StepDownProcess"/>
    <dgm:cxn modelId="{C10AFAEC-0491-4E3B-BE70-710868F044D5}" type="presParOf" srcId="{AA247BFB-E7B1-4B41-B848-87C377F5152D}" destId="{4F104340-5DD3-4065-B0A5-8D8205AB05E8}" srcOrd="1" destOrd="0" presId="urn:microsoft.com/office/officeart/2005/8/layout/StepDownProcess"/>
    <dgm:cxn modelId="{E8824855-DA45-43EF-BFA5-4665360D312A}" type="presParOf" srcId="{AA247BFB-E7B1-4B41-B848-87C377F5152D}" destId="{1BAF2311-895C-42CA-90DA-7013F8A1A5FE}" srcOrd="2" destOrd="0" presId="urn:microsoft.com/office/officeart/2005/8/layout/StepDownProcess"/>
    <dgm:cxn modelId="{5F6CCDA5-B712-48B5-9783-F4057BF9D0A7}" type="presParOf" srcId="{C696C0FF-A071-45E6-B9B6-1A1642DD1FB0}" destId="{E35A0349-B023-48FC-98BC-40269E63AADF}" srcOrd="3" destOrd="0" presId="urn:microsoft.com/office/officeart/2005/8/layout/StepDownProcess"/>
    <dgm:cxn modelId="{877CBD72-7A07-4973-BEB2-D3579F6B2BA9}" type="presParOf" srcId="{C696C0FF-A071-45E6-B9B6-1A1642DD1FB0}" destId="{254F786B-4572-4554-9EA2-DCBFA73CF537}" srcOrd="4" destOrd="0" presId="urn:microsoft.com/office/officeart/2005/8/layout/StepDownProcess"/>
    <dgm:cxn modelId="{FBFE6B4B-AC99-459C-BED1-043B45680A55}" type="presParOf" srcId="{254F786B-4572-4554-9EA2-DCBFA73CF537}" destId="{11BED743-CDE3-49A6-95DC-607E202FC6D9}" srcOrd="0" destOrd="0" presId="urn:microsoft.com/office/officeart/2005/8/layout/StepDownProcess"/>
    <dgm:cxn modelId="{2DB555EB-B4D7-432A-9F66-9FB342918066}" type="presParOf" srcId="{254F786B-4572-4554-9EA2-DCBFA73CF537}" destId="{7CB6ED0F-F094-4EB2-A395-C7F9AD35827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2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3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7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7A3E-8E7B-4023-B893-CE8C57A6DE80}" type="datetimeFigureOut">
              <a:rPr lang="en-US" smtClean="0"/>
              <a:t>21-May-21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20F8-8A17-40DE-86A2-EADF3686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4"/>
            <a:ext cx="12192000" cy="68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9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1969559"/>
              </p:ext>
            </p:extLst>
          </p:nvPr>
        </p:nvGraphicFramePr>
        <p:xfrm>
          <a:off x="1579098" y="879231"/>
          <a:ext cx="11560126" cy="597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33" y="112248"/>
            <a:ext cx="3224873" cy="252171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1015" y="112248"/>
            <a:ext cx="1041009" cy="674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দলগত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কাজ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4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05" y="126610"/>
            <a:ext cx="3743471" cy="5092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" y="3671668"/>
            <a:ext cx="78779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blipFill>
                  <a:blip r:embed="rId3"/>
                  <a:tile tx="0" ty="0" sx="100000" sy="100000" flip="none" algn="tl"/>
                </a:blipFill>
              </a:rPr>
              <a:t>রাদারফোর্ড পরমানু মডেলের স্বীকার্য ও ত্রূটি লিখ।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2" y="509441"/>
            <a:ext cx="5409981" cy="30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32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4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13360"/>
            <a:ext cx="11780520" cy="6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1816" y="49950"/>
            <a:ext cx="326724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IN" b="1" dirty="0" smtClean="0"/>
          </a:p>
          <a:p>
            <a:r>
              <a:rPr lang="bn-IN" sz="5400" b="1" dirty="0" smtClean="0"/>
              <a:t>পরিচিতিঃ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0846" y="2422924"/>
            <a:ext cx="56496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/>
              <a:t>মোঃ সুমন হোসেন</a:t>
            </a:r>
          </a:p>
          <a:p>
            <a:r>
              <a:rPr lang="bn-IN" sz="3200" b="1" dirty="0" smtClean="0"/>
              <a:t>বি,এসসি (অনার্স), এম,এসসি (রসায়ন),২য় শ্রেনি,</a:t>
            </a:r>
          </a:p>
          <a:p>
            <a:r>
              <a:rPr lang="bn-IN" sz="3200" b="1" dirty="0" smtClean="0"/>
              <a:t>বি,এড (১ম শ্রেনি)</a:t>
            </a:r>
          </a:p>
          <a:p>
            <a:r>
              <a:rPr lang="bn-IN" sz="3200" b="1" dirty="0" smtClean="0"/>
              <a:t>ডুমুরিয়া এনজিসি অ্যান্ড এনসিকে মাধ্যমিক বিদ্যালয়,</a:t>
            </a:r>
          </a:p>
          <a:p>
            <a:r>
              <a:rPr lang="bn-IN" sz="3200" b="1" dirty="0" smtClean="0"/>
              <a:t>ডুমুরিয়া ,খুলনা।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651357" y="2453168"/>
            <a:ext cx="554064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/>
              <a:t>বিষয়ঃ রসায়ন</a:t>
            </a:r>
          </a:p>
          <a:p>
            <a:r>
              <a:rPr lang="bn-IN" sz="3200" b="1" dirty="0" smtClean="0"/>
              <a:t>শ্রেণিঃ নবম-দশম</a:t>
            </a:r>
          </a:p>
          <a:p>
            <a:r>
              <a:rPr lang="bn-IN" sz="3200" b="1" dirty="0" smtClean="0"/>
              <a:t>অধ্যায়ঃ ৩য় (পদার্থের গঠন)</a:t>
            </a:r>
          </a:p>
          <a:p>
            <a:r>
              <a:rPr lang="bn-IN" sz="3200" b="1" dirty="0" smtClean="0"/>
              <a:t>তাংঃ 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97" y="1264920"/>
            <a:ext cx="899160" cy="5593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49951"/>
            <a:ext cx="2603715" cy="23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04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0378" y="149442"/>
            <a:ext cx="9761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শিক্ষার্থী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বন্ধুরা,নিচের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বিষয়গুলো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লক্ষ্য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করো</a:t>
            </a:r>
            <a:r>
              <a:rPr lang="en-US" sz="3600" b="1" dirty="0" smtClean="0"/>
              <a:t>--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96948" y="1560565"/>
            <a:ext cx="7787709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dirty="0" smtClean="0"/>
              <a:t>১। </a:t>
            </a:r>
            <a:r>
              <a:rPr lang="en-US" sz="3600" b="1" dirty="0" smtClean="0"/>
              <a:t>Na , N , </a:t>
            </a:r>
            <a:r>
              <a:rPr lang="en-US" sz="3600" b="1" dirty="0" err="1" smtClean="0"/>
              <a:t>Cl</a:t>
            </a:r>
            <a:r>
              <a:rPr lang="en-US" sz="3600" b="1" dirty="0" smtClean="0"/>
              <a:t>  এ </a:t>
            </a:r>
            <a:r>
              <a:rPr lang="en-US" sz="3600" b="1" dirty="0" err="1" smtClean="0"/>
              <a:t>গুলোকে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হয়</a:t>
            </a:r>
            <a:r>
              <a:rPr lang="en-US" sz="3600" b="1" dirty="0" smtClean="0"/>
              <a:t>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984657" y="1197096"/>
            <a:ext cx="4127980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/>
              <a:t>উত্তরঃ</a:t>
            </a:r>
            <a:r>
              <a:rPr lang="en-US" sz="2000" b="1" dirty="0" smtClean="0"/>
              <a:t> </a:t>
            </a:r>
            <a:r>
              <a:rPr lang="en-US" sz="4000" b="1" dirty="0" err="1" smtClean="0"/>
              <a:t>মৌলিক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পদার্থ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পরমানু</a:t>
            </a:r>
            <a:endParaRPr lang="bn-IN" sz="4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16656" y="3762382"/>
            <a:ext cx="3824639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800" b="1" dirty="0" smtClean="0"/>
              <a:t>এদেরকে কি বলা হয়?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8997" y="4131713"/>
            <a:ext cx="369364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800" b="1" dirty="0" smtClean="0"/>
              <a:t>উত্তরঃমডেল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417260"/>
            <a:ext cx="4219708" cy="2129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4547213"/>
            <a:ext cx="4219708" cy="23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2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482" y="1084881"/>
            <a:ext cx="11623729" cy="38472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600" b="1" dirty="0" smtClean="0"/>
              <a:t>   </a:t>
            </a:r>
            <a:r>
              <a:rPr lang="en-US" sz="6600" b="1" dirty="0" err="1" smtClean="0"/>
              <a:t>আজকের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পাঠের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বিষয়ঃ</a:t>
            </a:r>
            <a:endParaRPr lang="en-US" sz="6600" b="1" dirty="0" smtClean="0"/>
          </a:p>
          <a:p>
            <a:r>
              <a:rPr lang="en-US" sz="8000" b="1" dirty="0" smtClean="0"/>
              <a:t> </a:t>
            </a:r>
            <a:endParaRPr lang="en-US" sz="6000" dirty="0"/>
          </a:p>
          <a:p>
            <a:r>
              <a:rPr lang="bn-IN" sz="6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রাদারফোর্ড</a:t>
            </a:r>
            <a:r>
              <a:rPr lang="en-US" sz="6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6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পরমানু</a:t>
            </a:r>
            <a:r>
              <a:rPr lang="en-US" sz="6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6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মডেল</a:t>
            </a:r>
            <a:endParaRPr lang="bn-IN" sz="66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6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524" y="502089"/>
            <a:ext cx="11825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u="sng" dirty="0" smtClean="0"/>
              <a:t>এই পাঠ শেষে শিক্ষার্থীরা যা যা শিখতে পারবে------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154983" y="1456841"/>
            <a:ext cx="117942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4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/>
              <a:t>রাদারফোর্ড পরমানু মডেলের স্বীকার্য বা মতবাদ সমূহ বলতে পারবে</a:t>
            </a:r>
          </a:p>
          <a:p>
            <a:endParaRPr lang="bn-IN" sz="4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/>
              <a:t>রাদারফোর্ড পরমানু মডেলের সীমাবদ্ধতা বা ত্রূটি সমূহ বলতে পারবে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22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4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02" y="523220"/>
            <a:ext cx="11879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/>
              <a:t>বিজ্ঞানী রাদারফোর্ড ১৯১</a:t>
            </a:r>
            <a:r>
              <a:rPr lang="en-US" sz="2800" b="1" dirty="0" smtClean="0"/>
              <a:t>১</a:t>
            </a:r>
            <a:r>
              <a:rPr lang="bn-IN" sz="2800" b="1" dirty="0" smtClean="0"/>
              <a:t> সালে পরমানু সম্পর্কে একটি  মডেল প্রকাশ করেন । সৌর জগতের সাথে সাদৃশ্য রেখে এ পরমানু মডেলটি উপস্থাপন করার কারনে একে সোলার সিস্টেম এটম মডেল বলা হয় ।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49302" y="1936037"/>
            <a:ext cx="113375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5">
                    <a:lumMod val="75000"/>
                  </a:schemeClr>
                </a:solidFill>
              </a:rPr>
              <a:t>স্বীকার্যসমূহঃ</a:t>
            </a:r>
            <a:endParaRPr lang="bn-I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 smtClean="0"/>
              <a:t>পরমানুর দুটি অংশ রয়েছে। যথাঃ(১) কেন্দ্র (২) কেন্দ্র বহির্ভূত অঞ্চল</a:t>
            </a:r>
            <a:endParaRPr lang="bn-IN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 smtClean="0"/>
              <a:t>পরমানুর অভ্যন্তরে একটি ক্ষুদ্র স্থান আছে যা ধনাত্মক চার্জযুক্ত । এটি নিউক্লিয়াস নামে পরিচিত। আর নিউক্লিয়াসের চারিদিকে ইলেকট্রন সমূহ সর্বদা ঘূর্ণায়মান অবস্থায় থাকে ।</a:t>
            </a:r>
            <a:endParaRPr lang="bn-IN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 smtClean="0"/>
              <a:t>পরমানুর মোট আয়তনের তুলনায় নিউক্লিয়াসের আয়তন অতি নগন্য ।</a:t>
            </a:r>
            <a:endParaRPr lang="bn-IN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 smtClean="0"/>
              <a:t>পরমানুর সমস্থ ভর নিউক্লিয়াসে পঞ্জীভূত থাকে ।</a:t>
            </a:r>
            <a:endParaRPr lang="bn-IN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/>
              <a:t>নিউক্লিয়াস ও ইলেকট্রনের মধ্যে বিরাজিত কেন্দ্রমুখী স্থির বিদ্যুৎ আকর্ষণ বল ও ঘূর্ণনের ফলে সৃষ্ট কেন্দ্রবিমুখী বলের মান সমান ও বিপরীতমুখী।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688440" y="0"/>
            <a:ext cx="4679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u="sng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</a:rPr>
              <a:t>রাদারফোর্ড পরমানু মডেলঃ</a:t>
            </a:r>
            <a:endParaRPr lang="en-US" sz="1200" u="sng" dirty="0">
              <a:ln>
                <a:solidFill>
                  <a:schemeClr val="tx1"/>
                </a:solidFill>
                <a:prstDash val="sysDash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56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0"/>
            <a:ext cx="460248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40" y="0"/>
            <a:ext cx="4294823" cy="3625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0" y="3124200"/>
            <a:ext cx="4581277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5604" y="77212"/>
            <a:ext cx="28484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/>
              <a:t>রাদারফোর্ড পরমানু মডেল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300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4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816159">
            <a:off x="-312313" y="944856"/>
            <a:ext cx="2912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একক</a:t>
            </a:r>
            <a:r>
              <a:rPr lang="en-US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কাজ</a:t>
            </a:r>
            <a:endParaRPr lang="bn-IN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20" y="-300347"/>
            <a:ext cx="2810680" cy="6639951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63486141"/>
              </p:ext>
            </p:extLst>
          </p:nvPr>
        </p:nvGraphicFramePr>
        <p:xfrm>
          <a:off x="153427" y="3329116"/>
          <a:ext cx="9455501" cy="213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09" y="163719"/>
            <a:ext cx="7005711" cy="22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4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404" y="189737"/>
            <a:ext cx="1052563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রাদারফোর্ড পরমানু মডেলের ত্রূটি সমূহঃ</a:t>
            </a:r>
          </a:p>
        </p:txBody>
      </p:sp>
      <p:sp>
        <p:nvSpPr>
          <p:cNvPr id="3" name="Rectangle 2"/>
          <p:cNvSpPr/>
          <p:nvPr/>
        </p:nvSpPr>
        <p:spPr>
          <a:xfrm>
            <a:off x="98475" y="822000"/>
            <a:ext cx="1209352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r>
              <a:rPr lang="bn-IN" sz="4000" b="1" dirty="0" smtClean="0">
                <a:blipFill>
                  <a:blip r:embed="rId3"/>
                  <a:tile tx="0" ty="0" sx="100000" sy="100000" flip="none" algn="tl"/>
                </a:blipFill>
              </a:rPr>
              <a:t>ত্রূটি বা সীমাবদ্ধতা সমূহঃ</a:t>
            </a:r>
            <a:endParaRPr lang="en-US" sz="4000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endParaRPr lang="bn-IN" sz="4000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IN" sz="3200" b="1" dirty="0" smtClean="0"/>
              <a:t>সৌরজগতের সাথে তুলনা করাটা ভুল ছিল কেননা গ্রহ গুলো সামগ্রিকভাবে আধান নিরপেক্ষ কিন্তু ইলেকট্রন</a:t>
            </a:r>
            <a:r>
              <a:rPr lang="en-US" sz="3200" b="1" dirty="0" smtClean="0"/>
              <a:t>  </a:t>
            </a:r>
            <a:r>
              <a:rPr lang="bn-IN" sz="3200" b="1" dirty="0" smtClean="0"/>
              <a:t>চার্জযুক্ত ।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IN" sz="3200" b="1" dirty="0" smtClean="0"/>
              <a:t>ম্যাক্সওয়েলের তত্ত্বানুসারে ইলেকট্রন গুলো শক্তি বিকিরন করতে করতে শক্তি হারিয়ে নিউক্লিয়াসে পতিত হলে</a:t>
            </a:r>
          </a:p>
          <a:p>
            <a:pPr algn="just"/>
            <a:r>
              <a:rPr lang="bn-IN" sz="3200" b="1" dirty="0" smtClean="0"/>
              <a:t>পরমানু মডেলের আর কোন অস্ত্বিত্ব থাকবে না ।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IN" sz="3200" b="1" dirty="0" smtClean="0"/>
              <a:t>কক্ষপথের আকার আকৃতি সম্পর্কে কোন ধারণা এ মডেল দিতে পারিনি ।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IN" sz="3200" b="1" dirty="0" smtClean="0"/>
              <a:t>পারমানবিক বর্ণালী সম্পর্কে কোন ধারণা পাওয়া যায়নি । </a:t>
            </a:r>
            <a:endParaRPr lang="bn-IN" sz="32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bn-IN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5789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340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37</cp:revision>
  <dcterms:created xsi:type="dcterms:W3CDTF">2021-05-13T09:16:06Z</dcterms:created>
  <dcterms:modified xsi:type="dcterms:W3CDTF">2021-05-21T01:33:17Z</dcterms:modified>
</cp:coreProperties>
</file>