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8" r:id="rId2"/>
    <p:sldId id="272" r:id="rId3"/>
    <p:sldId id="273" r:id="rId4"/>
    <p:sldId id="274" r:id="rId5"/>
    <p:sldId id="275" r:id="rId6"/>
    <p:sldId id="258" r:id="rId7"/>
    <p:sldId id="259" r:id="rId8"/>
    <p:sldId id="260" r:id="rId9"/>
    <p:sldId id="261" r:id="rId10"/>
    <p:sldId id="262" r:id="rId11"/>
    <p:sldId id="263" r:id="rId12"/>
    <p:sldId id="276" r:id="rId13"/>
    <p:sldId id="277" r:id="rId14"/>
    <p:sldId id="264" r:id="rId15"/>
    <p:sldId id="26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04" autoAdjust="0"/>
  </p:normalViewPr>
  <p:slideViewPr>
    <p:cSldViewPr snapToGrid="0">
      <p:cViewPr varScale="1">
        <p:scale>
          <a:sx n="80" d="100"/>
          <a:sy n="80" d="100"/>
        </p:scale>
        <p:origin x="3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65C7B8-654E-4A8F-995D-14D73FAE5543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47C84-AC77-4119-B928-914F9C8E0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835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747C84-AC77-4119-B928-914F9C8E0AA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474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5C88F-B580-48E6-883B-0EE3547E96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37759B-7E8B-4E7E-9172-43E20EE9F6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A85D26-823B-49AF-8A96-DCA7B8927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E2F7-44D5-49D8-A018-7B2275FB62B3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DB810-5343-4027-8F10-492E5F092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A25F8-37E0-4499-9AC9-70C64D0D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BC3B-B71D-49E4-AA85-8D4862D7E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11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E8721-D2A9-4FBB-8BD8-BA1E2364C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107E30-FE79-47EC-A0A6-8FA226E6B9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8CC03-D9D6-48D4-AC5C-322F88324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E2F7-44D5-49D8-A018-7B2275FB62B3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2A656A-A2A4-4D06-A6B4-CE385C5E4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297BB3-5F12-4604-8DAD-FE534A722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BC3B-B71D-49E4-AA85-8D4862D7E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687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5C03F8-A7DF-4175-8124-1BE32E1BB5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A9FF90-9AED-4808-ABF5-6B264DFB3F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634DC-9EB7-49E8-8A77-B0A680B25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E2F7-44D5-49D8-A018-7B2275FB62B3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CD5A1B-1D11-4BE3-866B-79C57C683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053A0-9FBE-4997-AF64-A01F46C24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BC3B-B71D-49E4-AA85-8D4862D7E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053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388DB-4612-498A-BB68-E26B78FBA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4248D-E66B-446F-B949-4108B7645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8999AA-83C3-4449-AB27-1FB3A866B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E2F7-44D5-49D8-A018-7B2275FB62B3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181D6-47FB-4DD7-A149-686907226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0729F-9577-4E9E-9532-E8545E134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BC3B-B71D-49E4-AA85-8D4862D7E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80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5648D-4261-4FDC-AFA6-4DB6BF704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8D383F-B44D-4E5B-B9FB-E3C0DAB9B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C0F837-4EDD-4B2C-ADF7-93C9EB6D9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E2F7-44D5-49D8-A018-7B2275FB62B3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6312D-8646-4F6F-92EF-85A263ABF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0AEEB-D73E-45C0-A6CB-723CB20BC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BC3B-B71D-49E4-AA85-8D4862D7E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681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57E1D-BDA6-4C99-A015-BCA893596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528E1-58A3-46A6-8A56-546CE11E45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BB76B5-56C4-4607-A8AE-D85624DD95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C75A87-33FA-4882-A350-CC4197C85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E2F7-44D5-49D8-A018-7B2275FB62B3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4FA7AC-B55A-4C42-999E-70BBEE70C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398136-C877-4C85-A4EB-2C96F6F0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BC3B-B71D-49E4-AA85-8D4862D7E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98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3A012-7DB0-47DC-AC02-D0B6F9F51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24657E-F895-4E05-8EF2-676A04043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395561-E107-4F74-BBE1-FF7014884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A330C3-31DB-404C-901E-2E0E47AACB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004E8A-EBDE-4BC5-A69A-42CAB002DB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7FA6AF-98F9-4DF8-9096-FAF879075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E2F7-44D5-49D8-A018-7B2275FB62B3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001748-481F-401C-8AC5-636DC17A0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6339B3-91D1-43AA-A7DD-84F3DAD07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BC3B-B71D-49E4-AA85-8D4862D7E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749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A0961-83AC-495F-B0DD-C46B853CC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3BF673-EC0E-4C15-85E3-AEF6620A7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E2F7-44D5-49D8-A018-7B2275FB62B3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796497-92DE-40B4-A391-9FD2D2809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8CE18C-9D95-46A6-A25B-EFE0A5BBC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BC3B-B71D-49E4-AA85-8D4862D7E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228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16E556-8C44-4BDC-B570-2A9350436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E2F7-44D5-49D8-A018-7B2275FB62B3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2EE0CE-4FB5-4541-A4B4-87A660B80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4E14A5-9694-485F-B25C-854F4BB36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BC3B-B71D-49E4-AA85-8D4862D7E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20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4276B-B02F-4F14-BEF0-68E971B2B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EF9C0-ECE1-48CB-A3E7-3F24D7791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5647CE-C037-4AB1-AE0B-757A559E9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428C80-E810-4D93-AAA7-1A4526693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E2F7-44D5-49D8-A018-7B2275FB62B3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3F7B5C-8979-4813-81E5-4297A8DF1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6D6961-8776-4873-B680-96511F851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BC3B-B71D-49E4-AA85-8D4862D7E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46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4C10A-3ED9-4E27-9DA5-A5756E44B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2E6D42-EB3F-4E16-A45B-12EA76F33A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AB5F77-9FCA-4214-A4C8-B9A93622AA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1F2DE-E2E3-40EF-9B2B-5CF100AE8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E2F7-44D5-49D8-A018-7B2275FB62B3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69CC66-A21A-474F-A7A3-BD873167D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77755C-A3DB-45FD-9EC3-20EDCCD48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BC3B-B71D-49E4-AA85-8D4862D7E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691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F3791C-CB52-4753-854C-BA57696ED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F95094-31AD-4498-AE8C-4860E3A92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55159D-B5D9-4400-8B4C-3A8009D260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BE2F7-44D5-49D8-A018-7B2275FB62B3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30794-ADE7-48C4-A76C-29B0388C96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048516-937D-4575-A219-9A330FD7D8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EBC3B-B71D-49E4-AA85-8D4862D7E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02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hobbykafe.com/forum/viewtopic.php?t=8854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sa/3.0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tulip-landscape-tulips-holland-1405386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5D4CA29-D26C-428A-9601-4F395A6049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-5024"/>
            <a:ext cx="12192000" cy="68630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8C8C3A-93E4-442C-9717-0000FB43410B}"/>
              </a:ext>
            </a:extLst>
          </p:cNvPr>
          <p:cNvSpPr txBox="1"/>
          <p:nvPr/>
        </p:nvSpPr>
        <p:spPr>
          <a:xfrm>
            <a:off x="0" y="6881817"/>
            <a:ext cx="1219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hobbykafe.com/forum/viewtopic.php?t=8854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E06204-72B2-4F1F-860E-F3BD5450BD77}"/>
              </a:ext>
            </a:extLst>
          </p:cNvPr>
          <p:cNvSpPr txBox="1"/>
          <p:nvPr/>
        </p:nvSpPr>
        <p:spPr>
          <a:xfrm>
            <a:off x="1066800" y="5074187"/>
            <a:ext cx="106879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স্বাগতম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9511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AAA322-E47B-4664-82BF-BB395A7DFDD6}"/>
              </a:ext>
            </a:extLst>
          </p:cNvPr>
          <p:cNvSpPr txBox="1"/>
          <p:nvPr/>
        </p:nvSpPr>
        <p:spPr>
          <a:xfrm>
            <a:off x="1016000" y="444500"/>
            <a:ext cx="9740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 এর এমন একটি মান নির্ণয় করি যেন বাক্যটি সত্য হয়।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91418A-6CC7-4AD4-9815-A2049D8C04E6}"/>
              </a:ext>
            </a:extLst>
          </p:cNvPr>
          <p:cNvSpPr txBox="1"/>
          <p:nvPr/>
        </p:nvSpPr>
        <p:spPr>
          <a:xfrm>
            <a:off x="1397000" y="1358900"/>
            <a:ext cx="2959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(১) ক+৫ = ১০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9E9404-54EF-41D1-8D98-2B3FBC6FDBB3}"/>
              </a:ext>
            </a:extLst>
          </p:cNvPr>
          <p:cNvSpPr txBox="1"/>
          <p:nvPr/>
        </p:nvSpPr>
        <p:spPr>
          <a:xfrm>
            <a:off x="2082800" y="2128341"/>
            <a:ext cx="2705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 = ১০ - ৫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4CDCB6-D11F-42A4-B0F9-6B48A84A0500}"/>
              </a:ext>
            </a:extLst>
          </p:cNvPr>
          <p:cNvSpPr txBox="1"/>
          <p:nvPr/>
        </p:nvSpPr>
        <p:spPr>
          <a:xfrm>
            <a:off x="2546350" y="2897782"/>
            <a:ext cx="1479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= ৫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20760C-06FD-42A5-9C3C-AD0CADE3E106}"/>
              </a:ext>
            </a:extLst>
          </p:cNvPr>
          <p:cNvSpPr txBox="1"/>
          <p:nvPr/>
        </p:nvSpPr>
        <p:spPr>
          <a:xfrm>
            <a:off x="2387600" y="3575498"/>
            <a:ext cx="2400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৫+৫ = ১০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5875CA2-E708-466B-9A55-438E65BD9E77}"/>
              </a:ext>
            </a:extLst>
          </p:cNvPr>
          <p:cNvSpPr txBox="1"/>
          <p:nvPr/>
        </p:nvSpPr>
        <p:spPr>
          <a:xfrm>
            <a:off x="6743700" y="1291358"/>
            <a:ext cx="3467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(২) ৪৮ - ক = ২৩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3FE6E83-C0FB-4200-B62E-FDE2E6934FF6}"/>
              </a:ext>
            </a:extLst>
          </p:cNvPr>
          <p:cNvSpPr txBox="1"/>
          <p:nvPr/>
        </p:nvSpPr>
        <p:spPr>
          <a:xfrm>
            <a:off x="7404102" y="1985529"/>
            <a:ext cx="29286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 = ৪৮-২৩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3545F8B-35DA-430F-A73A-62C6C46BFEBD}"/>
              </a:ext>
            </a:extLst>
          </p:cNvPr>
          <p:cNvSpPr txBox="1"/>
          <p:nvPr/>
        </p:nvSpPr>
        <p:spPr>
          <a:xfrm>
            <a:off x="7975600" y="2782517"/>
            <a:ext cx="1403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= ২৫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60B15B2-BA45-461E-9BF7-FD2184755FD1}"/>
              </a:ext>
            </a:extLst>
          </p:cNvPr>
          <p:cNvGrpSpPr/>
          <p:nvPr/>
        </p:nvGrpSpPr>
        <p:grpSpPr>
          <a:xfrm>
            <a:off x="6743699" y="3711434"/>
            <a:ext cx="373379" cy="393697"/>
            <a:chOff x="7114540" y="3959323"/>
            <a:chExt cx="373379" cy="320574"/>
          </a:xfrm>
        </p:grpSpPr>
        <p:sp>
          <p:nvSpPr>
            <p:cNvPr id="24" name="Flowchart: Connector 23">
              <a:extLst>
                <a:ext uri="{FF2B5EF4-FFF2-40B4-BE49-F238E27FC236}">
                  <a16:creationId xmlns:a16="http://schemas.microsoft.com/office/drawing/2014/main" id="{BBBFF6F0-E0B7-4932-8CEB-0C79A41A70A9}"/>
                </a:ext>
              </a:extLst>
            </p:cNvPr>
            <p:cNvSpPr/>
            <p:nvPr/>
          </p:nvSpPr>
          <p:spPr>
            <a:xfrm>
              <a:off x="7277099" y="3959323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lowchart: Connector 24">
              <a:extLst>
                <a:ext uri="{FF2B5EF4-FFF2-40B4-BE49-F238E27FC236}">
                  <a16:creationId xmlns:a16="http://schemas.microsoft.com/office/drawing/2014/main" id="{6AD26247-4044-48B4-B64E-B48771C84A67}"/>
                </a:ext>
              </a:extLst>
            </p:cNvPr>
            <p:cNvSpPr/>
            <p:nvPr/>
          </p:nvSpPr>
          <p:spPr>
            <a:xfrm>
              <a:off x="7442200" y="4234177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lowchart: Connector 25">
              <a:extLst>
                <a:ext uri="{FF2B5EF4-FFF2-40B4-BE49-F238E27FC236}">
                  <a16:creationId xmlns:a16="http://schemas.microsoft.com/office/drawing/2014/main" id="{EBBB116E-1491-471B-AD57-F300929D1114}"/>
                </a:ext>
              </a:extLst>
            </p:cNvPr>
            <p:cNvSpPr/>
            <p:nvPr/>
          </p:nvSpPr>
          <p:spPr>
            <a:xfrm>
              <a:off x="7114540" y="4234178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B972D1EF-1768-4A8B-A9A9-E08E3D6E4839}"/>
              </a:ext>
            </a:extLst>
          </p:cNvPr>
          <p:cNvSpPr txBox="1"/>
          <p:nvPr/>
        </p:nvSpPr>
        <p:spPr>
          <a:xfrm>
            <a:off x="7399019" y="3573316"/>
            <a:ext cx="33578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Algerian" panose="04020705040A02060702" pitchFamily="82" charset="0"/>
                <a:cs typeface="NikoshBAN" panose="02000000000000000000" pitchFamily="2" charset="0"/>
              </a:rPr>
              <a:t>৪৮ - ২৫ = ২৩</a:t>
            </a:r>
            <a:endParaRPr lang="en-US" sz="4400" dirty="0">
              <a:latin typeface="Algerian" panose="04020705040A02060702" pitchFamily="82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BD44F50-76B7-4B68-A47A-989E4040F4AF}"/>
              </a:ext>
            </a:extLst>
          </p:cNvPr>
          <p:cNvGrpSpPr/>
          <p:nvPr/>
        </p:nvGrpSpPr>
        <p:grpSpPr>
          <a:xfrm>
            <a:off x="1753868" y="3688216"/>
            <a:ext cx="373379" cy="393697"/>
            <a:chOff x="7114540" y="3959323"/>
            <a:chExt cx="373379" cy="320574"/>
          </a:xfrm>
        </p:grpSpPr>
        <p:sp>
          <p:nvSpPr>
            <p:cNvPr id="29" name="Flowchart: Connector 28">
              <a:extLst>
                <a:ext uri="{FF2B5EF4-FFF2-40B4-BE49-F238E27FC236}">
                  <a16:creationId xmlns:a16="http://schemas.microsoft.com/office/drawing/2014/main" id="{57C74019-8A8E-470A-8CEA-C77263918310}"/>
                </a:ext>
              </a:extLst>
            </p:cNvPr>
            <p:cNvSpPr/>
            <p:nvPr/>
          </p:nvSpPr>
          <p:spPr>
            <a:xfrm>
              <a:off x="7277099" y="3959323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lowchart: Connector 29">
              <a:extLst>
                <a:ext uri="{FF2B5EF4-FFF2-40B4-BE49-F238E27FC236}">
                  <a16:creationId xmlns:a16="http://schemas.microsoft.com/office/drawing/2014/main" id="{B2FCFF0C-B65D-49E2-AC08-74AF8BB621A8}"/>
                </a:ext>
              </a:extLst>
            </p:cNvPr>
            <p:cNvSpPr/>
            <p:nvPr/>
          </p:nvSpPr>
          <p:spPr>
            <a:xfrm>
              <a:off x="7442200" y="4234177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lowchart: Connector 30">
              <a:extLst>
                <a:ext uri="{FF2B5EF4-FFF2-40B4-BE49-F238E27FC236}">
                  <a16:creationId xmlns:a16="http://schemas.microsoft.com/office/drawing/2014/main" id="{5584BCD0-60E1-4846-9F0A-7E3928053B26}"/>
                </a:ext>
              </a:extLst>
            </p:cNvPr>
            <p:cNvSpPr/>
            <p:nvPr/>
          </p:nvSpPr>
          <p:spPr>
            <a:xfrm>
              <a:off x="7114540" y="4234178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6200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9" grpId="0"/>
      <p:bldP spid="20" grpId="0"/>
      <p:bldP spid="21" grpId="0"/>
      <p:bldP spid="22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D6087C-F4D7-42C6-A80A-91CB0E2FAC24}"/>
              </a:ext>
            </a:extLst>
          </p:cNvPr>
          <p:cNvSpPr txBox="1"/>
          <p:nvPr/>
        </p:nvSpPr>
        <p:spPr>
          <a:xfrm>
            <a:off x="1854200" y="2146300"/>
            <a:ext cx="340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(৩) ক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২ = ৩৬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F63829-477A-402B-A937-66FAAEA04DBF}"/>
              </a:ext>
            </a:extLst>
          </p:cNvPr>
          <p:cNvSpPr txBox="1"/>
          <p:nvPr/>
        </p:nvSpPr>
        <p:spPr>
          <a:xfrm>
            <a:off x="2692400" y="2819400"/>
            <a:ext cx="2654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 = ৩৬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BA96C5-0345-429F-A378-C04E7E98E0E1}"/>
              </a:ext>
            </a:extLst>
          </p:cNvPr>
          <p:cNvSpPr txBox="1"/>
          <p:nvPr/>
        </p:nvSpPr>
        <p:spPr>
          <a:xfrm>
            <a:off x="3175000" y="3474541"/>
            <a:ext cx="1231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= ১৮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A5C4BEA-FAA1-4850-92F9-7E3563F14213}"/>
              </a:ext>
            </a:extLst>
          </p:cNvPr>
          <p:cNvGrpSpPr/>
          <p:nvPr/>
        </p:nvGrpSpPr>
        <p:grpSpPr>
          <a:xfrm>
            <a:off x="1667510" y="4047133"/>
            <a:ext cx="373379" cy="393697"/>
            <a:chOff x="7114540" y="3959323"/>
            <a:chExt cx="373379" cy="320574"/>
          </a:xfrm>
        </p:grpSpPr>
        <p:sp>
          <p:nvSpPr>
            <p:cNvPr id="6" name="Flowchart: Connector 5">
              <a:extLst>
                <a:ext uri="{FF2B5EF4-FFF2-40B4-BE49-F238E27FC236}">
                  <a16:creationId xmlns:a16="http://schemas.microsoft.com/office/drawing/2014/main" id="{464FF590-9CCB-40F9-94AB-B1085FB8B38F}"/>
                </a:ext>
              </a:extLst>
            </p:cNvPr>
            <p:cNvSpPr/>
            <p:nvPr/>
          </p:nvSpPr>
          <p:spPr>
            <a:xfrm>
              <a:off x="7277099" y="3959323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id="{2A176D3F-22C3-417D-BF77-04ACA21D9A5B}"/>
                </a:ext>
              </a:extLst>
            </p:cNvPr>
            <p:cNvSpPr/>
            <p:nvPr/>
          </p:nvSpPr>
          <p:spPr>
            <a:xfrm>
              <a:off x="7442200" y="4234177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id="{5CD1026C-EB47-435B-BC09-0BEBBC4F40A0}"/>
                </a:ext>
              </a:extLst>
            </p:cNvPr>
            <p:cNvSpPr/>
            <p:nvPr/>
          </p:nvSpPr>
          <p:spPr>
            <a:xfrm>
              <a:off x="7114540" y="4234178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66F51EC-0F14-4289-860E-FCD99559BB8F}"/>
              </a:ext>
            </a:extLst>
          </p:cNvPr>
          <p:cNvSpPr txBox="1"/>
          <p:nvPr/>
        </p:nvSpPr>
        <p:spPr>
          <a:xfrm>
            <a:off x="2317750" y="3999960"/>
            <a:ext cx="340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১৮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২ = ৩৬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53D62A-4281-413A-AC5F-654C77F2D6C3}"/>
              </a:ext>
            </a:extLst>
          </p:cNvPr>
          <p:cNvSpPr txBox="1"/>
          <p:nvPr/>
        </p:nvSpPr>
        <p:spPr>
          <a:xfrm>
            <a:off x="6515100" y="2247900"/>
            <a:ext cx="3517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(৪) ৭২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ক= ৬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0C58D8-0A3E-4E38-9120-0FE00FFE459B}"/>
              </a:ext>
            </a:extLst>
          </p:cNvPr>
          <p:cNvSpPr txBox="1"/>
          <p:nvPr/>
        </p:nvSpPr>
        <p:spPr>
          <a:xfrm>
            <a:off x="7239002" y="3004641"/>
            <a:ext cx="2920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 =৭২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৬</a:t>
            </a:r>
            <a:endParaRPr lang="en-US" sz="4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89EFD4-545C-4445-A1F4-F7C241D24B14}"/>
              </a:ext>
            </a:extLst>
          </p:cNvPr>
          <p:cNvSpPr txBox="1"/>
          <p:nvPr/>
        </p:nvSpPr>
        <p:spPr>
          <a:xfrm>
            <a:off x="7785102" y="3588841"/>
            <a:ext cx="1231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= ১২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6972205-C309-4BF4-9647-0D1EA36CBE0E}"/>
              </a:ext>
            </a:extLst>
          </p:cNvPr>
          <p:cNvGrpSpPr/>
          <p:nvPr/>
        </p:nvGrpSpPr>
        <p:grpSpPr>
          <a:xfrm>
            <a:off x="6455414" y="4161433"/>
            <a:ext cx="373379" cy="393697"/>
            <a:chOff x="7114540" y="3959323"/>
            <a:chExt cx="373379" cy="320574"/>
          </a:xfrm>
        </p:grpSpPr>
        <p:sp>
          <p:nvSpPr>
            <p:cNvPr id="18" name="Flowchart: Connector 17">
              <a:extLst>
                <a:ext uri="{FF2B5EF4-FFF2-40B4-BE49-F238E27FC236}">
                  <a16:creationId xmlns:a16="http://schemas.microsoft.com/office/drawing/2014/main" id="{41BE108B-3043-48AD-9868-AD1F0D4A1671}"/>
                </a:ext>
              </a:extLst>
            </p:cNvPr>
            <p:cNvSpPr/>
            <p:nvPr/>
          </p:nvSpPr>
          <p:spPr>
            <a:xfrm>
              <a:off x="7277099" y="3959323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lowchart: Connector 18">
              <a:extLst>
                <a:ext uri="{FF2B5EF4-FFF2-40B4-BE49-F238E27FC236}">
                  <a16:creationId xmlns:a16="http://schemas.microsoft.com/office/drawing/2014/main" id="{B298975C-267B-4228-8C0A-4D8A3427E3C4}"/>
                </a:ext>
              </a:extLst>
            </p:cNvPr>
            <p:cNvSpPr/>
            <p:nvPr/>
          </p:nvSpPr>
          <p:spPr>
            <a:xfrm>
              <a:off x="7442200" y="4234177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lowchart: Connector 19">
              <a:extLst>
                <a:ext uri="{FF2B5EF4-FFF2-40B4-BE49-F238E27FC236}">
                  <a16:creationId xmlns:a16="http://schemas.microsoft.com/office/drawing/2014/main" id="{82B39EF9-5B53-4A58-9CA6-4317BAB36AEF}"/>
                </a:ext>
              </a:extLst>
            </p:cNvPr>
            <p:cNvSpPr/>
            <p:nvPr/>
          </p:nvSpPr>
          <p:spPr>
            <a:xfrm>
              <a:off x="7114540" y="4234178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D0CAFC3A-815B-492F-BF65-45E219D7A9F1}"/>
              </a:ext>
            </a:extLst>
          </p:cNvPr>
          <p:cNvSpPr txBox="1"/>
          <p:nvPr/>
        </p:nvSpPr>
        <p:spPr>
          <a:xfrm>
            <a:off x="7006590" y="4131760"/>
            <a:ext cx="3517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৭২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১২ = ৬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E997DAA-68AC-4386-9610-45A1B62B7339}"/>
              </a:ext>
            </a:extLst>
          </p:cNvPr>
          <p:cNvSpPr txBox="1"/>
          <p:nvPr/>
        </p:nvSpPr>
        <p:spPr>
          <a:xfrm>
            <a:off x="1225550" y="819649"/>
            <a:ext cx="9740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 এর এমন একটি মান নির্ণয় করি যেন বাক্যটি সত্য হয়।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03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3" grpId="0"/>
      <p:bldP spid="14" grpId="0"/>
      <p:bldP spid="15" grpId="0"/>
      <p:bldP spid="16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F3FE63BA-BBE3-4248-B8D8-36819CD09547}"/>
              </a:ext>
            </a:extLst>
          </p:cNvPr>
          <p:cNvSpPr/>
          <p:nvPr/>
        </p:nvSpPr>
        <p:spPr>
          <a:xfrm>
            <a:off x="3130550" y="88900"/>
            <a:ext cx="5930900" cy="1168400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FCD9B3-CEA4-450F-9BDE-2F3BE37675EA}"/>
              </a:ext>
            </a:extLst>
          </p:cNvPr>
          <p:cNvSpPr txBox="1"/>
          <p:nvPr/>
        </p:nvSpPr>
        <p:spPr>
          <a:xfrm>
            <a:off x="558800" y="1257300"/>
            <a:ext cx="11036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 নিচের বাক্যগুলো থেকে খোলা বাক্য ও গাণিতিক বাক্য আলাদা করি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439571-0030-4F16-BCB9-CAE5F1FD6F69}"/>
              </a:ext>
            </a:extLst>
          </p:cNvPr>
          <p:cNvSpPr txBox="1"/>
          <p:nvPr/>
        </p:nvSpPr>
        <p:spPr>
          <a:xfrm>
            <a:off x="2889251" y="1932801"/>
            <a:ext cx="2959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(১) ৫ + ৮ = ১৩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AE545B-3A47-4E06-8F97-4AC38998A815}"/>
              </a:ext>
            </a:extLst>
          </p:cNvPr>
          <p:cNvSpPr txBox="1"/>
          <p:nvPr/>
        </p:nvSpPr>
        <p:spPr>
          <a:xfrm>
            <a:off x="6343650" y="1900416"/>
            <a:ext cx="256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(২) ৬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ক = ৪২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F3B63C-273A-4812-AFF1-866EE430C0BE}"/>
              </a:ext>
            </a:extLst>
          </p:cNvPr>
          <p:cNvSpPr txBox="1"/>
          <p:nvPr/>
        </p:nvSpPr>
        <p:spPr>
          <a:xfrm>
            <a:off x="2889251" y="2560144"/>
            <a:ext cx="2425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(৩) ক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৮ = 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2A71D2-2DEA-4D24-A64A-D92E983A9659}"/>
              </a:ext>
            </a:extLst>
          </p:cNvPr>
          <p:cNvSpPr txBox="1"/>
          <p:nvPr/>
        </p:nvSpPr>
        <p:spPr>
          <a:xfrm>
            <a:off x="6343650" y="2560144"/>
            <a:ext cx="314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(৪) ৭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৯ = ৬৩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3A3A13-CAB3-40C1-A47C-9C2C33D9B162}"/>
              </a:ext>
            </a:extLst>
          </p:cNvPr>
          <p:cNvSpPr txBox="1"/>
          <p:nvPr/>
        </p:nvSpPr>
        <p:spPr>
          <a:xfrm>
            <a:off x="3130550" y="3559435"/>
            <a:ext cx="2070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খোলা বাক্য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7B622C-66D6-44C8-982D-211C73184746}"/>
              </a:ext>
            </a:extLst>
          </p:cNvPr>
          <p:cNvSpPr txBox="1"/>
          <p:nvPr/>
        </p:nvSpPr>
        <p:spPr>
          <a:xfrm>
            <a:off x="6480175" y="3559435"/>
            <a:ext cx="22923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গাণিতিক বাক্য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52583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26615 0.3888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07" y="1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97 -0.00348 L -0.29609 0.3641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06" y="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0.00741 L -0.0099 0.3689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71 -0.03565 L -0.01146 0.3761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2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9C66A79D-FDE6-481F-90EF-D975A0434BDF}"/>
              </a:ext>
            </a:extLst>
          </p:cNvPr>
          <p:cNvSpPr/>
          <p:nvPr/>
        </p:nvSpPr>
        <p:spPr>
          <a:xfrm>
            <a:off x="3130550" y="88900"/>
            <a:ext cx="5930900" cy="1168400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2CDEEC-9FF0-42E6-9955-B66F082BD452}"/>
              </a:ext>
            </a:extLst>
          </p:cNvPr>
          <p:cNvSpPr txBox="1"/>
          <p:nvPr/>
        </p:nvSpPr>
        <p:spPr>
          <a:xfrm>
            <a:off x="1485900" y="1447800"/>
            <a:ext cx="8064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ক এর এমন মান নির্ণয় কর যেন বাক্যটি সত্য হয়।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DB083F-2F60-4590-A2A1-5C6F15BF5404}"/>
              </a:ext>
            </a:extLst>
          </p:cNvPr>
          <p:cNvSpPr txBox="1"/>
          <p:nvPr/>
        </p:nvSpPr>
        <p:spPr>
          <a:xfrm>
            <a:off x="2108200" y="2094131"/>
            <a:ext cx="4610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৩৫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ক = ৫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A3D036-30E3-4351-8EAF-1AF67DFF0CA6}"/>
              </a:ext>
            </a:extLst>
          </p:cNvPr>
          <p:cNvSpPr txBox="1"/>
          <p:nvPr/>
        </p:nvSpPr>
        <p:spPr>
          <a:xfrm>
            <a:off x="1625600" y="3086488"/>
            <a:ext cx="642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প্রতীক ব্যবহার করে নিচের বাক্যটি লিখ।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CBD957-A89E-4313-9165-B8BEB6F28EA2}"/>
              </a:ext>
            </a:extLst>
          </p:cNvPr>
          <p:cNvSpPr txBox="1"/>
          <p:nvPr/>
        </p:nvSpPr>
        <p:spPr>
          <a:xfrm>
            <a:off x="2108200" y="3771512"/>
            <a:ext cx="688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 এর সাথে ৬ গুণ করলে গুণফল ৫৪ হয়।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90BF69-E9F3-4C47-8568-C2FBFC6F4CB9}"/>
              </a:ext>
            </a:extLst>
          </p:cNvPr>
          <p:cNvSpPr txBox="1"/>
          <p:nvPr/>
        </p:nvSpPr>
        <p:spPr>
          <a:xfrm rot="10800000" flipH="1" flipV="1">
            <a:off x="3693159" y="4580587"/>
            <a:ext cx="3649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উত্তরগুলো মিলিয়ে নিই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925B63-F76A-46DE-9939-A0B50DF3A080}"/>
              </a:ext>
            </a:extLst>
          </p:cNvPr>
          <p:cNvSpPr txBox="1"/>
          <p:nvPr/>
        </p:nvSpPr>
        <p:spPr>
          <a:xfrm rot="10800000" flipH="1" flipV="1">
            <a:off x="3423918" y="5389662"/>
            <a:ext cx="47675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উত্তরঃ ক = ৭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উত্তরঃ ক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৬ = ৫৪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09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2789DBF-4C1D-4700-A2AE-9ECF09D3B26A}"/>
              </a:ext>
            </a:extLst>
          </p:cNvPr>
          <p:cNvGrpSpPr/>
          <p:nvPr/>
        </p:nvGrpSpPr>
        <p:grpSpPr>
          <a:xfrm>
            <a:off x="541524" y="222048"/>
            <a:ext cx="2583313" cy="2298700"/>
            <a:chOff x="871724" y="270489"/>
            <a:chExt cx="2583313" cy="22987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6D10202-692D-454A-BCFC-6A3C1F9A2257}"/>
                </a:ext>
              </a:extLst>
            </p:cNvPr>
            <p:cNvSpPr/>
            <p:nvPr/>
          </p:nvSpPr>
          <p:spPr>
            <a:xfrm>
              <a:off x="1205510" y="1283821"/>
              <a:ext cx="1904307" cy="108134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6E35380C-8914-4EE7-B832-A6E4E13CCD86}"/>
                </a:ext>
              </a:extLst>
            </p:cNvPr>
            <p:cNvSpPr/>
            <p:nvPr/>
          </p:nvSpPr>
          <p:spPr>
            <a:xfrm>
              <a:off x="1019818" y="270489"/>
              <a:ext cx="2228378" cy="1013332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9F85C1E-B14B-453E-8BD5-6214E7B7B9CB}"/>
                </a:ext>
              </a:extLst>
            </p:cNvPr>
            <p:cNvSpPr/>
            <p:nvPr/>
          </p:nvSpPr>
          <p:spPr>
            <a:xfrm>
              <a:off x="1993900" y="1800689"/>
              <a:ext cx="343173" cy="5644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B445DCD-19F0-434F-B806-26F2CEDBA5AE}"/>
                </a:ext>
              </a:extLst>
            </p:cNvPr>
            <p:cNvSpPr/>
            <p:nvPr/>
          </p:nvSpPr>
          <p:spPr>
            <a:xfrm>
              <a:off x="871724" y="2365162"/>
              <a:ext cx="2583313" cy="204027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D680FC0-011A-4154-A55A-218F3536FD5B}"/>
              </a:ext>
            </a:extLst>
          </p:cNvPr>
          <p:cNvSpPr txBox="1"/>
          <p:nvPr/>
        </p:nvSpPr>
        <p:spPr>
          <a:xfrm>
            <a:off x="2779617" y="368352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Grameem" panose="02000000000000000000" pitchFamily="2" charset="0"/>
                <a:cs typeface="NikoshGrameem" panose="02000000000000000000" pitchFamily="2" charset="0"/>
              </a:rPr>
              <a:t>বাড়ির কাজ </a:t>
            </a:r>
            <a:endParaRPr lang="en-US" sz="4800" dirty="0">
              <a:latin typeface="NikoshGrameem" panose="02000000000000000000" pitchFamily="2" charset="0"/>
              <a:cs typeface="NikoshGrameem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084129-D28D-4B63-A07C-97317727E894}"/>
              </a:ext>
            </a:extLst>
          </p:cNvPr>
          <p:cNvSpPr txBox="1"/>
          <p:nvPr/>
        </p:nvSpPr>
        <p:spPr>
          <a:xfrm>
            <a:off x="3310529" y="1371398"/>
            <a:ext cx="82293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খোলা বাক্যগুলোর অজানা মানগুলো বের কর যেন বাক্যগুলো সত্য হয়।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2F3DBC-002F-4798-857E-FBCDD25FACDA}"/>
              </a:ext>
            </a:extLst>
          </p:cNvPr>
          <p:cNvSpPr txBox="1"/>
          <p:nvPr/>
        </p:nvSpPr>
        <p:spPr>
          <a:xfrm>
            <a:off x="3310527" y="2605276"/>
            <a:ext cx="8229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১) একটি ত্রিভুজের ক সংখ্যক বাহু আছে।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2CC9DD-9A53-4F42-9281-6A4B55FEAB7B}"/>
              </a:ext>
            </a:extLst>
          </p:cNvPr>
          <p:cNvSpPr txBox="1"/>
          <p:nvPr/>
        </p:nvSpPr>
        <p:spPr>
          <a:xfrm>
            <a:off x="3310525" y="3282385"/>
            <a:ext cx="8229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২) একটি বর্গের খ সংখ্যক কোণ আছে।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799A32-0EA0-4261-B10F-24092014B5BB}"/>
              </a:ext>
            </a:extLst>
          </p:cNvPr>
          <p:cNvSpPr txBox="1"/>
          <p:nvPr/>
        </p:nvSpPr>
        <p:spPr>
          <a:xfrm>
            <a:off x="3310525" y="3885320"/>
            <a:ext cx="82293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৩) ক টাকার দ্রব্য কিনে ১০০ টাকা দিয়ে ৪৫ টাকা ফেরত নেওয়া হলো।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0F8645-586B-4887-9807-8758764A49DC}"/>
              </a:ext>
            </a:extLst>
          </p:cNvPr>
          <p:cNvSpPr txBox="1"/>
          <p:nvPr/>
        </p:nvSpPr>
        <p:spPr>
          <a:xfrm>
            <a:off x="3310525" y="5119197"/>
            <a:ext cx="82293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৪) খ সংখ্যক বিস্কুট ১৫ জনের মধ্যে ৪ টি করে ভাগ করে দেওয়া হলো।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46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C24401-BC50-4504-A53F-A4DE52B36A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AF7A8B-F624-420B-BA00-909832F1EC3F}"/>
              </a:ext>
            </a:extLst>
          </p:cNvPr>
          <p:cNvSpPr txBox="1"/>
          <p:nvPr/>
        </p:nvSpPr>
        <p:spPr>
          <a:xfrm>
            <a:off x="2622550" y="774700"/>
            <a:ext cx="6946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9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512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2">
            <a:extLst>
              <a:ext uri="{FF2B5EF4-FFF2-40B4-BE49-F238E27FC236}">
                <a16:creationId xmlns:a16="http://schemas.microsoft.com/office/drawing/2014/main" id="{2B666070-E601-4C21-AE60-F95BBC0CA681}"/>
              </a:ext>
            </a:extLst>
          </p:cNvPr>
          <p:cNvSpPr/>
          <p:nvPr/>
        </p:nvSpPr>
        <p:spPr>
          <a:xfrm>
            <a:off x="3172918" y="260325"/>
            <a:ext cx="5846164" cy="1664677"/>
          </a:xfrm>
          <a:prstGeom prst="horizontalScroll">
            <a:avLst/>
          </a:prstGeom>
          <a:solidFill>
            <a:schemeClr val="bg2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শিক্ষক পরিচিতি </a:t>
            </a:r>
            <a:endParaRPr lang="en-GB" sz="5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9C360189-9936-4C0A-BC68-6087B48A7AA0}"/>
              </a:ext>
            </a:extLst>
          </p:cNvPr>
          <p:cNvSpPr/>
          <p:nvPr/>
        </p:nvSpPr>
        <p:spPr>
          <a:xfrm>
            <a:off x="2138938" y="1925002"/>
            <a:ext cx="8219266" cy="3516985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Harrington" panose="04040505050A02020702" pitchFamily="82" charset="0"/>
              </a:rPr>
              <a:t>মোছাঃ</a:t>
            </a:r>
            <a:r>
              <a:rPr lang="en-US" sz="3600" dirty="0">
                <a:solidFill>
                  <a:srgbClr val="002060"/>
                </a:solidFill>
                <a:latin typeface="Harrington" panose="04040505050A02020702" pitchFamily="8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Harrington" panose="04040505050A02020702" pitchFamily="82" charset="0"/>
              </a:rPr>
              <a:t>ফেরদৌসী</a:t>
            </a:r>
            <a:r>
              <a:rPr lang="en-US" sz="3600" dirty="0">
                <a:solidFill>
                  <a:srgbClr val="002060"/>
                </a:solidFill>
                <a:latin typeface="Harrington" panose="04040505050A02020702" pitchFamily="8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Harrington" panose="04040505050A02020702" pitchFamily="82" charset="0"/>
              </a:rPr>
              <a:t>বেগম</a:t>
            </a:r>
            <a:r>
              <a:rPr lang="en-US" sz="3600" dirty="0">
                <a:solidFill>
                  <a:srgbClr val="002060"/>
                </a:solidFill>
                <a:latin typeface="Harrington" panose="04040505050A02020702" pitchFamily="82" charset="0"/>
              </a:rPr>
              <a:t> </a:t>
            </a:r>
            <a:endParaRPr lang="bn-BD" sz="5400" dirty="0">
              <a:solidFill>
                <a:srgbClr val="002060"/>
              </a:solidFill>
              <a:latin typeface="Harrington" panose="04040505050A02020702" pitchFamily="8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bn-BD" sz="3600" dirty="0">
                <a:solidFill>
                  <a:srgbClr val="002060"/>
                </a:solidFill>
                <a:latin typeface="Harrington" panose="04040505050A02020702" pitchFamily="8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rgbClr val="002060"/>
                </a:solidFill>
                <a:latin typeface="Harrington" panose="04040505050A02020702" pitchFamily="82" charset="0"/>
                <a:cs typeface="NikoshBAN" panose="02000000000000000000" pitchFamily="2" charset="0"/>
              </a:rPr>
              <a:t>শিক্ষক </a:t>
            </a:r>
          </a:p>
          <a:p>
            <a:pPr algn="ctr"/>
            <a:r>
              <a:rPr lang="bn-IN" sz="4000" dirty="0">
                <a:solidFill>
                  <a:srgbClr val="002060"/>
                </a:solidFill>
                <a:latin typeface="Harrington" panose="04040505050A02020702" pitchFamily="82" charset="0"/>
                <a:cs typeface="NikoshBAN" panose="02000000000000000000" pitchFamily="2" charset="0"/>
              </a:rPr>
              <a:t>ব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ৈরাগীগঞ্জ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সরকারি প্রাথমিক বিদ্যালয়</a:t>
            </a:r>
            <a:r>
              <a:rPr lang="bn-BD" sz="3600" dirty="0">
                <a:solidFill>
                  <a:srgbClr val="002060"/>
                </a:solidFill>
                <a:latin typeface="Harrington" panose="04040505050A02020702" pitchFamily="82" charset="0"/>
                <a:cs typeface="NikoshBAN" panose="02000000000000000000" pitchFamily="2" charset="0"/>
              </a:rPr>
              <a:t> </a:t>
            </a:r>
            <a:endParaRPr lang="bn-BD" sz="4800" dirty="0">
              <a:solidFill>
                <a:srgbClr val="002060"/>
              </a:solidFill>
              <a:latin typeface="Harrington" panose="04040505050A02020702" pitchFamily="8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মিঠাপুকুর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রংপুর ।</a:t>
            </a:r>
            <a:endParaRPr lang="en-GB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09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2D5D8199-6259-476E-9274-932F60397E67}"/>
              </a:ext>
            </a:extLst>
          </p:cNvPr>
          <p:cNvSpPr/>
          <p:nvPr/>
        </p:nvSpPr>
        <p:spPr>
          <a:xfrm rot="10800000" flipV="1">
            <a:off x="3045912" y="127845"/>
            <a:ext cx="6100175" cy="961919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E0CCE71-4DD8-4D6F-BD35-027877C708B6}"/>
              </a:ext>
            </a:extLst>
          </p:cNvPr>
          <p:cNvSpPr/>
          <p:nvPr/>
        </p:nvSpPr>
        <p:spPr>
          <a:xfrm>
            <a:off x="3746824" y="1459997"/>
            <a:ext cx="7427934" cy="343213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bn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অধ্যায় ৪ গাণিতিক প্রতীক  </a:t>
            </a:r>
          </a:p>
          <a:p>
            <a:r>
              <a:rPr lang="bn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 পাঠঃ ৪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খোলা বাক্য 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পৃষ্ঠাঃ ২২</a:t>
            </a:r>
          </a:p>
          <a:p>
            <a:r>
              <a:rPr lang="bn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</a:p>
          <a:p>
            <a:r>
              <a:rPr lang="bn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০3-০৭-২০২১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D365B7-C89B-4264-9AA3-48CFBE0DE3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09" y="1478073"/>
            <a:ext cx="2792210" cy="341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201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D00E1FEE-2577-4331-9633-3C7807EF4D86}"/>
              </a:ext>
            </a:extLst>
          </p:cNvPr>
          <p:cNvSpPr/>
          <p:nvPr/>
        </p:nvSpPr>
        <p:spPr>
          <a:xfrm rot="10800000" flipV="1">
            <a:off x="3315221" y="145928"/>
            <a:ext cx="5315211" cy="1044045"/>
          </a:xfrm>
          <a:prstGeom prst="flowChartTerminator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C2A67C3-66F7-49C5-A5C1-F4CF13B5710A}"/>
              </a:ext>
            </a:extLst>
          </p:cNvPr>
          <p:cNvSpPr/>
          <p:nvPr/>
        </p:nvSpPr>
        <p:spPr>
          <a:xfrm>
            <a:off x="989556" y="1352811"/>
            <a:ext cx="10346499" cy="345718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খোলা বাক্য শনাক্ত করতে পারে।</a:t>
            </a:r>
          </a:p>
          <a:p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অক্ষর প্রতীক ব্যবহার করে গাণিতিক বাক্য তৈরি করতে পারবে। </a:t>
            </a:r>
          </a:p>
          <a:p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খোলা বাক্য থেকে অক্ষর প্রতীকের মান নির্ণয়   করতে পারবে। 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38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extLst>
              <a:ext uri="{FF2B5EF4-FFF2-40B4-BE49-F238E27FC236}">
                <a16:creationId xmlns:a16="http://schemas.microsoft.com/office/drawing/2014/main" id="{2887A72B-40A9-44F3-B178-E30D9A7739DF}"/>
              </a:ext>
            </a:extLst>
          </p:cNvPr>
          <p:cNvSpPr/>
          <p:nvPr/>
        </p:nvSpPr>
        <p:spPr>
          <a:xfrm>
            <a:off x="2895600" y="313151"/>
            <a:ext cx="6400800" cy="2060532"/>
          </a:xfrm>
          <a:prstGeom prst="wav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8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7C87A6-443C-4FB8-87D3-F93906A03D7A}"/>
              </a:ext>
            </a:extLst>
          </p:cNvPr>
          <p:cNvSpPr txBox="1"/>
          <p:nvPr/>
        </p:nvSpPr>
        <p:spPr>
          <a:xfrm>
            <a:off x="3237978" y="3230743"/>
            <a:ext cx="5636712" cy="1323439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খোলা বাক্য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33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A6E41E-272A-4EBD-838C-6B021B9762A7}"/>
              </a:ext>
            </a:extLst>
          </p:cNvPr>
          <p:cNvSpPr txBox="1"/>
          <p:nvPr/>
        </p:nvSpPr>
        <p:spPr>
          <a:xfrm>
            <a:off x="1492858" y="901700"/>
            <a:ext cx="99936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বাক্যকে “খোলা বাক্য” বলা হয়, যখন বাক্যটি সত্য না মিথ্যা তা নির্ণয় করা যায় না।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33FA35-A62C-47B4-80C1-9A15F086864F}"/>
              </a:ext>
            </a:extLst>
          </p:cNvPr>
          <p:cNvSpPr txBox="1"/>
          <p:nvPr/>
        </p:nvSpPr>
        <p:spPr>
          <a:xfrm>
            <a:off x="1645258" y="2921000"/>
            <a:ext cx="99936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অপরদিকে, একটি বাক্যকে “গাণিতিক বাক্য (বন্ধ বাক্য)” বলা হয়, যখন বাক্যটি সত্য না মিথ্যা তা নির্ণয় করা যায়।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68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18FE7A-C81C-47CB-AC64-438EA4037FB0}"/>
              </a:ext>
            </a:extLst>
          </p:cNvPr>
          <p:cNvSpPr txBox="1"/>
          <p:nvPr/>
        </p:nvSpPr>
        <p:spPr>
          <a:xfrm>
            <a:off x="1311058" y="200417"/>
            <a:ext cx="19958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উদাহরণঃ</a:t>
            </a:r>
          </a:p>
          <a:p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26ECB0CE-711B-4D1B-AF84-6AC8384D2B2C}"/>
              </a:ext>
            </a:extLst>
          </p:cNvPr>
          <p:cNvSpPr/>
          <p:nvPr/>
        </p:nvSpPr>
        <p:spPr>
          <a:xfrm>
            <a:off x="5313649" y="1230370"/>
            <a:ext cx="604381" cy="2004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C6145E-462F-4C05-9A93-E760FD0EE3FF}"/>
              </a:ext>
            </a:extLst>
          </p:cNvPr>
          <p:cNvSpPr txBox="1"/>
          <p:nvPr/>
        </p:nvSpPr>
        <p:spPr>
          <a:xfrm>
            <a:off x="858558" y="945859"/>
            <a:ext cx="44023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৮ একটি জোড় সংখ্যা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3FFA96-6960-40C6-955C-CFAB20BF359F}"/>
              </a:ext>
            </a:extLst>
          </p:cNvPr>
          <p:cNvSpPr txBox="1"/>
          <p:nvPr/>
        </p:nvSpPr>
        <p:spPr>
          <a:xfrm>
            <a:off x="6273971" y="707512"/>
            <a:ext cx="46069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এটি একটি গাণিতিক বাক্য এবং সত্য।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5A1CA3-B3C0-4563-B277-B16274B29F1D}"/>
              </a:ext>
            </a:extLst>
          </p:cNvPr>
          <p:cNvSpPr txBox="1"/>
          <p:nvPr/>
        </p:nvSpPr>
        <p:spPr>
          <a:xfrm>
            <a:off x="815235" y="2154062"/>
            <a:ext cx="4245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৯ একটি জোড় সংখ্যা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58571B-9272-49A1-AE90-A8C329779947}"/>
              </a:ext>
            </a:extLst>
          </p:cNvPr>
          <p:cNvSpPr txBox="1"/>
          <p:nvPr/>
        </p:nvSpPr>
        <p:spPr>
          <a:xfrm>
            <a:off x="6096000" y="1934680"/>
            <a:ext cx="46069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এটি একটি গাণিতিক বাক্য এবং মিথ্যা।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DE15F5FA-115F-43FC-BEDA-EC91CFB130E3}"/>
              </a:ext>
            </a:extLst>
          </p:cNvPr>
          <p:cNvSpPr/>
          <p:nvPr/>
        </p:nvSpPr>
        <p:spPr>
          <a:xfrm>
            <a:off x="5168033" y="2438573"/>
            <a:ext cx="664920" cy="2004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13C1A7-8938-4FC6-8BA3-EF7FDE67EC0C}"/>
              </a:ext>
            </a:extLst>
          </p:cNvPr>
          <p:cNvSpPr txBox="1"/>
          <p:nvPr/>
        </p:nvSpPr>
        <p:spPr>
          <a:xfrm>
            <a:off x="701459" y="3646776"/>
            <a:ext cx="46121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ক একটি জোড় সংখ্যা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D6B8B804-9A62-4CB8-9947-E037FF536052}"/>
              </a:ext>
            </a:extLst>
          </p:cNvPr>
          <p:cNvSpPr/>
          <p:nvPr/>
        </p:nvSpPr>
        <p:spPr>
          <a:xfrm>
            <a:off x="5121577" y="3904086"/>
            <a:ext cx="664920" cy="2004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8E083B-DE80-422C-917D-E8DBCB031898}"/>
              </a:ext>
            </a:extLst>
          </p:cNvPr>
          <p:cNvSpPr txBox="1"/>
          <p:nvPr/>
        </p:nvSpPr>
        <p:spPr>
          <a:xfrm>
            <a:off x="5812606" y="3455754"/>
            <a:ext cx="577188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এটি একটি খোলা বাক্য, কারণ এটি সত্য অথবা মিথ্যা হতে পারে, যা ক এর মানের উপর নির্ভর করবে।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45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0" grpId="0"/>
      <p:bldP spid="11" grpId="0"/>
      <p:bldP spid="12" grpId="0"/>
      <p:bldP spid="15" grpId="0"/>
      <p:bldP spid="16" grpId="0" animBg="1"/>
      <p:bldP spid="17" grpId="0"/>
      <p:bldP spid="18" grpId="0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1A6DD2-9555-4047-A68A-83F2018D3622}"/>
              </a:ext>
            </a:extLst>
          </p:cNvPr>
          <p:cNvSpPr txBox="1"/>
          <p:nvPr/>
        </p:nvSpPr>
        <p:spPr>
          <a:xfrm>
            <a:off x="1540701" y="137786"/>
            <a:ext cx="93694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বাক্যগুলোকে গাণিতিক বাক্যে প্রকাশ করি এবং খোলা বাক্য ও গাণিতিক উক্তিগুলো নির্ণয় করি।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37500F-508E-432F-A479-817D46E37DA7}"/>
              </a:ext>
            </a:extLst>
          </p:cNvPr>
          <p:cNvSpPr txBox="1"/>
          <p:nvPr/>
        </p:nvSpPr>
        <p:spPr>
          <a:xfrm>
            <a:off x="1415441" y="1584336"/>
            <a:ext cx="87306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(১) ৫ এর সাথে ক যোগ করলে যোগফল ১২ হয়।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4E1696-2ABF-4DB2-A7D2-A7FA59653667}"/>
              </a:ext>
            </a:extLst>
          </p:cNvPr>
          <p:cNvSpPr txBox="1"/>
          <p:nvPr/>
        </p:nvSpPr>
        <p:spPr>
          <a:xfrm>
            <a:off x="1540701" y="2261445"/>
            <a:ext cx="4158640" cy="769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সমাধানঃ  ৫+ক = ১২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EC9D25-D346-40E7-957A-5F6D7EDB74B3}"/>
              </a:ext>
            </a:extLst>
          </p:cNvPr>
          <p:cNvSpPr txBox="1"/>
          <p:nvPr/>
        </p:nvSpPr>
        <p:spPr>
          <a:xfrm>
            <a:off x="5912283" y="2261444"/>
            <a:ext cx="40208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এটি একটি খোলা বাক্য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70C332-88AD-4866-B898-5DAB5F89A545}"/>
              </a:ext>
            </a:extLst>
          </p:cNvPr>
          <p:cNvSpPr txBox="1"/>
          <p:nvPr/>
        </p:nvSpPr>
        <p:spPr>
          <a:xfrm>
            <a:off x="1077238" y="3126197"/>
            <a:ext cx="77661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(২) ৩ কে ৪ দিয়ে গুণ করলে গুণফল ১২ হয়।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1E64E3-F931-41A3-B8AE-171FAB8BF503}"/>
              </a:ext>
            </a:extLst>
          </p:cNvPr>
          <p:cNvSpPr txBox="1"/>
          <p:nvPr/>
        </p:nvSpPr>
        <p:spPr>
          <a:xfrm>
            <a:off x="1139868" y="4092713"/>
            <a:ext cx="39456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সমাধানঃ ৩×৪ = ১২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3AC24A-1B6E-44A6-BBFC-B5A0439B9ACE}"/>
              </a:ext>
            </a:extLst>
          </p:cNvPr>
          <p:cNvSpPr txBox="1"/>
          <p:nvPr/>
        </p:nvSpPr>
        <p:spPr>
          <a:xfrm>
            <a:off x="5085567" y="4114467"/>
            <a:ext cx="67932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এটি একটি গাণিতিক বাক্য  (বন্ধ বাক্য )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এবং এটি সত্য।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58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AC49CA-E3A6-4BE8-8ECF-DAD3BDAC1DDA}"/>
              </a:ext>
            </a:extLst>
          </p:cNvPr>
          <p:cNvSpPr txBox="1"/>
          <p:nvPr/>
        </p:nvSpPr>
        <p:spPr>
          <a:xfrm>
            <a:off x="1139869" y="1584336"/>
            <a:ext cx="82671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(৩) ২৬ কে ৪ দিয়ে ভাগ করলে ভাগফল ৫ হয়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5C1F9E-7B69-4551-BF68-BCC9B69AB1F4}"/>
              </a:ext>
            </a:extLst>
          </p:cNvPr>
          <p:cNvSpPr txBox="1"/>
          <p:nvPr/>
        </p:nvSpPr>
        <p:spPr>
          <a:xfrm>
            <a:off x="1139868" y="2465156"/>
            <a:ext cx="42588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সমাধানঃ ২৬ ÷ ৪ = ৫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D0C3CC-7FA0-4606-B5DF-C73C6764556B}"/>
              </a:ext>
            </a:extLst>
          </p:cNvPr>
          <p:cNvSpPr txBox="1"/>
          <p:nvPr/>
        </p:nvSpPr>
        <p:spPr>
          <a:xfrm>
            <a:off x="5273458" y="2465156"/>
            <a:ext cx="66262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এটি একটি গাণিতিক বাক্য (বন্ধ বাক্য) এবং এটি মিথ্যা।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6B9A2FC-F163-4949-BDF2-991AF03B428E}"/>
              </a:ext>
            </a:extLst>
          </p:cNvPr>
          <p:cNvGrpSpPr/>
          <p:nvPr/>
        </p:nvGrpSpPr>
        <p:grpSpPr>
          <a:xfrm>
            <a:off x="1283915" y="3859548"/>
            <a:ext cx="8123132" cy="800550"/>
            <a:chOff x="1083499" y="4196216"/>
            <a:chExt cx="8123132" cy="80055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0DDB76C-B373-4CB1-BED8-57174E585A17}"/>
                </a:ext>
              </a:extLst>
            </p:cNvPr>
            <p:cNvSpPr txBox="1"/>
            <p:nvPr/>
          </p:nvSpPr>
          <p:spPr>
            <a:xfrm>
              <a:off x="1083499" y="4196216"/>
              <a:ext cx="236115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(4) ≥</a:t>
              </a:r>
              <a:r>
                <a:rPr lang="bn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এবং 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A535A552-5C75-46EC-AE87-B57699A54029}"/>
                </a:ext>
              </a:extLst>
            </p:cNvPr>
            <p:cNvSpPr/>
            <p:nvPr/>
          </p:nvSpPr>
          <p:spPr>
            <a:xfrm>
              <a:off x="3269293" y="4406908"/>
              <a:ext cx="526093" cy="348055"/>
            </a:xfrm>
            <a:prstGeom prst="triangle">
              <a:avLst>
                <a:gd name="adj" fmla="val 57895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FA1C4D6-F742-4A6F-BD45-3C514B6EB56F}"/>
                </a:ext>
              </a:extLst>
            </p:cNvPr>
            <p:cNvSpPr txBox="1"/>
            <p:nvPr/>
          </p:nvSpPr>
          <p:spPr>
            <a:xfrm>
              <a:off x="3958225" y="4227325"/>
              <a:ext cx="524840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যোগ করলে যোগফল ১০ হয়। 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9CE95B0-2123-4A13-8F79-073D504FC950}"/>
              </a:ext>
            </a:extLst>
          </p:cNvPr>
          <p:cNvGrpSpPr/>
          <p:nvPr/>
        </p:nvGrpSpPr>
        <p:grpSpPr>
          <a:xfrm>
            <a:off x="1327759" y="4743365"/>
            <a:ext cx="4935254" cy="769441"/>
            <a:chOff x="2091847" y="939452"/>
            <a:chExt cx="4935254" cy="76944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64D34C7-D031-4E9C-A4D4-0F4031348FA1}"/>
                </a:ext>
              </a:extLst>
            </p:cNvPr>
            <p:cNvSpPr txBox="1"/>
            <p:nvPr/>
          </p:nvSpPr>
          <p:spPr>
            <a:xfrm>
              <a:off x="2091847" y="939452"/>
              <a:ext cx="493525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সমাধানঃ 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≥</a:t>
              </a:r>
              <a:r>
                <a:rPr lang="bn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+       = ১০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75DDFA79-2FED-4B63-8882-2933E37DE21B}"/>
                </a:ext>
              </a:extLst>
            </p:cNvPr>
            <p:cNvSpPr/>
            <p:nvPr/>
          </p:nvSpPr>
          <p:spPr>
            <a:xfrm>
              <a:off x="4885150" y="1093172"/>
              <a:ext cx="513567" cy="415262"/>
            </a:xfrm>
            <a:prstGeom prst="triangl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9FFA2C6-6B77-4AFF-8364-AF33721893C5}"/>
              </a:ext>
            </a:extLst>
          </p:cNvPr>
          <p:cNvSpPr txBox="1"/>
          <p:nvPr/>
        </p:nvSpPr>
        <p:spPr>
          <a:xfrm>
            <a:off x="6096000" y="4774474"/>
            <a:ext cx="44608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এটি একটি খোলা বাক্য।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DB2F3A-5195-4166-87A7-4F58D8C88093}"/>
              </a:ext>
            </a:extLst>
          </p:cNvPr>
          <p:cNvSpPr txBox="1"/>
          <p:nvPr/>
        </p:nvSpPr>
        <p:spPr>
          <a:xfrm>
            <a:off x="1540701" y="137786"/>
            <a:ext cx="93694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বাক্যগুলোকে গাণিতিক বাক্যে প্রকাশ করি এবং খোলা বাক্য ও গাণিতিক উক্তিগুলো নির্ণয় করি।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720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599</Words>
  <Application>Microsoft Office PowerPoint</Application>
  <PresentationFormat>Widescreen</PresentationFormat>
  <Paragraphs>86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Algerian</vt:lpstr>
      <vt:lpstr>Arial</vt:lpstr>
      <vt:lpstr>Calibri</vt:lpstr>
      <vt:lpstr>Calibri Light</vt:lpstr>
      <vt:lpstr>Harrington</vt:lpstr>
      <vt:lpstr>NikoshBAN</vt:lpstr>
      <vt:lpstr>NikoshGrameem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61</cp:revision>
  <dcterms:created xsi:type="dcterms:W3CDTF">2021-06-30T10:47:15Z</dcterms:created>
  <dcterms:modified xsi:type="dcterms:W3CDTF">2021-07-03T09:07:14Z</dcterms:modified>
</cp:coreProperties>
</file>