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7" r:id="rId3"/>
    <p:sldId id="282" r:id="rId4"/>
    <p:sldId id="256" r:id="rId5"/>
    <p:sldId id="265" r:id="rId6"/>
    <p:sldId id="266" r:id="rId7"/>
    <p:sldId id="258" r:id="rId8"/>
    <p:sldId id="259" r:id="rId9"/>
    <p:sldId id="273" r:id="rId10"/>
    <p:sldId id="260" r:id="rId11"/>
    <p:sldId id="261" r:id="rId12"/>
    <p:sldId id="257" r:id="rId13"/>
    <p:sldId id="271" r:id="rId14"/>
    <p:sldId id="267" r:id="rId15"/>
    <p:sldId id="278" r:id="rId16"/>
    <p:sldId id="262" r:id="rId17"/>
    <p:sldId id="281" r:id="rId18"/>
    <p:sldId id="268" r:id="rId19"/>
    <p:sldId id="269" r:id="rId20"/>
    <p:sldId id="279" r:id="rId21"/>
    <p:sldId id="270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CC"/>
    <a:srgbClr val="FF3399"/>
    <a:srgbClr val="00CC00"/>
    <a:srgbClr val="0000FF"/>
    <a:srgbClr val="33CC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45ACB-B29F-44A3-BC81-6416B1FB6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086BB-E375-4E78-889E-BD2434472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3069E-D757-41FD-B948-CAAD57A6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C06B-DB74-47BF-B402-6493EA185085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9E037-BFE7-454F-A360-37E37491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DC2BA-90B9-44C1-B131-73E6C7EF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4B-7CB6-44A1-B033-1941864C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8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EF0B-929D-4888-B1C0-96707DCA4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5724B-8799-470D-9365-000702D44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DDBAA-C52E-4C5B-A2AA-47C18496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C06B-DB74-47BF-B402-6493EA185085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8A52A-D2D1-4CD2-9F47-E8723399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FAB7A-1E9C-4071-883D-8FCFB880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4B-7CB6-44A1-B033-1941864C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01DCC-8910-4F11-84A6-C926315CB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AA984-6304-4AAE-BB4F-6669E791D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D53EA-0E20-4311-972A-3095937C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C06B-DB74-47BF-B402-6493EA185085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4245F-036B-4A44-ABDE-444F28CB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F0D25-9919-4C41-8F14-2B27C8D0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4B-7CB6-44A1-B033-1941864C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7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4FF13-8561-4EAD-90B6-1C519365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E8CDC-2ACA-446F-8351-9CE04EEE9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84EA6-7EA6-4057-958B-F4E8A3DA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C06B-DB74-47BF-B402-6493EA185085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7F53A-CF75-41CF-80E7-A4483EA6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96239-486E-4618-AFA3-AE98E0DE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4B-7CB6-44A1-B033-1941864C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8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B484D-8313-4863-A635-B55B0624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34E59-FCEF-44CE-9EF7-FEFCB1137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6C475-D4AE-44F5-86E9-42E84C39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C06B-DB74-47BF-B402-6493EA185085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1E4C-C7A9-4627-9315-D8F0D86B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16552-A3BC-487C-B42E-551D0503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4B-7CB6-44A1-B033-1941864C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C652A-DE89-4605-8BAA-A23BF7F4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B3218-59E0-482A-9996-27F89DE51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AB2B2-3CE0-45DE-8820-8A644D193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22A34-2484-4176-8C38-E300FA73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C06B-DB74-47BF-B402-6493EA185085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80E0C-45D0-4588-B024-35539A48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FE748-C3C3-4C47-B84E-5A48F8F2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4B-7CB6-44A1-B033-1941864C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1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7D20-E1D3-4422-B0C2-32DDA078E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972BF-8981-4E58-A2A3-3F005318A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D26F4-1873-45DE-8E2E-EF8FC2032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3858D-0E26-4B94-9F4A-6709BCA83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55947-298E-4C35-9560-68F7E30E7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190C4C-4238-4E4C-AA61-78A24423C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C06B-DB74-47BF-B402-6493EA185085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39E163-2CC9-4950-82FB-784E20A9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10E1BF-8101-41CC-A3BD-B968651A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4B-7CB6-44A1-B033-1941864C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0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FB94-F0A3-47EE-A911-D84A7919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4734B-2423-44E0-B36B-371652FE5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C06B-DB74-47BF-B402-6493EA185085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C1DA2-73BC-4CA5-819C-E6E044A7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890A6-208C-4F92-AE87-706C7AF4F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4B-7CB6-44A1-B033-1941864C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5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6C807-AB58-4752-ABB4-F0DA607EF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C06B-DB74-47BF-B402-6493EA185085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24D27-5769-4619-B4EF-E8D5B124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F3DFE-3EF6-4014-B5CC-603B300B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4B-7CB6-44A1-B033-1941864C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1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3D15-99D2-4078-9905-336D2AC9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32387-5B34-4FF6-B31E-96505A8E7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E26AE-949C-4042-94E2-6A6362B70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B8501-5B64-43D7-8E7D-CC3925EB6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C06B-DB74-47BF-B402-6493EA185085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C6528-EA78-47FB-A72C-DACCFAB3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819F1-0CB3-4FF3-A617-A5606035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4B-7CB6-44A1-B033-1941864C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3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64ED2-BE63-4D0D-ACE4-B8D96305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68B8B3-192F-434E-88CF-66FEC621D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7EA97-DE08-4FB4-BDDD-DFF970595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9181F-B3BC-4ADD-ADE6-6178E822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AC06B-DB74-47BF-B402-6493EA185085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B93EB-945F-4CB4-9BD3-E0F68BF7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DF48D-A37A-4A2C-A8E6-2E6E95F4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CE4B-7CB6-44A1-B033-1941864C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2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5EC78E-D00A-43AF-A251-1831D804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99075-39A6-4DF9-A1F6-8B4AE7050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9317D-59B6-4354-A037-49B98A5A9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C06B-DB74-47BF-B402-6493EA185085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F443D-DA64-4C10-97E0-378CC9A87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BF88D-ACDB-48DC-A43D-F0320FF1F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CE4B-7CB6-44A1-B033-1941864C5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3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33EB028-044C-4FE8-8DE3-50F8F91A816B}"/>
              </a:ext>
            </a:extLst>
          </p:cNvPr>
          <p:cNvGrpSpPr/>
          <p:nvPr/>
        </p:nvGrpSpPr>
        <p:grpSpPr>
          <a:xfrm>
            <a:off x="657776" y="1386462"/>
            <a:ext cx="11000935" cy="1323439"/>
            <a:chOff x="975667" y="728345"/>
            <a:chExt cx="11000935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558BE0-B774-4CFC-9FF6-F062F450B48A}"/>
                </a:ext>
              </a:extLst>
            </p:cNvPr>
            <p:cNvSpPr txBox="1"/>
            <p:nvPr/>
          </p:nvSpPr>
          <p:spPr>
            <a:xfrm>
              <a:off x="975667" y="728345"/>
              <a:ext cx="11000935" cy="13234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endParaRPr lang="en-US" sz="80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B323BFF-1540-43B1-AE7D-023831C86B3C}"/>
                </a:ext>
              </a:extLst>
            </p:cNvPr>
            <p:cNvSpPr txBox="1"/>
            <p:nvPr/>
          </p:nvSpPr>
          <p:spPr>
            <a:xfrm>
              <a:off x="2381822" y="832465"/>
              <a:ext cx="88345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dirty="0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6600" dirty="0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6600" dirty="0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66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3E1E90-CA75-442B-9822-8E4CC7FD3C39}"/>
              </a:ext>
            </a:extLst>
          </p:cNvPr>
          <p:cNvGrpSpPr/>
          <p:nvPr/>
        </p:nvGrpSpPr>
        <p:grpSpPr>
          <a:xfrm>
            <a:off x="10371019" y="1254602"/>
            <a:ext cx="1431236" cy="1431236"/>
            <a:chOff x="5605669" y="3021496"/>
            <a:chExt cx="1431236" cy="1431236"/>
          </a:xfrm>
        </p:grpSpPr>
        <p:sp>
          <p:nvSpPr>
            <p:cNvPr id="5" name="Star: 24 Points 4">
              <a:extLst>
                <a:ext uri="{FF2B5EF4-FFF2-40B4-BE49-F238E27FC236}">
                  <a16:creationId xmlns:a16="http://schemas.microsoft.com/office/drawing/2014/main" id="{FE0CBAD0-AEE2-4F7A-AEE9-A5D86B2130A5}"/>
                </a:ext>
              </a:extLst>
            </p:cNvPr>
            <p:cNvSpPr/>
            <p:nvPr/>
          </p:nvSpPr>
          <p:spPr>
            <a:xfrm>
              <a:off x="5605669" y="3021496"/>
              <a:ext cx="1431236" cy="1431236"/>
            </a:xfrm>
            <a:prstGeom prst="star24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24 Points 5">
              <a:extLst>
                <a:ext uri="{FF2B5EF4-FFF2-40B4-BE49-F238E27FC236}">
                  <a16:creationId xmlns:a16="http://schemas.microsoft.com/office/drawing/2014/main" id="{D8D142B4-EB57-4F4B-A8A9-B15F96B2369D}"/>
                </a:ext>
              </a:extLst>
            </p:cNvPr>
            <p:cNvSpPr/>
            <p:nvPr/>
          </p:nvSpPr>
          <p:spPr>
            <a:xfrm>
              <a:off x="5605669" y="3021496"/>
              <a:ext cx="1431236" cy="1431236"/>
            </a:xfrm>
            <a:prstGeom prst="star24">
              <a:avLst/>
            </a:prstGeom>
            <a:noFill/>
            <a:ln w="57150">
              <a:solidFill>
                <a:srgbClr val="C0000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89B7CD9-09C0-435A-A6C6-3C5AAE066796}"/>
                </a:ext>
              </a:extLst>
            </p:cNvPr>
            <p:cNvSpPr/>
            <p:nvPr/>
          </p:nvSpPr>
          <p:spPr>
            <a:xfrm>
              <a:off x="5933661" y="3349488"/>
              <a:ext cx="775252" cy="77525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EFA729C-C68E-47C3-93AD-73F5B15167DE}"/>
              </a:ext>
            </a:extLst>
          </p:cNvPr>
          <p:cNvGrpSpPr/>
          <p:nvPr/>
        </p:nvGrpSpPr>
        <p:grpSpPr>
          <a:xfrm>
            <a:off x="448247" y="1328962"/>
            <a:ext cx="1431236" cy="1431236"/>
            <a:chOff x="5605669" y="3021496"/>
            <a:chExt cx="1431236" cy="1431236"/>
          </a:xfrm>
        </p:grpSpPr>
        <p:sp>
          <p:nvSpPr>
            <p:cNvPr id="9" name="Star: 24 Points 8">
              <a:extLst>
                <a:ext uri="{FF2B5EF4-FFF2-40B4-BE49-F238E27FC236}">
                  <a16:creationId xmlns:a16="http://schemas.microsoft.com/office/drawing/2014/main" id="{89B963A4-D01E-4600-AAD4-A1747A67059C}"/>
                </a:ext>
              </a:extLst>
            </p:cNvPr>
            <p:cNvSpPr/>
            <p:nvPr/>
          </p:nvSpPr>
          <p:spPr>
            <a:xfrm>
              <a:off x="5605669" y="3021496"/>
              <a:ext cx="1431236" cy="1431236"/>
            </a:xfrm>
            <a:prstGeom prst="star24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24 Points 9">
              <a:extLst>
                <a:ext uri="{FF2B5EF4-FFF2-40B4-BE49-F238E27FC236}">
                  <a16:creationId xmlns:a16="http://schemas.microsoft.com/office/drawing/2014/main" id="{1D2609F1-8A19-4B12-8A4F-8DBE55615EE2}"/>
                </a:ext>
              </a:extLst>
            </p:cNvPr>
            <p:cNvSpPr/>
            <p:nvPr/>
          </p:nvSpPr>
          <p:spPr>
            <a:xfrm>
              <a:off x="5605669" y="3021496"/>
              <a:ext cx="1431236" cy="1431236"/>
            </a:xfrm>
            <a:prstGeom prst="star24">
              <a:avLst/>
            </a:prstGeom>
            <a:noFill/>
            <a:ln w="57150">
              <a:solidFill>
                <a:srgbClr val="C0000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6F71AC-E1A0-4F04-B771-A229BC6B5C1B}"/>
                </a:ext>
              </a:extLst>
            </p:cNvPr>
            <p:cNvSpPr/>
            <p:nvPr/>
          </p:nvSpPr>
          <p:spPr>
            <a:xfrm>
              <a:off x="5933661" y="3349488"/>
              <a:ext cx="775252" cy="77525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66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C6C07D-AEEA-4648-A2CF-DE83EC42E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40" y="565245"/>
            <a:ext cx="3652856" cy="2646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21AC83-DDDC-4EF3-8952-90E87B3C1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98" y="565246"/>
            <a:ext cx="3657128" cy="2646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C31ECE-44B3-4857-93CF-522028B357D0}"/>
              </a:ext>
            </a:extLst>
          </p:cNvPr>
          <p:cNvSpPr txBox="1"/>
          <p:nvPr/>
        </p:nvSpPr>
        <p:spPr>
          <a:xfrm>
            <a:off x="3738083" y="4268015"/>
            <a:ext cx="8453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,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শিউলিও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50" name="Picture 2" descr="shiatoshi: Gondhoraj/ Cape Jasmine: Plant description, Planting and Its uses">
            <a:extLst>
              <a:ext uri="{FF2B5EF4-FFF2-40B4-BE49-F238E27FC236}">
                <a16:creationId xmlns:a16="http://schemas.microsoft.com/office/drawing/2014/main" id="{EE56CBA0-CFF9-475F-9584-768679D4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9" y="583791"/>
            <a:ext cx="3488724" cy="2652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ite Ginger Lilly, Butterfly Ginger or Dolon Chapa: The most beautiful  flowers at my home — Steemit">
            <a:extLst>
              <a:ext uri="{FF2B5EF4-FFF2-40B4-BE49-F238E27FC236}">
                <a16:creationId xmlns:a16="http://schemas.microsoft.com/office/drawing/2014/main" id="{183EFA89-A9BC-442E-94B0-85268C21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1" y="3694405"/>
            <a:ext cx="3313962" cy="2730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16A354-CE59-48A7-AFB9-EF24565C2FB1}"/>
              </a:ext>
            </a:extLst>
          </p:cNvPr>
          <p:cNvSpPr txBox="1"/>
          <p:nvPr/>
        </p:nvSpPr>
        <p:spPr>
          <a:xfrm>
            <a:off x="1381083" y="2958321"/>
            <a:ext cx="3155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AD534E-61A1-4356-B9DA-FF17084C347F}"/>
              </a:ext>
            </a:extLst>
          </p:cNvPr>
          <p:cNvSpPr txBox="1"/>
          <p:nvPr/>
        </p:nvSpPr>
        <p:spPr>
          <a:xfrm>
            <a:off x="4669244" y="3133604"/>
            <a:ext cx="2927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51918-CA4E-4553-A98B-842C86AD72FF}"/>
              </a:ext>
            </a:extLst>
          </p:cNvPr>
          <p:cNvSpPr txBox="1"/>
          <p:nvPr/>
        </p:nvSpPr>
        <p:spPr>
          <a:xfrm>
            <a:off x="9128752" y="3193564"/>
            <a:ext cx="2927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70EAA-8768-4D19-88DF-58795BB97572}"/>
              </a:ext>
            </a:extLst>
          </p:cNvPr>
          <p:cNvSpPr txBox="1"/>
          <p:nvPr/>
        </p:nvSpPr>
        <p:spPr>
          <a:xfrm>
            <a:off x="658689" y="6141491"/>
            <a:ext cx="331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8B590-74A2-4E9F-A7EC-E32A7D2721E7}"/>
              </a:ext>
            </a:extLst>
          </p:cNvPr>
          <p:cNvSpPr txBox="1"/>
          <p:nvPr/>
        </p:nvSpPr>
        <p:spPr>
          <a:xfrm>
            <a:off x="3221501" y="-122826"/>
            <a:ext cx="60631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ফুলগুলোর  নাম কী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3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6" grpId="0"/>
      <p:bldP spid="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B911404-365D-42B0-9421-31331569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09" y="943582"/>
            <a:ext cx="4657311" cy="3489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Togor Phool Images, Stock Photos &amp; Vectors | Shutterstock">
            <a:extLst>
              <a:ext uri="{FF2B5EF4-FFF2-40B4-BE49-F238E27FC236}">
                <a16:creationId xmlns:a16="http://schemas.microsoft.com/office/drawing/2014/main" id="{132605B9-3F78-46B4-BD81-12B9174AD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77" y="943582"/>
            <a:ext cx="4535188" cy="3489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0E2B9A-90CD-4516-BF4D-EC3FCA35E865}"/>
              </a:ext>
            </a:extLst>
          </p:cNvPr>
          <p:cNvSpPr txBox="1"/>
          <p:nvPr/>
        </p:nvSpPr>
        <p:spPr>
          <a:xfrm>
            <a:off x="1677084" y="5934670"/>
            <a:ext cx="10045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টগর ও কাশফুলও সাদা।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08B924-5626-4F69-BF15-A917C81DCB9B}"/>
              </a:ext>
            </a:extLst>
          </p:cNvPr>
          <p:cNvSpPr/>
          <p:nvPr/>
        </p:nvSpPr>
        <p:spPr>
          <a:xfrm>
            <a:off x="2644528" y="0"/>
            <a:ext cx="72474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ফুলগুলো  নাম কী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C39DE6-1270-4184-9619-07F2D991A826}"/>
              </a:ext>
            </a:extLst>
          </p:cNvPr>
          <p:cNvSpPr/>
          <p:nvPr/>
        </p:nvSpPr>
        <p:spPr>
          <a:xfrm>
            <a:off x="8211919" y="4453000"/>
            <a:ext cx="1332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  <a:endParaRPr lang="en-US" sz="5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3B376B-0D78-47B8-BA57-1DF3D4313D33}"/>
              </a:ext>
            </a:extLst>
          </p:cNvPr>
          <p:cNvSpPr/>
          <p:nvPr/>
        </p:nvSpPr>
        <p:spPr>
          <a:xfrm>
            <a:off x="1912735" y="4498452"/>
            <a:ext cx="1933445" cy="92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কাশফুল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2A0FC-C299-4884-8CB5-9B2133A82EB0}"/>
              </a:ext>
            </a:extLst>
          </p:cNvPr>
          <p:cNvSpPr txBox="1"/>
          <p:nvPr/>
        </p:nvSpPr>
        <p:spPr>
          <a:xfrm>
            <a:off x="1695450" y="5376330"/>
            <a:ext cx="750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টগর ও কাশফুলের রঙ কী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3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F4EBFC-3571-465D-B0EE-D48BEF8C3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87067"/>
            <a:ext cx="3638843" cy="4669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A839D-58AB-4A35-B319-04B18188E3D4}"/>
              </a:ext>
            </a:extLst>
          </p:cNvPr>
          <p:cNvSpPr txBox="1"/>
          <p:nvPr/>
        </p:nvSpPr>
        <p:spPr>
          <a:xfrm>
            <a:off x="1716259" y="193998"/>
            <a:ext cx="8356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 খোলো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আমার বাংলা বই (Class 2) | Bangla - Sohopathi | সহপাঠী">
            <a:extLst>
              <a:ext uri="{FF2B5EF4-FFF2-40B4-BE49-F238E27FC236}">
                <a16:creationId xmlns:a16="http://schemas.microsoft.com/office/drawing/2014/main" id="{BB3534AA-5A0C-48B3-AFCA-6B35E845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59" y="1487067"/>
            <a:ext cx="3996566" cy="4669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22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A55AE2-367B-41D0-8ACA-49E248B6437F}"/>
              </a:ext>
            </a:extLst>
          </p:cNvPr>
          <p:cNvSpPr txBox="1"/>
          <p:nvPr/>
        </p:nvSpPr>
        <p:spPr>
          <a:xfrm>
            <a:off x="537541" y="130126"/>
            <a:ext cx="5558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94BD5-EDAD-4E76-9348-6CC36AFFA42F}"/>
              </a:ext>
            </a:extLst>
          </p:cNvPr>
          <p:cNvSpPr txBox="1"/>
          <p:nvPr/>
        </p:nvSpPr>
        <p:spPr>
          <a:xfrm>
            <a:off x="304801" y="1351508"/>
            <a:ext cx="65341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প্রিয় শিক্ষার্থীরা আমি তোমাদের পাঠ্যাংটুকু পড়ে শুনাচ্ছি ,তোমরা মনোযোগ সহকারে শুন এবং প্রতিটি লাইনের নিচে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আঙুল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মিলিয়ে নাও। 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AB946-5619-4375-901F-B7111CC1A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08" y="0"/>
            <a:ext cx="4823791" cy="641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94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C5A548-BF0F-4DC0-98B0-19047B12AEC0}"/>
              </a:ext>
            </a:extLst>
          </p:cNvPr>
          <p:cNvSpPr txBox="1"/>
          <p:nvPr/>
        </p:nvSpPr>
        <p:spPr>
          <a:xfrm>
            <a:off x="2796209" y="516835"/>
            <a:ext cx="653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43CC68-E16A-40D4-B5ED-6D31E9FD0FED}"/>
              </a:ext>
            </a:extLst>
          </p:cNvPr>
          <p:cNvSpPr txBox="1"/>
          <p:nvPr/>
        </p:nvSpPr>
        <p:spPr>
          <a:xfrm>
            <a:off x="4925741" y="-170846"/>
            <a:ext cx="3268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93572A-9CC6-4788-A80A-745D6B1B7C69}"/>
              </a:ext>
            </a:extLst>
          </p:cNvPr>
          <p:cNvSpPr txBox="1"/>
          <p:nvPr/>
        </p:nvSpPr>
        <p:spPr>
          <a:xfrm>
            <a:off x="0" y="627465"/>
            <a:ext cx="1196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A4879A-9E6F-4B30-85EB-183557A0C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8" y="2236779"/>
            <a:ext cx="4687738" cy="3410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96B30-21BE-4B12-A810-6561C1EAA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7" y="2236779"/>
            <a:ext cx="4687738" cy="3410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56AD21-4FD3-4520-8A23-CA13AA979E9F}"/>
              </a:ext>
            </a:extLst>
          </p:cNvPr>
          <p:cNvSpPr txBox="1"/>
          <p:nvPr/>
        </p:nvSpPr>
        <p:spPr>
          <a:xfrm>
            <a:off x="514350" y="5768870"/>
            <a:ext cx="5828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গোলাপের সুগন্ধ আছে।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C08283-CB26-4FE7-81C3-7EF86B641BCE}"/>
              </a:ext>
            </a:extLst>
          </p:cNvPr>
          <p:cNvSpPr txBox="1"/>
          <p:nvPr/>
        </p:nvSpPr>
        <p:spPr>
          <a:xfrm>
            <a:off x="5981700" y="5768870"/>
            <a:ext cx="584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 ফুলের রং লাল।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BC30879-9882-4EB4-90F0-CFF92236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20188"/>
            <a:ext cx="4800309" cy="3200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35CA69-BE8E-446E-85B0-66C14B7B1E35}"/>
              </a:ext>
            </a:extLst>
          </p:cNvPr>
          <p:cNvSpPr txBox="1"/>
          <p:nvPr/>
        </p:nvSpPr>
        <p:spPr>
          <a:xfrm>
            <a:off x="815927" y="209119"/>
            <a:ext cx="9228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380BB-F661-4F2D-BB46-D6CF436D6F42}"/>
              </a:ext>
            </a:extLst>
          </p:cNvPr>
          <p:cNvSpPr txBox="1"/>
          <p:nvPr/>
        </p:nvSpPr>
        <p:spPr>
          <a:xfrm>
            <a:off x="28136" y="1214380"/>
            <a:ext cx="11901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পাঠ্যাংটুকু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52" name="Picture 4" descr="বাংলা ২য় শ্রেণি || নানা রঙের ফুলফল || Bengali TV Education - YouTube">
            <a:extLst>
              <a:ext uri="{FF2B5EF4-FFF2-40B4-BE49-F238E27FC236}">
                <a16:creationId xmlns:a16="http://schemas.microsoft.com/office/drawing/2014/main" id="{1597D8AB-6E2B-4969-B36B-A3F1F41EE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7" y="3026646"/>
            <a:ext cx="5689253" cy="3200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128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36DB5D-53C3-4497-AD2E-59AE87545735}"/>
              </a:ext>
            </a:extLst>
          </p:cNvPr>
          <p:cNvSpPr txBox="1"/>
          <p:nvPr/>
        </p:nvSpPr>
        <p:spPr>
          <a:xfrm>
            <a:off x="819150" y="0"/>
            <a:ext cx="11174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কিছু নতুন শব্দ জেনে নিই 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3C2BD-B1EE-4DBE-95C8-FD79E4C9A37F}"/>
              </a:ext>
            </a:extLst>
          </p:cNvPr>
          <p:cNvSpPr txBox="1"/>
          <p:nvPr/>
        </p:nvSpPr>
        <p:spPr>
          <a:xfrm>
            <a:off x="1210089" y="1431469"/>
            <a:ext cx="1987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-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928F0-F755-474A-9432-E9B6A1B3E898}"/>
              </a:ext>
            </a:extLst>
          </p:cNvPr>
          <p:cNvSpPr txBox="1"/>
          <p:nvPr/>
        </p:nvSpPr>
        <p:spPr>
          <a:xfrm>
            <a:off x="6406184" y="1415498"/>
            <a:ext cx="4698621" cy="930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ভালো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60505-0BAE-4FBB-9807-98A8EC365082}"/>
              </a:ext>
            </a:extLst>
          </p:cNvPr>
          <p:cNvSpPr txBox="1"/>
          <p:nvPr/>
        </p:nvSpPr>
        <p:spPr>
          <a:xfrm>
            <a:off x="1200773" y="3429000"/>
            <a:ext cx="1722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সুগন্ধ 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8C0BB-3C07-4513-8C0E-90ACBACBE82C}"/>
              </a:ext>
            </a:extLst>
          </p:cNvPr>
          <p:cNvSpPr txBox="1"/>
          <p:nvPr/>
        </p:nvSpPr>
        <p:spPr>
          <a:xfrm>
            <a:off x="7165697" y="3303447"/>
            <a:ext cx="1987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D3441-3ED3-4AFE-B2F5-F82E62590223}"/>
              </a:ext>
            </a:extLst>
          </p:cNvPr>
          <p:cNvSpPr txBox="1"/>
          <p:nvPr/>
        </p:nvSpPr>
        <p:spPr>
          <a:xfrm>
            <a:off x="919990" y="5462938"/>
            <a:ext cx="2890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চমৎকার 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2C4A4-C730-42A2-9C6C-EB2478E41E50}"/>
              </a:ext>
            </a:extLst>
          </p:cNvPr>
          <p:cNvSpPr txBox="1"/>
          <p:nvPr/>
        </p:nvSpPr>
        <p:spPr>
          <a:xfrm>
            <a:off x="7165697" y="5442502"/>
            <a:ext cx="149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0095780-0FFF-488C-8E56-32C9BDC50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1220693"/>
            <a:ext cx="2428876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1,118 Child Smelling A Rose Stock Photos, Pictures &amp; Royalty-Free Images -  iStock">
            <a:extLst>
              <a:ext uri="{FF2B5EF4-FFF2-40B4-BE49-F238E27FC236}">
                <a16:creationId xmlns:a16="http://schemas.microsoft.com/office/drawing/2014/main" id="{73E936CC-3894-4547-9976-E92DFB2822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32680" y="2540284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1,118 Child Smelling A Rose Stock Photos, Pictures &amp; Royalty-Free Images -  iStock">
            <a:extLst>
              <a:ext uri="{FF2B5EF4-FFF2-40B4-BE49-F238E27FC236}">
                <a16:creationId xmlns:a16="http://schemas.microsoft.com/office/drawing/2014/main" id="{B95A0C5B-3BD5-402E-8D1D-2D1945659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3144023"/>
            <a:ext cx="2428876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undor Bangladesh - Photos | Facebook">
            <a:extLst>
              <a:ext uri="{FF2B5EF4-FFF2-40B4-BE49-F238E27FC236}">
                <a16:creationId xmlns:a16="http://schemas.microsoft.com/office/drawing/2014/main" id="{EB830BAF-5E47-4A45-A6FF-E8E6CAAC8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67353"/>
            <a:ext cx="2428875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3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12E159-9169-49D1-87C4-72B0DA81EBD7}"/>
              </a:ext>
            </a:extLst>
          </p:cNvPr>
          <p:cNvSpPr txBox="1"/>
          <p:nvPr/>
        </p:nvSpPr>
        <p:spPr>
          <a:xfrm>
            <a:off x="3492707" y="517161"/>
            <a:ext cx="5921115" cy="959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E1B62-C59D-43CD-9E8B-5C2FB18F6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61" y="1784434"/>
            <a:ext cx="8136436" cy="4556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7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9DC114-020A-4993-A139-59E940836E09}"/>
              </a:ext>
            </a:extLst>
          </p:cNvPr>
          <p:cNvSpPr txBox="1"/>
          <p:nvPr/>
        </p:nvSpPr>
        <p:spPr>
          <a:xfrm>
            <a:off x="599661" y="-9543"/>
            <a:ext cx="9858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পাঠের যুক্তবর্ণযুক্ত শব্দগুলো খুঁজে বের করি ও সঠিক উচ্চারণে পড়ি -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429A6-9FBA-462A-A1A6-27A91A2F4471}"/>
              </a:ext>
            </a:extLst>
          </p:cNvPr>
          <p:cNvSpPr txBox="1"/>
          <p:nvPr/>
        </p:nvSpPr>
        <p:spPr>
          <a:xfrm>
            <a:off x="1742660" y="2320748"/>
            <a:ext cx="1705389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32943-C2E8-40B2-BB6A-678DE64F96C3}"/>
              </a:ext>
            </a:extLst>
          </p:cNvPr>
          <p:cNvSpPr txBox="1"/>
          <p:nvPr/>
        </p:nvSpPr>
        <p:spPr>
          <a:xfrm>
            <a:off x="1526484" y="4075586"/>
            <a:ext cx="2819401" cy="92333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C8BE8-E889-4DD2-ABE0-9D13A0159CDC}"/>
              </a:ext>
            </a:extLst>
          </p:cNvPr>
          <p:cNvSpPr txBox="1"/>
          <p:nvPr/>
        </p:nvSpPr>
        <p:spPr>
          <a:xfrm>
            <a:off x="6221513" y="2448520"/>
            <a:ext cx="1610968" cy="923330"/>
          </a:xfrm>
          <a:prstGeom prst="rect">
            <a:avLst/>
          </a:prstGeom>
          <a:solidFill>
            <a:srgbClr val="FF3399"/>
          </a:solidFill>
          <a:ln w="190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D9889-A6E9-448E-A56D-A41B56F40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962400"/>
            <a:ext cx="2819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5D129C-8B92-4107-B518-B85711D8369F}"/>
              </a:ext>
            </a:extLst>
          </p:cNvPr>
          <p:cNvSpPr txBox="1"/>
          <p:nvPr/>
        </p:nvSpPr>
        <p:spPr>
          <a:xfrm>
            <a:off x="4822135" y="-105741"/>
            <a:ext cx="3236015" cy="92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D5336-8A35-48DB-8352-C6D28846E42A}"/>
              </a:ext>
            </a:extLst>
          </p:cNvPr>
          <p:cNvSpPr txBox="1"/>
          <p:nvPr/>
        </p:nvSpPr>
        <p:spPr>
          <a:xfrm>
            <a:off x="490330" y="792079"/>
            <a:ext cx="9110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লেখ ও একটি করে শব্দ লেখ-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A3391-368D-4495-8600-15B39FA57DEA}"/>
              </a:ext>
            </a:extLst>
          </p:cNvPr>
          <p:cNvSpPr txBox="1"/>
          <p:nvPr/>
        </p:nvSpPr>
        <p:spPr>
          <a:xfrm>
            <a:off x="914400" y="2631565"/>
            <a:ext cx="49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D405F-A01B-4CC2-9F97-339C216A22B6}"/>
              </a:ext>
            </a:extLst>
          </p:cNvPr>
          <p:cNvSpPr txBox="1"/>
          <p:nvPr/>
        </p:nvSpPr>
        <p:spPr>
          <a:xfrm>
            <a:off x="914400" y="3281830"/>
            <a:ext cx="704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ন্ধ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3D11FB08-8B83-4BC2-89B2-77D4FEE0CC17}"/>
              </a:ext>
            </a:extLst>
          </p:cNvPr>
          <p:cNvSpPr/>
          <p:nvPr/>
        </p:nvSpPr>
        <p:spPr>
          <a:xfrm>
            <a:off x="2019300" y="2690191"/>
            <a:ext cx="895350" cy="738809"/>
          </a:xfrm>
          <a:prstGeom prst="flowChartProcess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43A25226-879F-45D6-B820-90E4DB7E00FF}"/>
              </a:ext>
            </a:extLst>
          </p:cNvPr>
          <p:cNvSpPr/>
          <p:nvPr/>
        </p:nvSpPr>
        <p:spPr>
          <a:xfrm>
            <a:off x="3583885" y="2690191"/>
            <a:ext cx="895350" cy="738809"/>
          </a:xfrm>
          <a:prstGeom prst="flowChartProcess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E5B13C65-2ABB-45B8-B124-B326F6C13388}"/>
              </a:ext>
            </a:extLst>
          </p:cNvPr>
          <p:cNvSpPr/>
          <p:nvPr/>
        </p:nvSpPr>
        <p:spPr>
          <a:xfrm>
            <a:off x="2019300" y="4158993"/>
            <a:ext cx="895350" cy="738809"/>
          </a:xfrm>
          <a:prstGeom prst="flowChartProcess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CBB6C25E-B6D9-473E-B87F-CA7AF90871CD}"/>
              </a:ext>
            </a:extLst>
          </p:cNvPr>
          <p:cNvSpPr/>
          <p:nvPr/>
        </p:nvSpPr>
        <p:spPr>
          <a:xfrm>
            <a:off x="3633995" y="4158993"/>
            <a:ext cx="895350" cy="738809"/>
          </a:xfrm>
          <a:prstGeom prst="flowChartProcess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DD348-DA86-4CFB-9670-7CDCD15ED6F2}"/>
              </a:ext>
            </a:extLst>
          </p:cNvPr>
          <p:cNvSpPr txBox="1"/>
          <p:nvPr/>
        </p:nvSpPr>
        <p:spPr>
          <a:xfrm>
            <a:off x="2204830" y="2597930"/>
            <a:ext cx="123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336331-8351-4387-83B4-7C0773F40881}"/>
              </a:ext>
            </a:extLst>
          </p:cNvPr>
          <p:cNvSpPr txBox="1"/>
          <p:nvPr/>
        </p:nvSpPr>
        <p:spPr>
          <a:xfrm>
            <a:off x="3774385" y="2617745"/>
            <a:ext cx="70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340107-3377-4E41-9080-4234D85A0ECF}"/>
              </a:ext>
            </a:extLst>
          </p:cNvPr>
          <p:cNvSpPr txBox="1"/>
          <p:nvPr/>
        </p:nvSpPr>
        <p:spPr>
          <a:xfrm>
            <a:off x="2112271" y="4016560"/>
            <a:ext cx="174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14BF83-E4AE-416F-8EA2-D6E64699F7AE}"/>
              </a:ext>
            </a:extLst>
          </p:cNvPr>
          <p:cNvSpPr txBox="1"/>
          <p:nvPr/>
        </p:nvSpPr>
        <p:spPr>
          <a:xfrm>
            <a:off x="3774385" y="4108927"/>
            <a:ext cx="118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54E8E2-BD17-4A9F-84BB-54F8943BAA8B}"/>
              </a:ext>
            </a:extLst>
          </p:cNvPr>
          <p:cNvSpPr txBox="1"/>
          <p:nvPr/>
        </p:nvSpPr>
        <p:spPr>
          <a:xfrm>
            <a:off x="4960042" y="2572492"/>
            <a:ext cx="4345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14284B-DF0C-4FED-AA67-A28DC9C169CE}"/>
              </a:ext>
            </a:extLst>
          </p:cNvPr>
          <p:cNvSpPr txBox="1"/>
          <p:nvPr/>
        </p:nvSpPr>
        <p:spPr>
          <a:xfrm>
            <a:off x="5139129" y="4066732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02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2" grpId="0" animBg="1"/>
      <p:bldP spid="9" grpId="0" animBg="1"/>
      <p:bldP spid="10" grpId="0" animBg="1"/>
      <p:bldP spid="11" grpId="0" animBg="1"/>
      <p:bldP spid="7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4C0C5C-7EB6-4035-86CE-16B19EF24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6" y="443271"/>
            <a:ext cx="2560320" cy="3447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আমার বাংলা বই (Class 2) | Bangla - Sohopathi | সহপাঠী">
            <a:extLst>
              <a:ext uri="{FF2B5EF4-FFF2-40B4-BE49-F238E27FC236}">
                <a16:creationId xmlns:a16="http://schemas.microsoft.com/office/drawing/2014/main" id="{B8A309E6-5A8E-4401-B2DC-46F37B8F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41" y="552450"/>
            <a:ext cx="4924425" cy="575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26EEB2-AFD8-498C-AE16-EB5C7F056ABA}"/>
              </a:ext>
            </a:extLst>
          </p:cNvPr>
          <p:cNvSpPr txBox="1"/>
          <p:nvPr/>
        </p:nvSpPr>
        <p:spPr>
          <a:xfrm>
            <a:off x="290734" y="4009292"/>
            <a:ext cx="8764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প্রিয়াঙ্কা মজুমদার</a:t>
            </a:r>
          </a:p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ইয়ারনুরুল্যাপুর সরকারী প্রাথমিক বিদ্যালয় </a:t>
            </a:r>
          </a:p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দাগনভুইয়া, ফেনী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6BF7E2-55CA-476C-860C-1851E4C01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60" y="749936"/>
            <a:ext cx="1509932" cy="45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46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907169-FCD2-4CF8-B178-625472E6648A}"/>
              </a:ext>
            </a:extLst>
          </p:cNvPr>
          <p:cNvSpPr txBox="1"/>
          <p:nvPr/>
        </p:nvSpPr>
        <p:spPr>
          <a:xfrm>
            <a:off x="1199212" y="-179882"/>
            <a:ext cx="10732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মুখে মুখে প্রশ্নের উত্তর বলি-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CF5C0-7CDD-449B-8772-2F057AB0A1B6}"/>
              </a:ext>
            </a:extLst>
          </p:cNvPr>
          <p:cNvSpPr txBox="1"/>
          <p:nvPr/>
        </p:nvSpPr>
        <p:spPr>
          <a:xfrm>
            <a:off x="689548" y="1071797"/>
            <a:ext cx="875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 গোলাপ কখন ফোটে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C70ED-3D7E-4433-8E3D-26C427D40759}"/>
              </a:ext>
            </a:extLst>
          </p:cNvPr>
          <p:cNvSpPr txBox="1"/>
          <p:nvPr/>
        </p:nvSpPr>
        <p:spPr>
          <a:xfrm>
            <a:off x="299803" y="3213318"/>
            <a:ext cx="7989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২। টগর ও কাশফুলের রঙ কী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03AE5-6FD3-4A33-BE95-7B096B038408}"/>
              </a:ext>
            </a:extLst>
          </p:cNvPr>
          <p:cNvSpPr txBox="1"/>
          <p:nvPr/>
        </p:nvSpPr>
        <p:spPr>
          <a:xfrm>
            <a:off x="374754" y="5111646"/>
            <a:ext cx="9608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 হাসনাহেনা ও দোলনচাঁপা ফুলের রঙ কী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1AE688-F1E0-4CAB-B5A5-896CF9EA499B}"/>
              </a:ext>
            </a:extLst>
          </p:cNvPr>
          <p:cNvGrpSpPr/>
          <p:nvPr/>
        </p:nvGrpSpPr>
        <p:grpSpPr>
          <a:xfrm rot="160680">
            <a:off x="9793574" y="2301488"/>
            <a:ext cx="2023672" cy="4556512"/>
            <a:chOff x="3652154" y="328439"/>
            <a:chExt cx="3030476" cy="652374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46ABEE7-405F-4B34-8519-3A9974F0E93C}"/>
                </a:ext>
              </a:extLst>
            </p:cNvPr>
            <p:cNvGrpSpPr/>
            <p:nvPr/>
          </p:nvGrpSpPr>
          <p:grpSpPr>
            <a:xfrm rot="1617165">
              <a:off x="5293485" y="549471"/>
              <a:ext cx="662608" cy="1272208"/>
              <a:chOff x="1351722" y="1881809"/>
              <a:chExt cx="662608" cy="127220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6D5318C-ACAD-4C1D-B380-04424DD1BD9B}"/>
                  </a:ext>
                </a:extLst>
              </p:cNvPr>
              <p:cNvSpPr/>
              <p:nvPr/>
            </p:nvSpPr>
            <p:spPr>
              <a:xfrm>
                <a:off x="1351722" y="1881809"/>
                <a:ext cx="662608" cy="12722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2BBCF77-40BA-4A02-AE64-0199C7D148BD}"/>
                  </a:ext>
                </a:extLst>
              </p:cNvPr>
              <p:cNvSpPr/>
              <p:nvPr/>
            </p:nvSpPr>
            <p:spPr>
              <a:xfrm>
                <a:off x="1427922" y="2020957"/>
                <a:ext cx="510207" cy="1027044"/>
              </a:xfrm>
              <a:prstGeom prst="ellipse">
                <a:avLst/>
              </a:prstGeom>
              <a:solidFill>
                <a:srgbClr val="CA3E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43">
              <a:extLst>
                <a:ext uri="{FF2B5EF4-FFF2-40B4-BE49-F238E27FC236}">
                  <a16:creationId xmlns:a16="http://schemas.microsoft.com/office/drawing/2014/main" id="{FA5B288B-DB57-4D32-829C-0D4CC7EBE5F3}"/>
                </a:ext>
              </a:extLst>
            </p:cNvPr>
            <p:cNvSpPr/>
            <p:nvPr/>
          </p:nvSpPr>
          <p:spPr>
            <a:xfrm rot="20675176">
              <a:off x="5444182" y="2139331"/>
              <a:ext cx="681535" cy="4712853"/>
            </a:xfrm>
            <a:custGeom>
              <a:avLst/>
              <a:gdLst>
                <a:gd name="connsiteX0" fmla="*/ 0 w 490331"/>
                <a:gd name="connsiteY0" fmla="*/ 0 h 5559287"/>
                <a:gd name="connsiteX1" fmla="*/ 490331 w 490331"/>
                <a:gd name="connsiteY1" fmla="*/ 0 h 5559287"/>
                <a:gd name="connsiteX2" fmla="*/ 490331 w 490331"/>
                <a:gd name="connsiteY2" fmla="*/ 5559287 h 5559287"/>
                <a:gd name="connsiteX3" fmla="*/ 0 w 490331"/>
                <a:gd name="connsiteY3" fmla="*/ 5559287 h 5559287"/>
                <a:gd name="connsiteX4" fmla="*/ 0 w 490331"/>
                <a:gd name="connsiteY4" fmla="*/ 0 h 5559287"/>
                <a:gd name="connsiteX0" fmla="*/ 371127 w 861524"/>
                <a:gd name="connsiteY0" fmla="*/ 0 h 5559287"/>
                <a:gd name="connsiteX1" fmla="*/ 861458 w 861524"/>
                <a:gd name="connsiteY1" fmla="*/ 0 h 5559287"/>
                <a:gd name="connsiteX2" fmla="*/ 66 w 861524"/>
                <a:gd name="connsiteY2" fmla="*/ 2570922 h 5559287"/>
                <a:gd name="connsiteX3" fmla="*/ 861458 w 861524"/>
                <a:gd name="connsiteY3" fmla="*/ 5559287 h 5559287"/>
                <a:gd name="connsiteX4" fmla="*/ 371127 w 861524"/>
                <a:gd name="connsiteY4" fmla="*/ 5559287 h 5559287"/>
                <a:gd name="connsiteX5" fmla="*/ 371127 w 861524"/>
                <a:gd name="connsiteY5" fmla="*/ 0 h 5559287"/>
                <a:gd name="connsiteX0" fmla="*/ 371127 w 861524"/>
                <a:gd name="connsiteY0" fmla="*/ 0 h 5559287"/>
                <a:gd name="connsiteX1" fmla="*/ 861458 w 861524"/>
                <a:gd name="connsiteY1" fmla="*/ 0 h 5559287"/>
                <a:gd name="connsiteX2" fmla="*/ 66 w 861524"/>
                <a:gd name="connsiteY2" fmla="*/ 2570922 h 5559287"/>
                <a:gd name="connsiteX3" fmla="*/ 861458 w 861524"/>
                <a:gd name="connsiteY3" fmla="*/ 5559287 h 5559287"/>
                <a:gd name="connsiteX4" fmla="*/ 371127 w 861524"/>
                <a:gd name="connsiteY4" fmla="*/ 5559287 h 5559287"/>
                <a:gd name="connsiteX5" fmla="*/ 556657 w 861524"/>
                <a:gd name="connsiteY5" fmla="*/ 2544417 h 5559287"/>
                <a:gd name="connsiteX6" fmla="*/ 371127 w 861524"/>
                <a:gd name="connsiteY6" fmla="*/ 0 h 5559287"/>
                <a:gd name="connsiteX0" fmla="*/ 371127 w 861524"/>
                <a:gd name="connsiteY0" fmla="*/ 0 h 5559287"/>
                <a:gd name="connsiteX1" fmla="*/ 861458 w 861524"/>
                <a:gd name="connsiteY1" fmla="*/ 0 h 5559287"/>
                <a:gd name="connsiteX2" fmla="*/ 66 w 861524"/>
                <a:gd name="connsiteY2" fmla="*/ 2570922 h 5559287"/>
                <a:gd name="connsiteX3" fmla="*/ 861458 w 861524"/>
                <a:gd name="connsiteY3" fmla="*/ 5559287 h 5559287"/>
                <a:gd name="connsiteX4" fmla="*/ 371127 w 861524"/>
                <a:gd name="connsiteY4" fmla="*/ 5559287 h 5559287"/>
                <a:gd name="connsiteX5" fmla="*/ 649423 w 861524"/>
                <a:gd name="connsiteY5" fmla="*/ 2517913 h 5559287"/>
                <a:gd name="connsiteX6" fmla="*/ 371127 w 861524"/>
                <a:gd name="connsiteY6" fmla="*/ 0 h 5559287"/>
                <a:gd name="connsiteX0" fmla="*/ 371127 w 861524"/>
                <a:gd name="connsiteY0" fmla="*/ 0 h 5784574"/>
                <a:gd name="connsiteX1" fmla="*/ 861458 w 861524"/>
                <a:gd name="connsiteY1" fmla="*/ 225287 h 5784574"/>
                <a:gd name="connsiteX2" fmla="*/ 66 w 861524"/>
                <a:gd name="connsiteY2" fmla="*/ 2796209 h 5784574"/>
                <a:gd name="connsiteX3" fmla="*/ 861458 w 861524"/>
                <a:gd name="connsiteY3" fmla="*/ 5784574 h 5784574"/>
                <a:gd name="connsiteX4" fmla="*/ 371127 w 861524"/>
                <a:gd name="connsiteY4" fmla="*/ 5784574 h 5784574"/>
                <a:gd name="connsiteX5" fmla="*/ 649423 w 861524"/>
                <a:gd name="connsiteY5" fmla="*/ 2743200 h 5784574"/>
                <a:gd name="connsiteX6" fmla="*/ 371127 w 861524"/>
                <a:gd name="connsiteY6" fmla="*/ 0 h 5784574"/>
                <a:gd name="connsiteX0" fmla="*/ 371129 w 861460"/>
                <a:gd name="connsiteY0" fmla="*/ 26505 h 5811079"/>
                <a:gd name="connsiteX1" fmla="*/ 834955 w 861460"/>
                <a:gd name="connsiteY1" fmla="*/ 0 h 5811079"/>
                <a:gd name="connsiteX2" fmla="*/ 68 w 861460"/>
                <a:gd name="connsiteY2" fmla="*/ 2822714 h 5811079"/>
                <a:gd name="connsiteX3" fmla="*/ 861460 w 861460"/>
                <a:gd name="connsiteY3" fmla="*/ 5811079 h 5811079"/>
                <a:gd name="connsiteX4" fmla="*/ 371129 w 861460"/>
                <a:gd name="connsiteY4" fmla="*/ 5811079 h 5811079"/>
                <a:gd name="connsiteX5" fmla="*/ 649425 w 861460"/>
                <a:gd name="connsiteY5" fmla="*/ 2769705 h 5811079"/>
                <a:gd name="connsiteX6" fmla="*/ 371129 w 861460"/>
                <a:gd name="connsiteY6" fmla="*/ 26505 h 5811079"/>
                <a:gd name="connsiteX0" fmla="*/ 371129 w 861460"/>
                <a:gd name="connsiteY0" fmla="*/ 26505 h 5811079"/>
                <a:gd name="connsiteX1" fmla="*/ 834955 w 861460"/>
                <a:gd name="connsiteY1" fmla="*/ 0 h 5811079"/>
                <a:gd name="connsiteX2" fmla="*/ 68 w 861460"/>
                <a:gd name="connsiteY2" fmla="*/ 2822714 h 5811079"/>
                <a:gd name="connsiteX3" fmla="*/ 861460 w 861460"/>
                <a:gd name="connsiteY3" fmla="*/ 5811079 h 5811079"/>
                <a:gd name="connsiteX4" fmla="*/ 371129 w 861460"/>
                <a:gd name="connsiteY4" fmla="*/ 5811079 h 5811079"/>
                <a:gd name="connsiteX5" fmla="*/ 609668 w 861460"/>
                <a:gd name="connsiteY5" fmla="*/ 3710610 h 5811079"/>
                <a:gd name="connsiteX6" fmla="*/ 649425 w 861460"/>
                <a:gd name="connsiteY6" fmla="*/ 2769705 h 5811079"/>
                <a:gd name="connsiteX7" fmla="*/ 371129 w 861460"/>
                <a:gd name="connsiteY7" fmla="*/ 26505 h 581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1460" h="5811079">
                  <a:moveTo>
                    <a:pt x="371129" y="26505"/>
                  </a:moveTo>
                  <a:lnTo>
                    <a:pt x="834955" y="0"/>
                  </a:lnTo>
                  <a:cubicBezTo>
                    <a:pt x="843790" y="720035"/>
                    <a:pt x="-8767" y="2102679"/>
                    <a:pt x="68" y="2822714"/>
                  </a:cubicBezTo>
                  <a:lnTo>
                    <a:pt x="861460" y="5811079"/>
                  </a:lnTo>
                  <a:lnTo>
                    <a:pt x="371129" y="5811079"/>
                  </a:lnTo>
                  <a:cubicBezTo>
                    <a:pt x="329164" y="5461001"/>
                    <a:pt x="563285" y="4217506"/>
                    <a:pt x="609668" y="3710610"/>
                  </a:cubicBezTo>
                  <a:cubicBezTo>
                    <a:pt x="656051" y="3203714"/>
                    <a:pt x="689182" y="3383723"/>
                    <a:pt x="649425" y="2769705"/>
                  </a:cubicBezTo>
                  <a:lnTo>
                    <a:pt x="371129" y="26505"/>
                  </a:lnTo>
                  <a:close/>
                </a:path>
              </a:pathLst>
            </a:custGeom>
            <a:solidFill>
              <a:srgbClr val="00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6FF40DA-2007-44C4-9C6D-D9FA411A3893}"/>
                </a:ext>
              </a:extLst>
            </p:cNvPr>
            <p:cNvGrpSpPr/>
            <p:nvPr/>
          </p:nvGrpSpPr>
          <p:grpSpPr>
            <a:xfrm>
              <a:off x="4830130" y="1555889"/>
              <a:ext cx="689114" cy="728870"/>
              <a:chOff x="2092434" y="927652"/>
              <a:chExt cx="1098900" cy="225287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247D580-86C4-4B38-9655-B655F94783C1}"/>
                  </a:ext>
                </a:extLst>
              </p:cNvPr>
              <p:cNvSpPr/>
              <p:nvPr/>
            </p:nvSpPr>
            <p:spPr>
              <a:xfrm>
                <a:off x="2092434" y="927652"/>
                <a:ext cx="1098900" cy="225287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46B83A6-EA92-4FB9-B546-7ADA97BE3C92}"/>
                  </a:ext>
                </a:extLst>
              </p:cNvPr>
              <p:cNvSpPr/>
              <p:nvPr/>
            </p:nvSpPr>
            <p:spPr>
              <a:xfrm>
                <a:off x="2205165" y="1091190"/>
                <a:ext cx="873437" cy="192579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70F2FF-45D9-4EFE-835C-EDF03899B034}"/>
                </a:ext>
              </a:extLst>
            </p:cNvPr>
            <p:cNvGrpSpPr/>
            <p:nvPr/>
          </p:nvGrpSpPr>
          <p:grpSpPr>
            <a:xfrm rot="21152276">
              <a:off x="4678120" y="328439"/>
              <a:ext cx="662608" cy="1272208"/>
              <a:chOff x="1351722" y="1881809"/>
              <a:chExt cx="662608" cy="127220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0A113FC-8F1A-4A00-A8E0-C65242DC5631}"/>
                  </a:ext>
                </a:extLst>
              </p:cNvPr>
              <p:cNvSpPr/>
              <p:nvPr/>
            </p:nvSpPr>
            <p:spPr>
              <a:xfrm>
                <a:off x="1351722" y="1881809"/>
                <a:ext cx="662608" cy="12722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430E319-16E5-4FE6-80B8-08DA4F086948}"/>
                  </a:ext>
                </a:extLst>
              </p:cNvPr>
              <p:cNvSpPr/>
              <p:nvPr/>
            </p:nvSpPr>
            <p:spPr>
              <a:xfrm>
                <a:off x="1427922" y="2020957"/>
                <a:ext cx="510207" cy="1027044"/>
              </a:xfrm>
              <a:prstGeom prst="ellipse">
                <a:avLst/>
              </a:prstGeom>
              <a:solidFill>
                <a:srgbClr val="CA3E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C8970E8-44C0-4E28-B29B-639928F4F1A2}"/>
                </a:ext>
              </a:extLst>
            </p:cNvPr>
            <p:cNvGrpSpPr/>
            <p:nvPr/>
          </p:nvGrpSpPr>
          <p:grpSpPr>
            <a:xfrm rot="3720656">
              <a:off x="5715222" y="1041940"/>
              <a:ext cx="662608" cy="1272208"/>
              <a:chOff x="1351722" y="1881809"/>
              <a:chExt cx="662608" cy="1272208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03E858-4AC7-4B0F-AB48-57D5D80C9A6F}"/>
                  </a:ext>
                </a:extLst>
              </p:cNvPr>
              <p:cNvSpPr/>
              <p:nvPr/>
            </p:nvSpPr>
            <p:spPr>
              <a:xfrm>
                <a:off x="1351722" y="1881809"/>
                <a:ext cx="662608" cy="12722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C99E907-D51D-47E2-A780-138B5325CE9F}"/>
                  </a:ext>
                </a:extLst>
              </p:cNvPr>
              <p:cNvSpPr/>
              <p:nvPr/>
            </p:nvSpPr>
            <p:spPr>
              <a:xfrm>
                <a:off x="1427922" y="2020957"/>
                <a:ext cx="510207" cy="1027044"/>
              </a:xfrm>
              <a:prstGeom prst="ellipse">
                <a:avLst/>
              </a:prstGeom>
              <a:solidFill>
                <a:srgbClr val="CA3E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276D067-4621-4808-9D69-2E70964A871F}"/>
                </a:ext>
              </a:extLst>
            </p:cNvPr>
            <p:cNvGrpSpPr/>
            <p:nvPr/>
          </p:nvGrpSpPr>
          <p:grpSpPr>
            <a:xfrm rot="6670701">
              <a:off x="5658567" y="1760632"/>
              <a:ext cx="662608" cy="1272208"/>
              <a:chOff x="1351722" y="1881809"/>
              <a:chExt cx="662608" cy="1272208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F16F9B5-C235-4453-98C8-AEB9029E2603}"/>
                  </a:ext>
                </a:extLst>
              </p:cNvPr>
              <p:cNvSpPr/>
              <p:nvPr/>
            </p:nvSpPr>
            <p:spPr>
              <a:xfrm>
                <a:off x="1351722" y="1881809"/>
                <a:ext cx="662608" cy="12722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85B6932-8B87-41F6-8720-D010350F1348}"/>
                  </a:ext>
                </a:extLst>
              </p:cNvPr>
              <p:cNvSpPr/>
              <p:nvPr/>
            </p:nvSpPr>
            <p:spPr>
              <a:xfrm>
                <a:off x="1427922" y="2020957"/>
                <a:ext cx="510207" cy="1027044"/>
              </a:xfrm>
              <a:prstGeom prst="ellipse">
                <a:avLst/>
              </a:prstGeom>
              <a:solidFill>
                <a:srgbClr val="CA3E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CD488BE-ACD4-43B7-953C-54A0E4A34778}"/>
                </a:ext>
              </a:extLst>
            </p:cNvPr>
            <p:cNvGrpSpPr/>
            <p:nvPr/>
          </p:nvGrpSpPr>
          <p:grpSpPr>
            <a:xfrm rot="18796477">
              <a:off x="4083283" y="766884"/>
              <a:ext cx="662608" cy="1272208"/>
              <a:chOff x="1351722" y="1881809"/>
              <a:chExt cx="662608" cy="127220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CF7B949-F3AA-43BF-97E3-9BCA661BEF0C}"/>
                  </a:ext>
                </a:extLst>
              </p:cNvPr>
              <p:cNvSpPr/>
              <p:nvPr/>
            </p:nvSpPr>
            <p:spPr>
              <a:xfrm>
                <a:off x="1351722" y="1881809"/>
                <a:ext cx="662608" cy="12722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7D8135C-4200-4F2B-BADC-74BA3608F413}"/>
                  </a:ext>
                </a:extLst>
              </p:cNvPr>
              <p:cNvSpPr/>
              <p:nvPr/>
            </p:nvSpPr>
            <p:spPr>
              <a:xfrm>
                <a:off x="1427922" y="2020957"/>
                <a:ext cx="510207" cy="1027044"/>
              </a:xfrm>
              <a:prstGeom prst="ellipse">
                <a:avLst/>
              </a:prstGeom>
              <a:solidFill>
                <a:srgbClr val="CA3E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D22BAC2-9BA0-4F9A-B1CD-BE25A86914F5}"/>
                </a:ext>
              </a:extLst>
            </p:cNvPr>
            <p:cNvGrpSpPr/>
            <p:nvPr/>
          </p:nvGrpSpPr>
          <p:grpSpPr>
            <a:xfrm rot="15347927">
              <a:off x="3956954" y="1571293"/>
              <a:ext cx="662608" cy="1272208"/>
              <a:chOff x="1351722" y="1881809"/>
              <a:chExt cx="662608" cy="127220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9B75906-81FC-43BC-852D-7FAA9581011A}"/>
                  </a:ext>
                </a:extLst>
              </p:cNvPr>
              <p:cNvSpPr/>
              <p:nvPr/>
            </p:nvSpPr>
            <p:spPr>
              <a:xfrm>
                <a:off x="1351722" y="1881809"/>
                <a:ext cx="662608" cy="12722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0C68D83-5E4E-4DB7-AC2B-13AF15A9312C}"/>
                  </a:ext>
                </a:extLst>
              </p:cNvPr>
              <p:cNvSpPr/>
              <p:nvPr/>
            </p:nvSpPr>
            <p:spPr>
              <a:xfrm>
                <a:off x="1427922" y="2020957"/>
                <a:ext cx="510207" cy="1027044"/>
              </a:xfrm>
              <a:prstGeom prst="ellipse">
                <a:avLst/>
              </a:prstGeom>
              <a:solidFill>
                <a:srgbClr val="CA3E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FC477B1-ADF2-480F-B5E5-0B6A62FE37CC}"/>
                </a:ext>
              </a:extLst>
            </p:cNvPr>
            <p:cNvGrpSpPr/>
            <p:nvPr/>
          </p:nvGrpSpPr>
          <p:grpSpPr>
            <a:xfrm rot="12792433">
              <a:off x="4429732" y="2107238"/>
              <a:ext cx="662608" cy="1272208"/>
              <a:chOff x="1351722" y="1881809"/>
              <a:chExt cx="662608" cy="1272208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87576D6-236D-429A-9D2A-682E98DD5422}"/>
                  </a:ext>
                </a:extLst>
              </p:cNvPr>
              <p:cNvSpPr/>
              <p:nvPr/>
            </p:nvSpPr>
            <p:spPr>
              <a:xfrm>
                <a:off x="1351722" y="1881809"/>
                <a:ext cx="662608" cy="12722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337E47B-94B5-41B4-8E65-F7FA390B5CF3}"/>
                  </a:ext>
                </a:extLst>
              </p:cNvPr>
              <p:cNvSpPr/>
              <p:nvPr/>
            </p:nvSpPr>
            <p:spPr>
              <a:xfrm>
                <a:off x="1427922" y="2020957"/>
                <a:ext cx="510207" cy="1027044"/>
              </a:xfrm>
              <a:prstGeom prst="ellipse">
                <a:avLst/>
              </a:prstGeom>
              <a:solidFill>
                <a:srgbClr val="CA3E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5ED260-FBC1-42BF-8DB9-7D7EE476F84F}"/>
                </a:ext>
              </a:extLst>
            </p:cNvPr>
            <p:cNvGrpSpPr/>
            <p:nvPr/>
          </p:nvGrpSpPr>
          <p:grpSpPr>
            <a:xfrm rot="5400000">
              <a:off x="5220800" y="3772998"/>
              <a:ext cx="2476156" cy="299423"/>
              <a:chOff x="8474655" y="3344267"/>
              <a:chExt cx="1272208" cy="66260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2D559F5-B88B-4B6A-BCDB-F3D9B809295B}"/>
                  </a:ext>
                </a:extLst>
              </p:cNvPr>
              <p:cNvSpPr/>
              <p:nvPr/>
            </p:nvSpPr>
            <p:spPr>
              <a:xfrm rot="6670701">
                <a:off x="8779455" y="3039467"/>
                <a:ext cx="662608" cy="12722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358F89F-3E60-4EF1-92A8-7DA477B2429D}"/>
                  </a:ext>
                </a:extLst>
              </p:cNvPr>
              <p:cNvSpPr/>
              <p:nvPr/>
            </p:nvSpPr>
            <p:spPr>
              <a:xfrm rot="6670701">
                <a:off x="8855654" y="3162050"/>
                <a:ext cx="510207" cy="1027044"/>
              </a:xfrm>
              <a:prstGeom prst="ellipse">
                <a:avLst/>
              </a:prstGeom>
              <a:solidFill>
                <a:srgbClr val="009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7D52BC0-DDBC-4B56-8E99-5AA3E0EBE352}"/>
                </a:ext>
              </a:extLst>
            </p:cNvPr>
            <p:cNvGrpSpPr/>
            <p:nvPr/>
          </p:nvGrpSpPr>
          <p:grpSpPr>
            <a:xfrm rot="918465">
              <a:off x="3690120" y="4540476"/>
              <a:ext cx="2592162" cy="340765"/>
              <a:chOff x="8474655" y="3344267"/>
              <a:chExt cx="1272208" cy="66260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161E939-A1E1-440E-BB32-81A041CF20DC}"/>
                  </a:ext>
                </a:extLst>
              </p:cNvPr>
              <p:cNvSpPr/>
              <p:nvPr/>
            </p:nvSpPr>
            <p:spPr>
              <a:xfrm rot="6670701">
                <a:off x="8779455" y="3039467"/>
                <a:ext cx="662608" cy="12722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F536B5C-FDDF-439F-86E6-7611831828EC}"/>
                  </a:ext>
                </a:extLst>
              </p:cNvPr>
              <p:cNvSpPr/>
              <p:nvPr/>
            </p:nvSpPr>
            <p:spPr>
              <a:xfrm rot="6670701">
                <a:off x="8855654" y="3162050"/>
                <a:ext cx="510207" cy="1027044"/>
              </a:xfrm>
              <a:prstGeom prst="ellipse">
                <a:avLst/>
              </a:prstGeom>
              <a:solidFill>
                <a:srgbClr val="009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0E8E5E9-5B57-4B43-A6E9-32C6D3DC15BF}"/>
              </a:ext>
            </a:extLst>
          </p:cNvPr>
          <p:cNvSpPr txBox="1"/>
          <p:nvPr/>
        </p:nvSpPr>
        <p:spPr>
          <a:xfrm>
            <a:off x="2083631" y="1967253"/>
            <a:ext cx="674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ফোটে সারা বছর। 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80A376-9B56-4D39-870F-02AA3EE290EF}"/>
              </a:ext>
            </a:extLst>
          </p:cNvPr>
          <p:cNvSpPr txBox="1"/>
          <p:nvPr/>
        </p:nvSpPr>
        <p:spPr>
          <a:xfrm>
            <a:off x="2030962" y="4136648"/>
            <a:ext cx="7679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টগর ও কাশফুলের রঙ সাদা। </a:t>
            </a: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6B2AFE-BCB5-423B-94B8-B688C1B3C8AA}"/>
              </a:ext>
            </a:extLst>
          </p:cNvPr>
          <p:cNvSpPr txBox="1"/>
          <p:nvPr/>
        </p:nvSpPr>
        <p:spPr>
          <a:xfrm>
            <a:off x="1949794" y="5922576"/>
            <a:ext cx="9016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 ও দোলনচাঁপা ফুলের রঙ সাদা। </a:t>
            </a: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40" grpId="0"/>
      <p:bldP spid="41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E1A8F2-2F2A-43C8-9B2C-722FFDB306C6}"/>
              </a:ext>
            </a:extLst>
          </p:cNvPr>
          <p:cNvSpPr txBox="1"/>
          <p:nvPr/>
        </p:nvSpPr>
        <p:spPr>
          <a:xfrm>
            <a:off x="4018559" y="-15104"/>
            <a:ext cx="3129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87FEEF-2DBD-4C63-9B49-F0904F09A00D}"/>
              </a:ext>
            </a:extLst>
          </p:cNvPr>
          <p:cNvSpPr txBox="1"/>
          <p:nvPr/>
        </p:nvSpPr>
        <p:spPr>
          <a:xfrm>
            <a:off x="345385" y="828867"/>
            <a:ext cx="11160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নিচে কোনটি কী রঙের ফুল তা দলীয়ভাবে লেখ 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C800F-69D4-4A2C-9624-3C8A4EAFC96C}"/>
              </a:ext>
            </a:extLst>
          </p:cNvPr>
          <p:cNvSpPr txBox="1"/>
          <p:nvPr/>
        </p:nvSpPr>
        <p:spPr>
          <a:xfrm>
            <a:off x="983974" y="2030248"/>
            <a:ext cx="331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দল -  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E9423-D4F6-4240-AE7B-B92BB1140EA6}"/>
              </a:ext>
            </a:extLst>
          </p:cNvPr>
          <p:cNvSpPr txBox="1"/>
          <p:nvPr/>
        </p:nvSpPr>
        <p:spPr>
          <a:xfrm>
            <a:off x="4298674" y="1928458"/>
            <a:ext cx="5473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 , শিমুল, পলাশ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57DB3-4D4B-4378-9F09-7A4DCFF71643}"/>
              </a:ext>
            </a:extLst>
          </p:cNvPr>
          <p:cNvSpPr txBox="1"/>
          <p:nvPr/>
        </p:nvSpPr>
        <p:spPr>
          <a:xfrm>
            <a:off x="1259785" y="3610498"/>
            <a:ext cx="2266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জবা দল 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41596-6DE5-4F1E-8C39-1D31E7374B6F}"/>
              </a:ext>
            </a:extLst>
          </p:cNvPr>
          <p:cNvSpPr txBox="1"/>
          <p:nvPr/>
        </p:nvSpPr>
        <p:spPr>
          <a:xfrm>
            <a:off x="4127224" y="3457089"/>
            <a:ext cx="7531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বেলী , রজনীগন্ধা , কামিনী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01FEF-D489-4C47-BFCF-0BD32A745573}"/>
              </a:ext>
            </a:extLst>
          </p:cNvPr>
          <p:cNvSpPr txBox="1"/>
          <p:nvPr/>
        </p:nvSpPr>
        <p:spPr>
          <a:xfrm>
            <a:off x="1039053" y="5228739"/>
            <a:ext cx="497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দল 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4E69C5-A2A7-4730-87A2-6EBE8B14C80E}"/>
              </a:ext>
            </a:extLst>
          </p:cNvPr>
          <p:cNvSpPr txBox="1"/>
          <p:nvPr/>
        </p:nvSpPr>
        <p:spPr>
          <a:xfrm>
            <a:off x="4127224" y="5228739"/>
            <a:ext cx="5531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টগর , কাশফুল, গোলাপ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copy_of_focusgroup.png">
            <a:extLst>
              <a:ext uri="{FF2B5EF4-FFF2-40B4-BE49-F238E27FC236}">
                <a16:creationId xmlns:a16="http://schemas.microsoft.com/office/drawing/2014/main" id="{D7F3E12D-FFFB-4F78-9D49-D6576FDDB9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7892" y="124807"/>
            <a:ext cx="1770626" cy="1408120"/>
          </a:xfrm>
          <a:prstGeom prst="rect">
            <a:avLst/>
          </a:prstGeom>
          <a:ln>
            <a:solidFill>
              <a:srgbClr val="0070C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443517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037CBB-ED7E-4186-9502-BA96EB2B77BD}"/>
              </a:ext>
            </a:extLst>
          </p:cNvPr>
          <p:cNvSpPr txBox="1"/>
          <p:nvPr/>
        </p:nvSpPr>
        <p:spPr>
          <a:xfrm>
            <a:off x="5143500" y="-164900"/>
            <a:ext cx="217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605D0-2037-4252-847E-2801CE17B02C}"/>
              </a:ext>
            </a:extLst>
          </p:cNvPr>
          <p:cNvSpPr txBox="1"/>
          <p:nvPr/>
        </p:nvSpPr>
        <p:spPr>
          <a:xfrm>
            <a:off x="495300" y="571353"/>
            <a:ext cx="967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বল-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3F403-7C2D-4ACA-9BF0-60FF80D70532}"/>
              </a:ext>
            </a:extLst>
          </p:cNvPr>
          <p:cNvSpPr txBox="1"/>
          <p:nvPr/>
        </p:nvSpPr>
        <p:spPr>
          <a:xfrm>
            <a:off x="76200" y="1560389"/>
            <a:ext cx="7524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 কী কী ফুল লাল রঙের হয় ?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AAC3E-2D92-4287-B16F-C1A2C8FA0C35}"/>
              </a:ext>
            </a:extLst>
          </p:cNvPr>
          <p:cNvSpPr txBox="1"/>
          <p:nvPr/>
        </p:nvSpPr>
        <p:spPr>
          <a:xfrm>
            <a:off x="209550" y="3450952"/>
            <a:ext cx="7524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 সুগন্ধি ফুল কী কী ?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D7DF7-0095-4EB0-BA90-708223F6E48F}"/>
              </a:ext>
            </a:extLst>
          </p:cNvPr>
          <p:cNvSpPr txBox="1"/>
          <p:nvPr/>
        </p:nvSpPr>
        <p:spPr>
          <a:xfrm>
            <a:off x="209550" y="5124450"/>
            <a:ext cx="773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 কোন কোন ফুলে গন্ধ নেই ?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89AE571-83A7-4FB7-B8EC-D3B07FC6FC78}"/>
              </a:ext>
            </a:extLst>
          </p:cNvPr>
          <p:cNvSpPr/>
          <p:nvPr/>
        </p:nvSpPr>
        <p:spPr>
          <a:xfrm>
            <a:off x="628650" y="2667000"/>
            <a:ext cx="742950" cy="400050"/>
          </a:xfrm>
          <a:prstGeom prst="rightArrow">
            <a:avLst/>
          </a:prstGeom>
          <a:solidFill>
            <a:srgbClr val="FF33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C59ECEB-BB2F-4CED-91F1-30618E1E345A}"/>
              </a:ext>
            </a:extLst>
          </p:cNvPr>
          <p:cNvSpPr/>
          <p:nvPr/>
        </p:nvSpPr>
        <p:spPr>
          <a:xfrm>
            <a:off x="628650" y="6022814"/>
            <a:ext cx="742950" cy="400050"/>
          </a:xfrm>
          <a:prstGeom prst="rightArrow">
            <a:avLst/>
          </a:prstGeom>
          <a:solidFill>
            <a:srgbClr val="FF33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0F32B7E-B6B6-4674-86C4-DF9EF3CDB773}"/>
              </a:ext>
            </a:extLst>
          </p:cNvPr>
          <p:cNvSpPr/>
          <p:nvPr/>
        </p:nvSpPr>
        <p:spPr>
          <a:xfrm>
            <a:off x="561975" y="4549341"/>
            <a:ext cx="742950" cy="400050"/>
          </a:xfrm>
          <a:prstGeom prst="rightArrow">
            <a:avLst/>
          </a:prstGeom>
          <a:solidFill>
            <a:srgbClr val="FF33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1A5B60-BAB1-487D-9D2D-8147BD80C2C6}"/>
              </a:ext>
            </a:extLst>
          </p:cNvPr>
          <p:cNvSpPr txBox="1"/>
          <p:nvPr/>
        </p:nvSpPr>
        <p:spPr>
          <a:xfrm>
            <a:off x="1676400" y="2499144"/>
            <a:ext cx="1026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 , শিমুল , পলাশ  ফুল লাল রঙের হয়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F1CED-216E-4C69-B78C-CD80328737E1}"/>
              </a:ext>
            </a:extLst>
          </p:cNvPr>
          <p:cNvSpPr txBox="1"/>
          <p:nvPr/>
        </p:nvSpPr>
        <p:spPr>
          <a:xfrm>
            <a:off x="1400175" y="4297374"/>
            <a:ext cx="108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, রজনীগন্ধা , হাসনাহেনা সুগন্ধি ফুল 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3B2A2D-20E2-4342-A281-C425A262F151}"/>
              </a:ext>
            </a:extLst>
          </p:cNvPr>
          <p:cNvSpPr txBox="1"/>
          <p:nvPr/>
        </p:nvSpPr>
        <p:spPr>
          <a:xfrm>
            <a:off x="1676400" y="5874618"/>
            <a:ext cx="8772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টগর , পলাশ , কৃষ্ণচূড়া ফুলে গন্ধ নেই 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trtrtrt.png">
            <a:extLst>
              <a:ext uri="{FF2B5EF4-FFF2-40B4-BE49-F238E27FC236}">
                <a16:creationId xmlns:a16="http://schemas.microsoft.com/office/drawing/2014/main" id="{8ED115A8-F461-44FA-838C-B652F70CCC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031" t="7501" r="10843" b="11489"/>
          <a:stretch>
            <a:fillRect/>
          </a:stretch>
        </p:blipFill>
        <p:spPr>
          <a:xfrm flipH="1">
            <a:off x="10448925" y="132833"/>
            <a:ext cx="137160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F893E5-E59C-4180-97B1-D5AFB2A3EC01}"/>
              </a:ext>
            </a:extLst>
          </p:cNvPr>
          <p:cNvSpPr txBox="1"/>
          <p:nvPr/>
        </p:nvSpPr>
        <p:spPr>
          <a:xfrm>
            <a:off x="4629150" y="533400"/>
            <a:ext cx="3143250" cy="104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বাড়ীরকাজ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49B00-3D79-4CD6-BE32-50A3A2F43E1B}"/>
              </a:ext>
            </a:extLst>
          </p:cNvPr>
          <p:cNvSpPr txBox="1"/>
          <p:nvPr/>
        </p:nvSpPr>
        <p:spPr>
          <a:xfrm>
            <a:off x="990600" y="2729132"/>
            <a:ext cx="10420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ফুল সম্পর্কে ৩টি বাক্য লিখে আনবে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6C1E3B-4EB8-4840-A5F3-3AB5A0FCE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64" y="203131"/>
            <a:ext cx="2756624" cy="27560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635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707072-9B04-42E0-B21E-797B89308D81}"/>
              </a:ext>
            </a:extLst>
          </p:cNvPr>
          <p:cNvSpPr txBox="1"/>
          <p:nvPr/>
        </p:nvSpPr>
        <p:spPr>
          <a:xfrm>
            <a:off x="1843208" y="0"/>
            <a:ext cx="8705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 । ধন্যবাদ সবাইকে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B091E6-9818-4A2D-8F41-F4865C53A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14" y="1397471"/>
            <a:ext cx="5407572" cy="4685171"/>
          </a:xfrm>
          <a:prstGeom prst="rect">
            <a:avLst/>
          </a:prstGeom>
        </p:spPr>
      </p:pic>
      <p:sp>
        <p:nvSpPr>
          <p:cNvPr id="5" name="Donut 1">
            <a:extLst>
              <a:ext uri="{FF2B5EF4-FFF2-40B4-BE49-F238E27FC236}">
                <a16:creationId xmlns:a16="http://schemas.microsoft.com/office/drawing/2014/main" id="{C9B759B0-A113-4CB0-9389-634D17A98864}"/>
              </a:ext>
            </a:extLst>
          </p:cNvPr>
          <p:cNvSpPr/>
          <p:nvPr/>
        </p:nvSpPr>
        <p:spPr>
          <a:xfrm>
            <a:off x="2686929" y="775358"/>
            <a:ext cx="6907237" cy="6082642"/>
          </a:xfrm>
          <a:prstGeom prst="donut">
            <a:avLst>
              <a:gd name="adj" fmla="val 453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7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F5435857-8950-4E6E-967D-99DF71450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925212"/>
              </p:ext>
            </p:extLst>
          </p:nvPr>
        </p:nvGraphicFramePr>
        <p:xfrm>
          <a:off x="5428343" y="2703991"/>
          <a:ext cx="800915" cy="725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2215080" imgH="440280" progId="Package">
                  <p:embed/>
                </p:oleObj>
              </mc:Choice>
              <mc:Fallback>
                <p:oleObj name="Packager Shell Object" showAsIcon="1" r:id="rId3" imgW="2215080" imgH="440280" progId="Package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59F7BBC-D6B8-4783-9E34-9634FAF224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343" y="2703991"/>
                        <a:ext cx="800915" cy="72501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7E9FFA7-D44D-48CF-832C-6D21D0D76115}"/>
              </a:ext>
            </a:extLst>
          </p:cNvPr>
          <p:cNvSpPr/>
          <p:nvPr/>
        </p:nvSpPr>
        <p:spPr>
          <a:xfrm>
            <a:off x="233277" y="663247"/>
            <a:ext cx="11958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কেমন আছো সবাই ?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89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304A05-47E9-4B4C-8B73-8DF570A1B128}"/>
              </a:ext>
            </a:extLst>
          </p:cNvPr>
          <p:cNvSpPr txBox="1"/>
          <p:nvPr/>
        </p:nvSpPr>
        <p:spPr>
          <a:xfrm>
            <a:off x="2871497" y="-181389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ABBD5-1CF8-461B-8594-D310353B477F}"/>
              </a:ext>
            </a:extLst>
          </p:cNvPr>
          <p:cNvGrpSpPr/>
          <p:nvPr/>
        </p:nvGrpSpPr>
        <p:grpSpPr>
          <a:xfrm>
            <a:off x="585497" y="741941"/>
            <a:ext cx="11021006" cy="5291506"/>
            <a:chOff x="585497" y="741941"/>
            <a:chExt cx="11021006" cy="52915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F621312-F0FF-45F3-884A-5C499FF1FF05}"/>
                </a:ext>
              </a:extLst>
            </p:cNvPr>
            <p:cNvGrpSpPr/>
            <p:nvPr/>
          </p:nvGrpSpPr>
          <p:grpSpPr>
            <a:xfrm>
              <a:off x="9281173" y="741941"/>
              <a:ext cx="2325330" cy="5253755"/>
              <a:chOff x="9140821" y="815257"/>
              <a:chExt cx="2325330" cy="525375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9C28D00-9861-4F49-8F37-9EC46BB82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552765" y="4155627"/>
                <a:ext cx="1540771" cy="22860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" name="Picture 4" descr="Gondhoraj - Gardenia jasminoides">
                <a:extLst>
                  <a:ext uri="{FF2B5EF4-FFF2-40B4-BE49-F238E27FC236}">
                    <a16:creationId xmlns:a16="http://schemas.microsoft.com/office/drawing/2014/main" id="{52471636-5199-4352-A72B-539ECAD577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0150" y="815257"/>
                <a:ext cx="2286000" cy="175078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F86C5FE-5C2F-4127-93B8-3452D22A1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0821" y="2728888"/>
                <a:ext cx="2286000" cy="165167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3D1C89-B403-4127-8F5A-E9F5358C9E33}"/>
                </a:ext>
              </a:extLst>
            </p:cNvPr>
            <p:cNvGrpSpPr/>
            <p:nvPr/>
          </p:nvGrpSpPr>
          <p:grpSpPr>
            <a:xfrm>
              <a:off x="6231810" y="758104"/>
              <a:ext cx="2326726" cy="5275343"/>
              <a:chOff x="6231810" y="758104"/>
              <a:chExt cx="2326726" cy="527534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4ECB1FC-06CB-41CD-8DC8-979E4B58A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5554" y="758104"/>
                <a:ext cx="2286000" cy="187005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49675E2-24B8-4F96-88E4-AA6C75DE2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2536" y="2728888"/>
                <a:ext cx="2286000" cy="163737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7262813-785F-4115-999A-3D9AA5A42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1810" y="4492676"/>
                <a:ext cx="2286000" cy="154077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E9646CE-6A05-43A6-A184-C221C6E1400C}"/>
                </a:ext>
              </a:extLst>
            </p:cNvPr>
            <p:cNvGrpSpPr/>
            <p:nvPr/>
          </p:nvGrpSpPr>
          <p:grpSpPr>
            <a:xfrm>
              <a:off x="3476793" y="837778"/>
              <a:ext cx="2305726" cy="5195669"/>
              <a:chOff x="3363525" y="783247"/>
              <a:chExt cx="2305726" cy="519566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9AB5346-261F-42A7-B6CB-7428DB51E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3251" y="783247"/>
                <a:ext cx="2286000" cy="181055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AFF6F34-4C9E-4423-A8CB-95B462B7B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3251" y="2665682"/>
                <a:ext cx="2286000" cy="170058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75DA93D-E87E-4534-B548-B314277CE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3525" y="4438145"/>
                <a:ext cx="2286000" cy="154077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1C7F22D-C504-4D87-8377-D936D370D111}"/>
                </a:ext>
              </a:extLst>
            </p:cNvPr>
            <p:cNvGrpSpPr/>
            <p:nvPr/>
          </p:nvGrpSpPr>
          <p:grpSpPr>
            <a:xfrm>
              <a:off x="585497" y="766100"/>
              <a:ext cx="2286000" cy="5267347"/>
              <a:chOff x="558765" y="750589"/>
              <a:chExt cx="2286000" cy="526734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38E64E3-DDF0-4E16-881E-99DE64468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65" y="750589"/>
                <a:ext cx="2286000" cy="175829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3C9375E-4F90-4DCB-86FD-6EF8A7872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765" y="2665682"/>
                <a:ext cx="2286000" cy="160375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7" name="Picture 2" descr="Rajanigandha HD Stock Images | Shutterstock">
                <a:extLst>
                  <a:ext uri="{FF2B5EF4-FFF2-40B4-BE49-F238E27FC236}">
                    <a16:creationId xmlns:a16="http://schemas.microsoft.com/office/drawing/2014/main" id="{A172F7F8-FE01-4F98-8DD4-F606B7D9E6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765" y="4366265"/>
                <a:ext cx="2286000" cy="165167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1B8B87D-EECA-460E-B1EA-2DFA6BB5A3E3}"/>
              </a:ext>
            </a:extLst>
          </p:cNvPr>
          <p:cNvSpPr txBox="1"/>
          <p:nvPr/>
        </p:nvSpPr>
        <p:spPr>
          <a:xfrm>
            <a:off x="3903987" y="6054549"/>
            <a:ext cx="7663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B2745-3E20-4300-AEC2-E50CC48EB8B7}"/>
              </a:ext>
            </a:extLst>
          </p:cNvPr>
          <p:cNvSpPr txBox="1"/>
          <p:nvPr/>
        </p:nvSpPr>
        <p:spPr>
          <a:xfrm>
            <a:off x="3725412" y="6033447"/>
            <a:ext cx="895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3812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C251B5-8D4B-4902-8EC3-07D11CB71B4E}"/>
              </a:ext>
            </a:extLst>
          </p:cNvPr>
          <p:cNvSpPr txBox="1"/>
          <p:nvPr/>
        </p:nvSpPr>
        <p:spPr>
          <a:xfrm>
            <a:off x="2570922" y="410817"/>
            <a:ext cx="6215269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আমাদের আজকের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AA63A93-4C63-44B1-9EB8-A08AB731860D}"/>
              </a:ext>
            </a:extLst>
          </p:cNvPr>
          <p:cNvSpPr/>
          <p:nvPr/>
        </p:nvSpPr>
        <p:spPr>
          <a:xfrm rot="10800000">
            <a:off x="2916888" y="3110221"/>
            <a:ext cx="5819539" cy="3136402"/>
          </a:xfrm>
          <a:prstGeom prst="wedgeRoundRectCallout">
            <a:avLst>
              <a:gd name="adj1" fmla="val -2778"/>
              <a:gd name="adj2" fmla="val 104194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33AF9-41A5-4B3E-8D4D-3F91B898FB3C}"/>
              </a:ext>
            </a:extLst>
          </p:cNvPr>
          <p:cNvSpPr txBox="1"/>
          <p:nvPr/>
        </p:nvSpPr>
        <p:spPr>
          <a:xfrm>
            <a:off x="2916888" y="3236830"/>
            <a:ext cx="6993235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bn-IN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ঙে</a:t>
            </a:r>
            <a:r>
              <a:rPr lang="bn-IN" sz="66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bn-IN" sz="6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6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12hjklpo.png">
            <a:extLst>
              <a:ext uri="{FF2B5EF4-FFF2-40B4-BE49-F238E27FC236}">
                <a16:creationId xmlns:a16="http://schemas.microsoft.com/office/drawing/2014/main" id="{CF41E67A-DF2E-44DF-B31D-5DB4B5849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8440">
            <a:off x="-42918" y="5105399"/>
            <a:ext cx="1143000" cy="1752600"/>
          </a:xfrm>
          <a:prstGeom prst="rect">
            <a:avLst/>
          </a:prstGeom>
        </p:spPr>
      </p:pic>
      <p:pic>
        <p:nvPicPr>
          <p:cNvPr id="9" name="Picture 8" descr="12hjklpo.png">
            <a:extLst>
              <a:ext uri="{FF2B5EF4-FFF2-40B4-BE49-F238E27FC236}">
                <a16:creationId xmlns:a16="http://schemas.microsoft.com/office/drawing/2014/main" id="{2942C8CC-BCE7-426D-B279-F9B2C984E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810" y="5105400"/>
            <a:ext cx="1143000" cy="1752600"/>
          </a:xfrm>
          <a:prstGeom prst="rect">
            <a:avLst/>
          </a:prstGeom>
        </p:spPr>
      </p:pic>
      <p:pic>
        <p:nvPicPr>
          <p:cNvPr id="10" name="Picture 9" descr="12hjklpo.png">
            <a:extLst>
              <a:ext uri="{FF2B5EF4-FFF2-40B4-BE49-F238E27FC236}">
                <a16:creationId xmlns:a16="http://schemas.microsoft.com/office/drawing/2014/main" id="{C3655F62-26B1-45DE-A917-F978F1550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81505" y="42348"/>
            <a:ext cx="1143000" cy="1752600"/>
          </a:xfrm>
          <a:prstGeom prst="rect">
            <a:avLst/>
          </a:prstGeom>
        </p:spPr>
      </p:pic>
      <p:pic>
        <p:nvPicPr>
          <p:cNvPr id="12" name="Picture 11" descr="12hjklpo.png">
            <a:extLst>
              <a:ext uri="{FF2B5EF4-FFF2-40B4-BE49-F238E27FC236}">
                <a16:creationId xmlns:a16="http://schemas.microsoft.com/office/drawing/2014/main" id="{6B47F434-843E-4A33-BFA9-70FEEFC39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29710">
            <a:off x="-108803" y="39636"/>
            <a:ext cx="1143000" cy="1752600"/>
          </a:xfrm>
          <a:prstGeom prst="rect">
            <a:avLst/>
          </a:prstGeom>
        </p:spPr>
      </p:pic>
      <p:pic>
        <p:nvPicPr>
          <p:cNvPr id="13" name="Picture 12" descr="12hjklpo.png">
            <a:extLst>
              <a:ext uri="{FF2B5EF4-FFF2-40B4-BE49-F238E27FC236}">
                <a16:creationId xmlns:a16="http://schemas.microsoft.com/office/drawing/2014/main" id="{61589524-FF96-44EC-AE73-075747390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87280">
            <a:off x="10610005" y="5263066"/>
            <a:ext cx="1143000" cy="1752600"/>
          </a:xfrm>
          <a:prstGeom prst="rect">
            <a:avLst/>
          </a:prstGeom>
        </p:spPr>
      </p:pic>
      <p:pic>
        <p:nvPicPr>
          <p:cNvPr id="14" name="Picture 13" descr="12hjklpo.png">
            <a:extLst>
              <a:ext uri="{FF2B5EF4-FFF2-40B4-BE49-F238E27FC236}">
                <a16:creationId xmlns:a16="http://schemas.microsoft.com/office/drawing/2014/main" id="{42355C9D-C5AF-4CB6-A765-2DE57C9E5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53262">
            <a:off x="10642310" y="-98566"/>
            <a:ext cx="1143000" cy="1752600"/>
          </a:xfrm>
          <a:prstGeom prst="rect">
            <a:avLst/>
          </a:prstGeom>
        </p:spPr>
      </p:pic>
      <p:pic>
        <p:nvPicPr>
          <p:cNvPr id="15" name="Picture 14" descr="12hjklpo.png">
            <a:extLst>
              <a:ext uri="{FF2B5EF4-FFF2-40B4-BE49-F238E27FC236}">
                <a16:creationId xmlns:a16="http://schemas.microsoft.com/office/drawing/2014/main" id="{3DC48469-490B-4EEB-AA77-7E1AAC810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93179">
            <a:off x="330239" y="-176754"/>
            <a:ext cx="1143000" cy="1752600"/>
          </a:xfrm>
          <a:prstGeom prst="rect">
            <a:avLst/>
          </a:prstGeom>
        </p:spPr>
      </p:pic>
      <p:pic>
        <p:nvPicPr>
          <p:cNvPr id="16" name="Picture 15" descr="12hjklpo.png">
            <a:extLst>
              <a:ext uri="{FF2B5EF4-FFF2-40B4-BE49-F238E27FC236}">
                <a16:creationId xmlns:a16="http://schemas.microsoft.com/office/drawing/2014/main" id="{8BF72A1B-DDAD-4A56-897D-B8CF9FB3C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76759">
            <a:off x="435621" y="5476656"/>
            <a:ext cx="1143000" cy="175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858B75-0F51-4EC7-A7AB-85F03C6D678D}"/>
              </a:ext>
            </a:extLst>
          </p:cNvPr>
          <p:cNvSpPr txBox="1"/>
          <p:nvPr/>
        </p:nvSpPr>
        <p:spPr>
          <a:xfrm>
            <a:off x="3373006" y="4344826"/>
            <a:ext cx="5363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– (আমাদের দেশ ..........কাশফুলও সাদা)।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66082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61370B-B9D9-4A7E-90BD-B42D774F7159}"/>
              </a:ext>
            </a:extLst>
          </p:cNvPr>
          <p:cNvSpPr txBox="1"/>
          <p:nvPr/>
        </p:nvSpPr>
        <p:spPr>
          <a:xfrm>
            <a:off x="4694532" y="58840"/>
            <a:ext cx="226612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BFBEA-60EA-4118-9329-405B42634DF3}"/>
              </a:ext>
            </a:extLst>
          </p:cNvPr>
          <p:cNvSpPr txBox="1"/>
          <p:nvPr/>
        </p:nvSpPr>
        <p:spPr>
          <a:xfrm>
            <a:off x="196949" y="520505"/>
            <a:ext cx="11637244" cy="63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শোনা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১.২.১ পাঠের অন্তর্গত ছোট ছোট বাক্য শুনে বুঝতে পারবে ।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২.৬.১  পরিচিত ফুল সম্পর্কে বর্ণনা করতে পারবে 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পড়া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১.৪.১ যুক্তব্যঞ্জন পড়তে পারবে।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২.৪.১ পরিচিত ফুল সম্পর্কে লিখতে পারবে।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6D46C-0098-456F-90E5-16D848764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293" y="337930"/>
            <a:ext cx="3660758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377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60F6EC-8160-4228-BA65-FBAD9901B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48" y="898642"/>
            <a:ext cx="3871939" cy="2782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0581E-B57A-4448-A93A-8354F01C5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72" y="887658"/>
            <a:ext cx="3781256" cy="2804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23B2AB-D7DF-46AA-8FF0-F351F7F7B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3" y="901362"/>
            <a:ext cx="3871939" cy="2804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EDDD66-BC78-41FA-A110-40383FB9D6E0}"/>
              </a:ext>
            </a:extLst>
          </p:cNvPr>
          <p:cNvSpPr txBox="1"/>
          <p:nvPr/>
        </p:nvSpPr>
        <p:spPr>
          <a:xfrm>
            <a:off x="347698" y="5079475"/>
            <a:ext cx="10535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7DFAC-EBC2-4093-AE22-D0E1779914D2}"/>
              </a:ext>
            </a:extLst>
          </p:cNvPr>
          <p:cNvSpPr txBox="1"/>
          <p:nvPr/>
        </p:nvSpPr>
        <p:spPr>
          <a:xfrm>
            <a:off x="2175083" y="-114301"/>
            <a:ext cx="8972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ফুলগুলোর  নাম কী 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47C30-3FB3-4FB5-B31D-EB0093425115}"/>
              </a:ext>
            </a:extLst>
          </p:cNvPr>
          <p:cNvSpPr txBox="1"/>
          <p:nvPr/>
        </p:nvSpPr>
        <p:spPr>
          <a:xfrm>
            <a:off x="5600053" y="3598443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220E3-A6CD-46C3-886B-7FD8CE92F914}"/>
              </a:ext>
            </a:extLst>
          </p:cNvPr>
          <p:cNvSpPr txBox="1"/>
          <p:nvPr/>
        </p:nvSpPr>
        <p:spPr>
          <a:xfrm>
            <a:off x="393908" y="4292793"/>
            <a:ext cx="6267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কী কী রঙের হয়?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4EA5FA-5444-4B54-96EB-73F48ED61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1" y="799446"/>
            <a:ext cx="3813390" cy="3117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A164EF-6225-41F4-AC12-6F267415F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318" y="796057"/>
            <a:ext cx="3813391" cy="312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F14118-F43A-4F90-93DB-A114796C2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75" y="796058"/>
            <a:ext cx="3956849" cy="312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BC5B21-221E-421A-8130-D6EDB06E22D3}"/>
              </a:ext>
            </a:extLst>
          </p:cNvPr>
          <p:cNvSpPr txBox="1"/>
          <p:nvPr/>
        </p:nvSpPr>
        <p:spPr>
          <a:xfrm>
            <a:off x="0" y="510500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লাল রং নিয়ে ফোটে কৃষ্ণচূড়া , শিমুল , পলাশ। এগুলো দেখতে খুবই সুন্দর কিন্তু সুবাস নেই।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40A945-EE46-4B3F-9CE5-4CD0F3625C34}"/>
              </a:ext>
            </a:extLst>
          </p:cNvPr>
          <p:cNvSpPr/>
          <p:nvPr/>
        </p:nvSpPr>
        <p:spPr>
          <a:xfrm>
            <a:off x="1757608" y="-126832"/>
            <a:ext cx="80441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ফুলগুলো  নাম কী 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CF03E7-2BF9-4EEF-9CF2-2F12E6F2C90B}"/>
              </a:ext>
            </a:extLst>
          </p:cNvPr>
          <p:cNvSpPr txBox="1"/>
          <p:nvPr/>
        </p:nvSpPr>
        <p:spPr>
          <a:xfrm>
            <a:off x="898591" y="3838409"/>
            <a:ext cx="2574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B26A62-BD5C-494B-9E01-2763471CD488}"/>
              </a:ext>
            </a:extLst>
          </p:cNvPr>
          <p:cNvSpPr/>
          <p:nvPr/>
        </p:nvSpPr>
        <p:spPr>
          <a:xfrm>
            <a:off x="9917075" y="3838409"/>
            <a:ext cx="1261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B169D-738F-479F-A10A-A5F98856012B}"/>
              </a:ext>
            </a:extLst>
          </p:cNvPr>
          <p:cNvSpPr/>
          <p:nvPr/>
        </p:nvSpPr>
        <p:spPr>
          <a:xfrm>
            <a:off x="5230367" y="3765049"/>
            <a:ext cx="12682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199E8-DC17-457B-B821-79C5550F041D}"/>
              </a:ext>
            </a:extLst>
          </p:cNvPr>
          <p:cNvSpPr txBox="1"/>
          <p:nvPr/>
        </p:nvSpPr>
        <p:spPr>
          <a:xfrm>
            <a:off x="151291" y="5105002"/>
            <a:ext cx="6089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এগুলোর রঙ কী?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13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vya Seeds ! Rajnigandha Flower Bulbs ! 2 Bulbs with Multiple Roots ! :  Amazon.in: Garden &amp; Outdoors">
            <a:extLst>
              <a:ext uri="{FF2B5EF4-FFF2-40B4-BE49-F238E27FC236}">
                <a16:creationId xmlns:a16="http://schemas.microsoft.com/office/drawing/2014/main" id="{F32A2404-B3F1-4837-8C0C-F4A3413CD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3" y="933449"/>
            <a:ext cx="3790121" cy="2888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EC2F9-A92F-45EE-BCB9-E042E6049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52" y="933449"/>
            <a:ext cx="3790121" cy="2888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D9732D-14A1-4937-90BB-F85BBCF38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01" y="933449"/>
            <a:ext cx="3935895" cy="2888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8DE7E4-5F52-4213-BC2E-5385F9588BE9}"/>
              </a:ext>
            </a:extLst>
          </p:cNvPr>
          <p:cNvSpPr/>
          <p:nvPr/>
        </p:nvSpPr>
        <p:spPr>
          <a:xfrm>
            <a:off x="3087416" y="-68092"/>
            <a:ext cx="75552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ফুলগুলোর  নাম কী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934499-56E1-4D11-9F39-B64D448A3392}"/>
              </a:ext>
            </a:extLst>
          </p:cNvPr>
          <p:cNvSpPr txBox="1"/>
          <p:nvPr/>
        </p:nvSpPr>
        <p:spPr>
          <a:xfrm>
            <a:off x="1066800" y="3766970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713DCA-CB76-4C22-BB81-05A028C01522}"/>
              </a:ext>
            </a:extLst>
          </p:cNvPr>
          <p:cNvSpPr txBox="1"/>
          <p:nvPr/>
        </p:nvSpPr>
        <p:spPr>
          <a:xfrm>
            <a:off x="5463153" y="3766970"/>
            <a:ext cx="2838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বেলী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5F611-2697-4172-A8A8-8E784D1B0865}"/>
              </a:ext>
            </a:extLst>
          </p:cNvPr>
          <p:cNvSpPr txBox="1"/>
          <p:nvPr/>
        </p:nvSpPr>
        <p:spPr>
          <a:xfrm>
            <a:off x="9144000" y="388433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FD529A-4072-4597-A752-45AB7764AA30}"/>
              </a:ext>
            </a:extLst>
          </p:cNvPr>
          <p:cNvSpPr/>
          <p:nvPr/>
        </p:nvSpPr>
        <p:spPr>
          <a:xfrm>
            <a:off x="370672" y="5316496"/>
            <a:ext cx="10150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রঙ সাদা।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C7F677-1089-42BB-84ED-433A1F56240B}"/>
              </a:ext>
            </a:extLst>
          </p:cNvPr>
          <p:cNvSpPr txBox="1"/>
          <p:nvPr/>
        </p:nvSpPr>
        <p:spPr>
          <a:xfrm>
            <a:off x="715149" y="3796026"/>
            <a:ext cx="298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60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514</Words>
  <Application>Microsoft Office PowerPoint</Application>
  <PresentationFormat>Widescreen</PresentationFormat>
  <Paragraphs>111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110</cp:revision>
  <dcterms:created xsi:type="dcterms:W3CDTF">2021-06-28T14:27:48Z</dcterms:created>
  <dcterms:modified xsi:type="dcterms:W3CDTF">2021-07-03T06:22:54Z</dcterms:modified>
</cp:coreProperties>
</file>