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6" r:id="rId2"/>
    <p:sldId id="301" r:id="rId3"/>
    <p:sldId id="302" r:id="rId4"/>
    <p:sldId id="307" r:id="rId5"/>
    <p:sldId id="260" r:id="rId6"/>
    <p:sldId id="259" r:id="rId7"/>
    <p:sldId id="310" r:id="rId8"/>
    <p:sldId id="306" r:id="rId9"/>
    <p:sldId id="297" r:id="rId10"/>
    <p:sldId id="291" r:id="rId11"/>
    <p:sldId id="290" r:id="rId12"/>
    <p:sldId id="311" r:id="rId13"/>
    <p:sldId id="287" r:id="rId14"/>
    <p:sldId id="308" r:id="rId15"/>
    <p:sldId id="288" r:id="rId16"/>
    <p:sldId id="289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-24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handoutMaster" Target="handoutMasters/handout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3C757-784F-4B34-8DEB-08EAE6759F85}" type="datetimeFigureOut">
              <a:rPr lang="en-US" smtClean="0"/>
              <a:pPr/>
              <a:t>7/3/2021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D2EB9-207A-4F77-BC67-658CB00655D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7036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CBD70-D00C-42E3-9285-55E55CAC9848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555E9-839D-4FCE-8C3D-0AEA938698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4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এই স্লাইডটি শিরোনাম</a:t>
            </a:r>
            <a:r>
              <a:rPr lang="bn-BD" baseline="0" dirty="0"/>
              <a:t> লেখাসহ </a:t>
            </a:r>
            <a:r>
              <a:rPr lang="bn-BD" dirty="0"/>
              <a:t>পাঠ</a:t>
            </a:r>
            <a:r>
              <a:rPr lang="bn-BD" baseline="0" dirty="0"/>
              <a:t> ঘোষণার জন্য রাখা হয়েছে।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55E9-839D-4FCE-8C3D-0AEA938698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6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পাঠের</a:t>
            </a:r>
            <a:r>
              <a:rPr lang="bn-BD" baseline="0" dirty="0"/>
              <a:t> প্রতি মনোযোগ আকর্ষণ এবং পাঠ শিরোনাম শিক্ষার্থীদের কাছ থেকে বের করার জন্য স্লাইডে উল্লেখিত দৃশ্য দেখিয়ে সংশ্লিষ্ট প্রশ্নোত্তরের মাধ্যমে অথবা সংশ্লিষ্ট অন্য কোন ঘটনা প্রদর্শন করে সংশ্লিষ্ট প্রশ্নোত্তরের মাধ্যমেও এ কাজটি করা যেতে পারে।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55E9-839D-4FCE-8C3D-0AEA9386989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48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55E9-839D-4FCE-8C3D-0AEA9386989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39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Relationship Id="rId4" Type="http://schemas.openxmlformats.org/officeDocument/2006/relationships/hyperlink" Target="mailto:majidatdchs1987@gmail.com" TargetMode="Externa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CEA187A-9394-4AE9-B316-551E60D51B4E}"/>
              </a:ext>
            </a:extLst>
          </p:cNvPr>
          <p:cNvSpPr/>
          <p:nvPr userDrawn="1"/>
        </p:nvSpPr>
        <p:spPr>
          <a:xfrm>
            <a:off x="386622" y="6193601"/>
            <a:ext cx="11385742" cy="2329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BB411A-5C38-4175-8C6A-07C58491AB3E}"/>
              </a:ext>
            </a:extLst>
          </p:cNvPr>
          <p:cNvSpPr/>
          <p:nvPr userDrawn="1"/>
        </p:nvSpPr>
        <p:spPr>
          <a:xfrm>
            <a:off x="108307" y="111759"/>
            <a:ext cx="11948709" cy="6615612"/>
          </a:xfrm>
          <a:prstGeom prst="rect">
            <a:avLst/>
          </a:prstGeom>
          <a:noFill/>
          <a:ln w="200025">
            <a:solidFill>
              <a:schemeClr val="accent2">
                <a:lumMod val="5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3792" tIns="56896" rIns="113792" bIns="56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4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8B4E6B-B315-4810-8CD6-48DBDBE7A0D9}"/>
              </a:ext>
            </a:extLst>
          </p:cNvPr>
          <p:cNvSpPr/>
          <p:nvPr userDrawn="1"/>
        </p:nvSpPr>
        <p:spPr>
          <a:xfrm>
            <a:off x="232226" y="217714"/>
            <a:ext cx="11707225" cy="6392092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3792" tIns="56896" rIns="113792" bIns="56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4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5B6A8F-D934-4602-90E2-F257C4D2DE2C}"/>
              </a:ext>
            </a:extLst>
          </p:cNvPr>
          <p:cNvSpPr/>
          <p:nvPr userDrawn="1"/>
        </p:nvSpPr>
        <p:spPr>
          <a:xfrm>
            <a:off x="317864" y="320494"/>
            <a:ext cx="11523259" cy="6184809"/>
          </a:xfrm>
          <a:prstGeom prst="rect">
            <a:avLst/>
          </a:prstGeom>
          <a:noFill/>
          <a:ln w="165100"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 prstMaterial="matte">
            <a:bevelT w="152400" h="50800" prst="softRound"/>
            <a:bevelB prst="convex"/>
            <a:extrusionClr>
              <a:schemeClr val="accent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3792" tIns="56896" rIns="113792" bIns="56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4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B9D2FD-5256-4275-8F3E-291DE004F37E}"/>
              </a:ext>
            </a:extLst>
          </p:cNvPr>
          <p:cNvSpPr/>
          <p:nvPr userDrawn="1"/>
        </p:nvSpPr>
        <p:spPr>
          <a:xfrm>
            <a:off x="373559" y="409687"/>
            <a:ext cx="11385742" cy="578391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04603E6-1533-49A5-8DE8-0F145D42A9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9046" y="32669"/>
            <a:ext cx="3625622" cy="188757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F3F55E6-05EE-4383-98A3-3DE9234742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964" y="457571"/>
            <a:ext cx="813711" cy="86177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85902A2-815A-4DA4-B49E-4B68223592E5}"/>
              </a:ext>
            </a:extLst>
          </p:cNvPr>
          <p:cNvSpPr txBox="1"/>
          <p:nvPr userDrawn="1"/>
        </p:nvSpPr>
        <p:spPr>
          <a:xfrm>
            <a:off x="567852" y="6253539"/>
            <a:ext cx="10997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আব্দুল মজিদ</a:t>
            </a:r>
            <a:r>
              <a:rPr lang="bn-IN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, সহকারী শিক্ষক (গণিত), ডাঃ চন্দনা উচ্চ বিদ্যালয়, কালীগঞ্জ, লালমনিরহাট।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E-mail: 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majidatdchs1987@gmail.com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05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D157-4D90-4493-9FE7-12C362E45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44C58F-3494-43DF-9CEA-9A9A8C11C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BEB8A-62CD-44FB-AF6A-560EED4E55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7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3D5A-C80A-450F-BAA0-D5EAF3AB9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3C80AE-4EDD-4BEA-8EC6-69EC415EA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299B1-CDB4-461D-AF80-27DD41B235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41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66593-74E8-4FB2-B99F-4CF03140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A60B4-9769-4E66-8AD9-03A85FFF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8219D-1ACD-4B08-AEF0-13301EA599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89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80DE0-2DEB-4B7B-8163-02CCD491D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9AEFF-B95D-4F6F-AFED-FBDE31B1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86645-3F90-4E2F-B1FE-2AB8C66423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85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F632F-8DCE-4639-BBA6-9CFBBE9D4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EFED4C-DAC2-406E-9F53-DD17FEB8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18016-2544-4CA1-8980-A04CFA315E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92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65ED-658E-4E96-8DD1-47BA5D811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F6615-655D-448B-9C76-2BC64B90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6B9FE-435C-42C0-B771-4F16E8EC05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89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D7B1-BC2D-44CB-A7AC-B0F827C63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AAADAB-26C7-4A01-8624-45EE8C89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3886E-DF87-4BF0-B305-9E21D0ECEC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44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87384-34F0-4201-A055-14541C5E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61D964-A764-48CE-ADF1-754792DF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9F633-5E86-4F56-88C6-3A10A8427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54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779C7-C938-4B02-9BDA-99A982A44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56068-452B-450D-B347-13442C397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9299D-0BD6-4E1E-B9DC-0269710BCD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4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3AFF-EDCA-4F19-BBC1-F001ABF2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DC3017-BD3D-4FAA-A2E0-DA08A1AC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EE5A3-A8F0-44DA-B801-ECB847758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2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775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E07B-7A1B-46F8-927B-EB01FF28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5EA5E-5303-44E0-A950-1BFA6544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EE3BE-85C9-4F1C-B16C-30748BDAD9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15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1AB54-D898-4967-8D77-E83D44580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08990-CEA3-4C06-AF70-87A8C3D3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E2BDB-A3C8-43CD-B485-833C8ECFDC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02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AB39E-27B1-490A-83C9-4A8032EE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2F77E-005D-4725-8D3C-872561888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9ABF4-F5D2-418A-80B6-A6D0A7432D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1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46BF8-3408-4F17-9D72-BC5BC7DFD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39D12-628C-48CD-842E-F98AFC9E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9CF8C-6B6D-4E0B-85B5-3E3B6AB8AA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910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E7786-D61A-4D76-9D2E-DE3A310CD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FAD95-0CBE-4CCB-82F2-A8C4ADD5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4B20C-DE36-469F-9B7D-2A677F8727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46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EA86F-8103-4B66-A6FD-2306D97F7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BC42E-6433-4FC4-AE37-5266F9C4A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6A2F4-B4DF-4FB7-B37E-187A93CD7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75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4475-19A9-40D5-94AD-D83404A02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FF2ABA-7EE4-4345-8C72-690923DA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67C720-81BA-4BC9-8ADB-96EDFA5498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64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55AF-AA9E-4291-845B-F8CA8EB8D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0D10A9-354C-4801-B305-CE1C0B7CA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84C19-82F1-4285-A5F0-9A2C41346C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85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789B-90D2-4FCB-A3B2-A3EB3E41F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A116DA-3FE4-4B22-A1F3-CEF99ECF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B7169-CF19-433B-A0C7-31BE489A6E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8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C710-1192-41B8-8602-F4372DEE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4CC9F0-DEB7-4C74-BACD-83BEBEFF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FCAD3-3615-4ACE-A3E1-3BA3F6188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136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3B4C-9901-4C3A-B543-E98F4D340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980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7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64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5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65425-7ABD-4807-9414-AD182FEA8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0BA01-6F86-47A6-B6DD-EDCD50EA99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7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0EC7D-D203-47D3-A42B-64D9B110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53785B-5512-42C8-ACF6-B57873496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36E72-DDA6-4139-A3E8-2A551B08F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4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1BC03-82E2-4335-8C19-7C8F2D6FA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55FEB4-81BA-4204-B1EB-799228363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10358-FF20-4746-9442-F7A90F78FC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202D-5460-4269-9B35-F815B76ED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B3E66A-567C-4457-968E-D7A130C3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0A29A-1C28-4073-967C-393F43F73D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2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246D9-67B4-4523-A8A9-8B1720445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3C4F34-EC3B-4878-A0CC-F46B0115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62335-D5B0-49EF-8697-8FBFF98465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0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AF22-374E-4C0E-BE69-ADCB44562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8F1B5D-50C8-42D9-AA98-D21DA313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C133F-6598-477D-B5CE-E4CED58D8F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D1BFF-3E4D-4F55-B2FC-D7ACDDF1A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0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26" Type="http://schemas.openxmlformats.org/officeDocument/2006/relationships/slideLayout" Target="../slideLayouts/slideLayout26.xml" /><Relationship Id="rId3" Type="http://schemas.openxmlformats.org/officeDocument/2006/relationships/slideLayout" Target="../slideLayouts/slideLayout3.xml" /><Relationship Id="rId21" Type="http://schemas.openxmlformats.org/officeDocument/2006/relationships/slideLayout" Target="../slideLayouts/slideLayout21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5" Type="http://schemas.openxmlformats.org/officeDocument/2006/relationships/slideLayout" Target="../slideLayouts/slideLayout25.xml" /><Relationship Id="rId33" Type="http://schemas.openxmlformats.org/officeDocument/2006/relationships/image" Target="../media/image1.png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slideLayout" Target="../slideLayouts/slideLayout20.xml" /><Relationship Id="rId29" Type="http://schemas.openxmlformats.org/officeDocument/2006/relationships/slideLayout" Target="../slideLayouts/slideLayout29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24" Type="http://schemas.openxmlformats.org/officeDocument/2006/relationships/slideLayout" Target="../slideLayouts/slideLayout24.xml" /><Relationship Id="rId32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23" Type="http://schemas.openxmlformats.org/officeDocument/2006/relationships/slideLayout" Target="../slideLayouts/slideLayout23.xml" /><Relationship Id="rId28" Type="http://schemas.openxmlformats.org/officeDocument/2006/relationships/slideLayout" Target="../slideLayouts/slideLayout28.xml" /><Relationship Id="rId10" Type="http://schemas.openxmlformats.org/officeDocument/2006/relationships/slideLayout" Target="../slideLayouts/slideLayout10.xml" /><Relationship Id="rId19" Type="http://schemas.openxmlformats.org/officeDocument/2006/relationships/slideLayout" Target="../slideLayouts/slideLayout19.xml" /><Relationship Id="rId31" Type="http://schemas.openxmlformats.org/officeDocument/2006/relationships/slideLayout" Target="../slideLayouts/slideLayout3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slideLayout" Target="../slideLayouts/slideLayout22.xml" /><Relationship Id="rId27" Type="http://schemas.openxmlformats.org/officeDocument/2006/relationships/slideLayout" Target="../slideLayouts/slideLayout27.xml" /><Relationship Id="rId30" Type="http://schemas.openxmlformats.org/officeDocument/2006/relationships/slideLayout" Target="../slideLayouts/slideLayout3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0A18C8B-C0ED-46A3-9B5B-B28F38EBB3C1}"/>
              </a:ext>
            </a:extLst>
          </p:cNvPr>
          <p:cNvSpPr/>
          <p:nvPr userDrawn="1"/>
        </p:nvSpPr>
        <p:spPr>
          <a:xfrm>
            <a:off x="373559" y="409687"/>
            <a:ext cx="11385742" cy="578391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885E49-F52C-45D9-A380-31E2B1159A04}"/>
              </a:ext>
            </a:extLst>
          </p:cNvPr>
          <p:cNvSpPr/>
          <p:nvPr userDrawn="1"/>
        </p:nvSpPr>
        <p:spPr>
          <a:xfrm>
            <a:off x="386622" y="6193601"/>
            <a:ext cx="11385742" cy="2329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69AD2A-B4F0-4F65-BD17-008189EF269F}"/>
              </a:ext>
            </a:extLst>
          </p:cNvPr>
          <p:cNvSpPr/>
          <p:nvPr userDrawn="1"/>
        </p:nvSpPr>
        <p:spPr>
          <a:xfrm>
            <a:off x="108307" y="111759"/>
            <a:ext cx="11948709" cy="6615612"/>
          </a:xfrm>
          <a:prstGeom prst="rect">
            <a:avLst/>
          </a:prstGeom>
          <a:noFill/>
          <a:ln w="200025">
            <a:solidFill>
              <a:schemeClr val="accent2">
                <a:lumMod val="5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3792" tIns="56896" rIns="113792" bIns="56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4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9D81E5-1803-4D17-A439-2D654C9326C8}"/>
              </a:ext>
            </a:extLst>
          </p:cNvPr>
          <p:cNvSpPr/>
          <p:nvPr userDrawn="1"/>
        </p:nvSpPr>
        <p:spPr>
          <a:xfrm>
            <a:off x="232226" y="217714"/>
            <a:ext cx="11707225" cy="6392092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3792" tIns="56896" rIns="113792" bIns="56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4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368F06-6464-4536-8AA8-8171973DB855}"/>
              </a:ext>
            </a:extLst>
          </p:cNvPr>
          <p:cNvSpPr/>
          <p:nvPr userDrawn="1"/>
        </p:nvSpPr>
        <p:spPr>
          <a:xfrm>
            <a:off x="317864" y="320494"/>
            <a:ext cx="11523259" cy="6184809"/>
          </a:xfrm>
          <a:prstGeom prst="rect">
            <a:avLst/>
          </a:prstGeom>
          <a:noFill/>
          <a:ln w="165100">
            <a:solidFill>
              <a:schemeClr val="accent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extrusionH="76200" prstMaterial="matte">
            <a:bevelT w="152400" h="50800" prst="softRound"/>
            <a:bevelB prst="convex"/>
            <a:extrusionClr>
              <a:schemeClr val="accent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3792" tIns="56896" rIns="113792" bIns="56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4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81291D3-2A6F-43FF-B67D-41233DAC083A}"/>
              </a:ext>
            </a:extLst>
          </p:cNvPr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9046" y="32669"/>
            <a:ext cx="3625622" cy="188757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7DDAC-AF3B-4454-97D5-DAF465F5A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765" y="6356350"/>
            <a:ext cx="91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5E61-3FA1-4DB2-BA9D-E33E24F79CBE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4EAB-C872-44ED-BCC3-7FBE2EF8C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6046" y="6475127"/>
            <a:ext cx="12409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2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30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30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3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30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30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30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8.jpeg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31.xml" /><Relationship Id="rId5" Type="http://schemas.openxmlformats.org/officeDocument/2006/relationships/image" Target="../media/image12.png" /><Relationship Id="rId4" Type="http://schemas.openxmlformats.org/officeDocument/2006/relationships/image" Target="../media/image1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12825" y="2170500"/>
            <a:ext cx="6749465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bn-BD" sz="13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314" y="1016000"/>
            <a:ext cx="4791076" cy="479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3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65924" y="617477"/>
            <a:ext cx="5860472" cy="1015663"/>
            <a:chOff x="3408219" y="605345"/>
            <a:chExt cx="5860472" cy="1015663"/>
          </a:xfrm>
        </p:grpSpPr>
        <p:sp>
          <p:nvSpPr>
            <p:cNvPr id="5" name="Oval 4"/>
            <p:cNvSpPr/>
            <p:nvPr/>
          </p:nvSpPr>
          <p:spPr>
            <a:xfrm>
              <a:off x="3408219" y="623455"/>
              <a:ext cx="5860472" cy="9143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24535" y="605345"/>
              <a:ext cx="58050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তথ্য</a:t>
              </a:r>
              <a:r>
                <a:rPr lang="bn-IN" sz="40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IN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35" name="Oval 34"/>
          <p:cNvSpPr/>
          <p:nvPr/>
        </p:nvSpPr>
        <p:spPr>
          <a:xfrm>
            <a:off x="4191000" y="2798904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981700" y="275077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083939" y="2798904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6896100" y="278506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7810500" y="278506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8686800" y="274696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9700" y="1863524"/>
            <a:ext cx="9829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তোমাদের</a:t>
            </a:r>
            <a:r>
              <a:rPr lang="en-US" dirty="0"/>
              <a:t> </a:t>
            </a:r>
            <a:r>
              <a:rPr lang="en-US" dirty="0" err="1"/>
              <a:t>শ্রণির</a:t>
            </a:r>
            <a:r>
              <a:rPr lang="en-US" dirty="0"/>
              <a:t> ১০ </a:t>
            </a:r>
            <a:r>
              <a:rPr lang="en-US" dirty="0" err="1"/>
              <a:t>জন</a:t>
            </a:r>
            <a:r>
              <a:rPr lang="en-US" dirty="0"/>
              <a:t> </a:t>
            </a:r>
            <a:r>
              <a:rPr lang="en-US" dirty="0" err="1"/>
              <a:t>শিক্ষ</a:t>
            </a:r>
            <a:r>
              <a:rPr lang="bn-IN" dirty="0"/>
              <a:t>র্থীর বয়স একটি তথ্য </a:t>
            </a:r>
            <a:endParaRPr lang="en-IN" dirty="0"/>
          </a:p>
        </p:txBody>
      </p:sp>
      <p:sp>
        <p:nvSpPr>
          <p:cNvPr id="41" name="Oval 40"/>
          <p:cNvSpPr/>
          <p:nvPr/>
        </p:nvSpPr>
        <p:spPr>
          <a:xfrm>
            <a:off x="9624350" y="2726417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09700" y="2798904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94995" y="2798904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0089" y="2798904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468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66660" y="623455"/>
            <a:ext cx="5902031" cy="1043853"/>
            <a:chOff x="3366660" y="623455"/>
            <a:chExt cx="5902031" cy="1043853"/>
          </a:xfrm>
        </p:grpSpPr>
        <p:sp>
          <p:nvSpPr>
            <p:cNvPr id="3" name="Oval 2"/>
            <p:cNvSpPr/>
            <p:nvPr/>
          </p:nvSpPr>
          <p:spPr>
            <a:xfrm>
              <a:off x="3408219" y="623455"/>
              <a:ext cx="5860472" cy="9143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66660" y="651645"/>
              <a:ext cx="58050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উপাত্ত</a:t>
              </a:r>
              <a:r>
                <a:rPr lang="bn-IN" sz="40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endParaRPr lang="en-IN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Oval 4"/>
          <p:cNvSpPr/>
          <p:nvPr/>
        </p:nvSpPr>
        <p:spPr>
          <a:xfrm>
            <a:off x="1409700" y="278506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08860" y="279268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38500" y="273934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274696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981700" y="275077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১৪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105400" y="275077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১৪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96100" y="278506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810500" y="278506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686800" y="2746962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1591" y="1863524"/>
            <a:ext cx="9829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শ্রেণির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১০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ক্ষার্থীর বয়স  </a:t>
            </a:r>
            <a:endParaRPr lang="en-IN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624350" y="2726417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20456" y="4155311"/>
            <a:ext cx="9618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এখানে প্রত্যেকের বয়স এক একটি উপাত্ত </a:t>
            </a:r>
            <a:endParaRPr lang="en-IN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897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bpl-stat-673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847" y="1337839"/>
            <a:ext cx="8723601" cy="36480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27570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6446" y="1053271"/>
            <a:ext cx="101278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60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 বা গাণিতিক গড় হল একটি ভাগফল যা উপাত্তের রাশির সমষ্টিকে রাশির মোট সংখ্যা দ্বারা ভাগ করে পওয়া যায়।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অর্থাৎ গড়= রাশির সমষ্টি/রশির সংখ্যা </a:t>
            </a:r>
            <a:endParaRPr lang="en-IN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97419" y="587016"/>
            <a:ext cx="5860472" cy="932509"/>
            <a:chOff x="3408219" y="605345"/>
            <a:chExt cx="5860472" cy="932509"/>
          </a:xfrm>
        </p:grpSpPr>
        <p:sp>
          <p:nvSpPr>
            <p:cNvPr id="4" name="Oval 3"/>
            <p:cNvSpPr/>
            <p:nvPr/>
          </p:nvSpPr>
          <p:spPr>
            <a:xfrm>
              <a:off x="3408219" y="623455"/>
              <a:ext cx="5860472" cy="9143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24535" y="605345"/>
              <a:ext cx="58050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IN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4433116" y="648680"/>
            <a:ext cx="4676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bn-IN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র্ণয়</a:t>
            </a:r>
          </a:p>
        </p:txBody>
      </p:sp>
    </p:spTree>
    <p:extLst>
      <p:ext uri="{BB962C8B-B14F-4D97-AF65-F5344CB8AC3E}">
        <p14:creationId xmlns:p14="http://schemas.microsoft.com/office/powerpoint/2010/main" val="227460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6673" y="1872167"/>
            <a:ext cx="91555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২৫ নম্বরের প্রতিযোগিতামূলক গণিত পরীক্ষায় ১০ জনের প্রাপ্ত নম্বর-</a:t>
            </a:r>
          </a:p>
          <a:p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২০,১৬,২৪,১৬,১৬,২০,১৫,১২,১৬,১৫</a:t>
            </a:r>
          </a:p>
          <a:p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প্রাপ্ত নম্বরের গড় নির্ণয় কর।</a:t>
            </a:r>
            <a:endParaRPr lang="en-IN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380731" y="674316"/>
            <a:ext cx="5860472" cy="932509"/>
            <a:chOff x="3408219" y="605345"/>
            <a:chExt cx="5860472" cy="932509"/>
          </a:xfrm>
        </p:grpSpPr>
        <p:sp>
          <p:nvSpPr>
            <p:cNvPr id="5" name="Oval 4"/>
            <p:cNvSpPr/>
            <p:nvPr/>
          </p:nvSpPr>
          <p:spPr>
            <a:xfrm>
              <a:off x="3408219" y="623455"/>
              <a:ext cx="5860472" cy="9143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24535" y="605345"/>
              <a:ext cx="58050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IN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86252" y="674316"/>
            <a:ext cx="4826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IN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4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438400" y="228600"/>
            <a:ext cx="8026401" cy="1219200"/>
            <a:chOff x="2438400" y="228600"/>
            <a:chExt cx="8026401" cy="1219200"/>
          </a:xfrm>
        </p:grpSpPr>
        <p:sp>
          <p:nvSpPr>
            <p:cNvPr id="5" name="Oval 4"/>
            <p:cNvSpPr/>
            <p:nvPr/>
          </p:nvSpPr>
          <p:spPr>
            <a:xfrm>
              <a:off x="2438400" y="228600"/>
              <a:ext cx="7416800" cy="1219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</a:t>
              </a:r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24" t="43483" r="44751" b="39031"/>
            <a:stretch/>
          </p:blipFill>
          <p:spPr bwMode="auto">
            <a:xfrm>
              <a:off x="3048002" y="542302"/>
              <a:ext cx="7416799" cy="905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3682356" y="1854200"/>
            <a:ext cx="548447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bn-IN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তথ্য  কি ?</a:t>
            </a:r>
          </a:p>
          <a:p>
            <a:endParaRPr lang="bn-IN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উপাত্ত কি?</a:t>
            </a:r>
          </a:p>
          <a:p>
            <a:endParaRPr lang="bn-IN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18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449617" y="440858"/>
            <a:ext cx="7110020" cy="1180124"/>
          </a:xfrm>
          <a:prstGeom prst="flowChartTerminato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3444538" y="2187425"/>
            <a:ext cx="5368637" cy="170351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1170" y="4645305"/>
            <a:ext cx="10046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উপাত্তগুলো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39580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F4241B-3CF3-41A7-B200-5B4C824D4840}"/>
              </a:ext>
            </a:extLst>
          </p:cNvPr>
          <p:cNvSpPr txBox="1"/>
          <p:nvPr/>
        </p:nvSpPr>
        <p:spPr>
          <a:xfrm>
            <a:off x="142983" y="1837678"/>
            <a:ext cx="5749817" cy="2925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 defTabSz="1083878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bn-IN" sz="11500" b="1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11500" b="1" dirty="0">
                <a:ln w="0"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IN" sz="11500" b="1" dirty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11500" b="1" dirty="0">
                <a:ln w="0"/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IN" sz="19900" b="1" dirty="0">
                <a:ln w="0"/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b="1" dirty="0">
              <a:ln w="0"/>
              <a:solidFill>
                <a:srgbClr val="66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9" t="13876" r="6521"/>
          <a:stretch/>
        </p:blipFill>
        <p:spPr>
          <a:xfrm>
            <a:off x="5892800" y="806466"/>
            <a:ext cx="5384799" cy="529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6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93236" y="938891"/>
            <a:ext cx="10622251" cy="5108581"/>
            <a:chOff x="893236" y="1257894"/>
            <a:chExt cx="10622251" cy="4789578"/>
          </a:xfrm>
        </p:grpSpPr>
        <p:sp>
          <p:nvSpPr>
            <p:cNvPr id="9" name="Rounded Rectangle 6">
              <a:extLst>
                <a:ext uri="{FF2B5EF4-FFF2-40B4-BE49-F238E27FC236}">
                  <a16:creationId xmlns:a16="http://schemas.microsoft.com/office/drawing/2014/main" id="{365CF44B-E786-4CC9-9AA5-334A396FEBB6}"/>
                </a:ext>
              </a:extLst>
            </p:cNvPr>
            <p:cNvSpPr/>
            <p:nvPr/>
          </p:nvSpPr>
          <p:spPr>
            <a:xfrm>
              <a:off x="893236" y="1257894"/>
              <a:ext cx="4804228" cy="4745384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BB3902B-67A3-490F-BA5C-E921FADAC870}"/>
                </a:ext>
              </a:extLst>
            </p:cNvPr>
            <p:cNvGrpSpPr/>
            <p:nvPr/>
          </p:nvGrpSpPr>
          <p:grpSpPr>
            <a:xfrm>
              <a:off x="6943724" y="1279768"/>
              <a:ext cx="4571763" cy="4767704"/>
              <a:chOff x="6623735" y="1387863"/>
              <a:chExt cx="4842556" cy="4969269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F792795-6845-47A6-A094-2C94708F9165}"/>
                  </a:ext>
                </a:extLst>
              </p:cNvPr>
              <p:cNvSpPr/>
              <p:nvPr/>
            </p:nvSpPr>
            <p:spPr>
              <a:xfrm>
                <a:off x="7374841" y="2283846"/>
                <a:ext cx="3340341" cy="24962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IN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শ্রেণিঃ ষষ্ট</a:t>
                </a: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bn-IN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বিষয়ঃ</a:t>
                </a:r>
                <a:r>
                  <a:rPr lang="en-IN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0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গণিত</a:t>
                </a:r>
                <a:endParaRPr lang="bn-IN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IN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অধ্যায়- </a:t>
                </a:r>
                <a:r>
                  <a:rPr lang="en-IN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8</a:t>
                </a:r>
                <a:r>
                  <a:rPr lang="bn-IN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 </a:t>
                </a:r>
              </a:p>
              <a:p>
                <a:pPr algn="ctr"/>
                <a:r>
                  <a:rPr lang="bn-IN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সময়ঃ ৫০ মিনিট</a:t>
                </a:r>
              </a:p>
            </p:txBody>
          </p:sp>
          <p:sp>
            <p:nvSpPr>
              <p:cNvPr id="12" name="Rounded Rectangle 11">
                <a:extLst>
                  <a:ext uri="{FF2B5EF4-FFF2-40B4-BE49-F238E27FC236}">
                    <a16:creationId xmlns:a16="http://schemas.microsoft.com/office/drawing/2014/main" id="{D74E54C8-821A-4F4F-93F4-D1D1ED4E8D3D}"/>
                  </a:ext>
                </a:extLst>
              </p:cNvPr>
              <p:cNvSpPr/>
              <p:nvPr/>
            </p:nvSpPr>
            <p:spPr>
              <a:xfrm>
                <a:off x="6623735" y="1387863"/>
                <a:ext cx="4842556" cy="4969269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4751921" y="392121"/>
            <a:ext cx="3075709" cy="707886"/>
            <a:chOff x="4821371" y="507871"/>
            <a:chExt cx="3075709" cy="707886"/>
          </a:xfrm>
        </p:grpSpPr>
        <p:sp>
          <p:nvSpPr>
            <p:cNvPr id="13" name="Oval 12"/>
            <p:cNvSpPr/>
            <p:nvPr/>
          </p:nvSpPr>
          <p:spPr>
            <a:xfrm>
              <a:off x="4821371" y="554177"/>
              <a:ext cx="3075709" cy="6286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26394" y="507871"/>
              <a:ext cx="22411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IN" sz="40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698339" y="3246039"/>
            <a:ext cx="527419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আমান উল্যাহ্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GB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হাজী  আমির হোসেন উচ্চ বিদ্যালয়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NikoshBAN" panose="02000000000000000000" pitchFamily="2" charset="0"/>
              </a:rPr>
              <a:t>মোবাইলঃ</a:t>
            </a:r>
            <a:r>
              <a:rPr lang="bn-IN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IN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01712</a:t>
            </a:r>
            <a:r>
              <a:rPr lang="en-GB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710484</a:t>
            </a:r>
            <a:b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Email</a:t>
            </a:r>
            <a:r>
              <a:rPr lang="en-IN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GB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amanullahamanullah766@gmail.com</a:t>
            </a:r>
            <a:endParaRPr lang="b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BD6FEF86-11DB-194D-98D0-7A295B890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938" y="1226097"/>
            <a:ext cx="4191000" cy="186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71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-N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083" y="891246"/>
            <a:ext cx="5754764" cy="4696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" name="Picture 2" descr="Development Flyer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220" y="731885"/>
            <a:ext cx="5232400" cy="49943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190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3000" y="2565400"/>
            <a:ext cx="7239000" cy="141577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457200" indent="-457200" algn="ctr"/>
            <a:r>
              <a:rPr lang="en-US" sz="5400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endParaRPr lang="en-US" sz="5400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060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4">
            <a:extLst>
              <a:ext uri="{FF2B5EF4-FFF2-40B4-BE49-F238E27FC236}">
                <a16:creationId xmlns:a16="http://schemas.microsoft.com/office/drawing/2014/main" id="{E3907CF8-4307-4617-B258-729E96AAE5FC}"/>
              </a:ext>
            </a:extLst>
          </p:cNvPr>
          <p:cNvSpPr/>
          <p:nvPr/>
        </p:nvSpPr>
        <p:spPr>
          <a:xfrm>
            <a:off x="7295310" y="1751592"/>
            <a:ext cx="5974715" cy="762000"/>
          </a:xfrm>
          <a:prstGeom prst="wedgeRoundRectCallout">
            <a:avLst>
              <a:gd name="adj1" fmla="val -20833"/>
              <a:gd name="adj2" fmla="val 85780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C1F9920-174B-46C5-A9DA-1FE38CB0A01F}"/>
              </a:ext>
            </a:extLst>
          </p:cNvPr>
          <p:cNvGrpSpPr/>
          <p:nvPr/>
        </p:nvGrpSpPr>
        <p:grpSpPr>
          <a:xfrm>
            <a:off x="3990286" y="460893"/>
            <a:ext cx="4826086" cy="1255366"/>
            <a:chOff x="3495503" y="471491"/>
            <a:chExt cx="3982432" cy="159503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0F67F91-7310-490E-9B50-7DC5C4A5B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3667" y="731594"/>
              <a:ext cx="2514600" cy="1173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bn-BD" sz="54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</a:t>
              </a:r>
              <a:r>
                <a:rPr lang="bn-BD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endPara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6" name="32-Point Star 1">
              <a:extLst>
                <a:ext uri="{FF2B5EF4-FFF2-40B4-BE49-F238E27FC236}">
                  <a16:creationId xmlns:a16="http://schemas.microsoft.com/office/drawing/2014/main" id="{8D97D02C-76CB-4BC8-8E01-DF2F47EE285A}"/>
                </a:ext>
              </a:extLst>
            </p:cNvPr>
            <p:cNvSpPr/>
            <p:nvPr/>
          </p:nvSpPr>
          <p:spPr>
            <a:xfrm>
              <a:off x="3495503" y="471491"/>
              <a:ext cx="3982432" cy="1595036"/>
            </a:xfrm>
            <a:prstGeom prst="star32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B794117F-C40D-4A2F-88D2-1B10E1780243}"/>
              </a:ext>
            </a:extLst>
          </p:cNvPr>
          <p:cNvSpPr/>
          <p:nvPr/>
        </p:nvSpPr>
        <p:spPr>
          <a:xfrm>
            <a:off x="822641" y="1840882"/>
            <a:ext cx="5704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...</a:t>
            </a:r>
            <a:r>
              <a:rPr lang="bn-BD" sz="48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  <a:sym typeface="Wingdings 2"/>
              </a:rPr>
              <a:t>  </a:t>
            </a:r>
            <a:endParaRPr lang="en-US" sz="4800" b="1" dirty="0">
              <a:solidFill>
                <a:srgbClr val="000066"/>
              </a:solidFill>
              <a:latin typeface="NikoshBAN" pitchFamily="2" charset="0"/>
              <a:cs typeface="NikoshBAN" pitchFamily="2" charset="0"/>
              <a:sym typeface="Wingdings 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933602-8D26-49AD-89D2-385A790D4698}"/>
              </a:ext>
            </a:extLst>
          </p:cNvPr>
          <p:cNvSpPr txBox="1"/>
          <p:nvPr/>
        </p:nvSpPr>
        <p:spPr>
          <a:xfrm>
            <a:off x="794497" y="3019793"/>
            <a:ext cx="75654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865036-AC31-424A-821F-71A829960DB3}"/>
              </a:ext>
            </a:extLst>
          </p:cNvPr>
          <p:cNvSpPr txBox="1"/>
          <p:nvPr/>
        </p:nvSpPr>
        <p:spPr>
          <a:xfrm>
            <a:off x="710491" y="3541283"/>
            <a:ext cx="10898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তথ্য ও উপাত্ত ব্যাখ্যা করতে  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শ্রেণি ব্যবধান না করে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অবিন্যস্ত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নির্ণ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য় করতে পারবে। </a:t>
            </a:r>
            <a:endParaRPr lang="bn-BD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11_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100" y="3454400"/>
            <a:ext cx="3336758" cy="2438400"/>
          </a:xfrm>
          <a:prstGeom prst="rect">
            <a:avLst/>
          </a:prstGeom>
        </p:spPr>
      </p:pic>
      <p:pic>
        <p:nvPicPr>
          <p:cNvPr id="7" name="Picture 6" descr="bstib-2017091313453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1200" y="3124199"/>
            <a:ext cx="2705100" cy="2698561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751400" y="1066800"/>
            <a:ext cx="4876800" cy="1676400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C00000"/>
                </a:solidFill>
              </a:rPr>
              <a:t>পরিসংখ্যান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নয়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6527800" y="1549400"/>
            <a:ext cx="4140200" cy="838200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791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1468438"/>
            <a:ext cx="10613663" cy="1143000"/>
          </a:xfrm>
        </p:spPr>
        <p:txBody>
          <a:bodyPr/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উলী এর মতে-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br>
              <a:rPr lang="bn-IN" dirty="0">
                <a:latin typeface="NikoshBAN" pitchFamily="2" charset="0"/>
                <a:cs typeface="NikoshBAN" pitchFamily="2" charset="0"/>
              </a:rPr>
            </a:br>
            <a:r>
              <a:rPr lang="bn-IN" dirty="0">
                <a:latin typeface="NikoshBAN" pitchFamily="2" charset="0"/>
                <a:cs typeface="NikoshBAN" pitchFamily="2" charset="0"/>
              </a:rPr>
              <a:t>পরিসংখ্যান হল কতকগুলি ঘটনার সংখ্যাত্তক বর্ণনা যা কোন  অনুসন্ধান ক্ষেত্র থেকে পাওয়া যায় এবং পরস্পরের সাথে সম্পর্ক যুক্ত ।</a:t>
            </a:r>
            <a:endParaRPr lang="en-IN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65924" y="617477"/>
            <a:ext cx="5860472" cy="932509"/>
            <a:chOff x="3408219" y="605345"/>
            <a:chExt cx="5860472" cy="932509"/>
          </a:xfrm>
        </p:grpSpPr>
        <p:sp>
          <p:nvSpPr>
            <p:cNvPr id="6" name="Oval 5"/>
            <p:cNvSpPr/>
            <p:nvPr/>
          </p:nvSpPr>
          <p:spPr>
            <a:xfrm>
              <a:off x="3408219" y="623455"/>
              <a:ext cx="5860472" cy="9143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24535" y="605345"/>
              <a:ext cx="58050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IN" sz="4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5013564" y="728187"/>
            <a:ext cx="37600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পরিসংখ্যান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119900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98600" y="1905000"/>
            <a:ext cx="92427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তথ্যসমূহ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গবেষ</a:t>
            </a:r>
            <a:r>
              <a:rPr lang="bn-IN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জরিপের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সংখ্যাবাচক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332" y="4613243"/>
            <a:ext cx="1081075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একটিমাত্র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565924" y="617477"/>
            <a:ext cx="5860472" cy="932509"/>
            <a:chOff x="3408219" y="605345"/>
            <a:chExt cx="5860472" cy="932509"/>
          </a:xfrm>
        </p:grpSpPr>
        <p:sp>
          <p:nvSpPr>
            <p:cNvPr id="8" name="Oval 7"/>
            <p:cNvSpPr/>
            <p:nvPr/>
          </p:nvSpPr>
          <p:spPr>
            <a:xfrm>
              <a:off x="3408219" y="623455"/>
              <a:ext cx="5860472" cy="9143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4535" y="605345"/>
              <a:ext cx="580505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5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IN" sz="5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123699" y="740454"/>
            <a:ext cx="26891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81060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906981" y="6601690"/>
            <a:ext cx="208742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09913" y="503498"/>
            <a:ext cx="2416857" cy="873294"/>
          </a:xfrm>
          <a:prstGeom prst="rect">
            <a:avLst/>
          </a:prstGeom>
          <a:noFill/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02" y="503498"/>
            <a:ext cx="3810000" cy="2676525"/>
          </a:xfrm>
          <a:prstGeom prst="rect">
            <a:avLst/>
          </a:prstGeom>
        </p:spPr>
      </p:pic>
      <p:pic>
        <p:nvPicPr>
          <p:cNvPr id="7" name="Picture 6" descr="04_Weight_Things-Experts-Won%u2019t-Tell-You-About-Weight-Loss_546555703-niceregionpics-760x5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1199" y="503498"/>
            <a:ext cx="3810000" cy="2853160"/>
          </a:xfrm>
          <a:prstGeom prst="rect">
            <a:avLst/>
          </a:prstGeom>
        </p:spPr>
      </p:pic>
      <p:pic>
        <p:nvPicPr>
          <p:cNvPr id="8" name="Picture 7" descr="bpl-stat-6737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780" y="3460829"/>
            <a:ext cx="3756838" cy="2754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r="18800"/>
          <a:stretch/>
        </p:blipFill>
        <p:spPr>
          <a:xfrm>
            <a:off x="905718" y="3417087"/>
            <a:ext cx="3032567" cy="26017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17002" y="2220964"/>
            <a:ext cx="972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ক</a:t>
            </a:r>
            <a:endParaRPr lang="en-IN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40634" y="5156017"/>
            <a:ext cx="972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গ</a:t>
            </a:r>
            <a:endParaRPr lang="en-IN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780" y="2493757"/>
            <a:ext cx="972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খ</a:t>
            </a:r>
            <a:endParaRPr lang="en-IN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78418" y="5141802"/>
            <a:ext cx="972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ঘ</a:t>
            </a:r>
            <a:endParaRPr lang="en-IN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 rot="19341001">
            <a:off x="3818379" y="2282842"/>
            <a:ext cx="4352046" cy="165819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নয়</a:t>
            </a:r>
            <a:endParaRPr lang="en-IN" sz="4000" dirty="0"/>
          </a:p>
        </p:txBody>
      </p:sp>
      <p:sp>
        <p:nvSpPr>
          <p:cNvPr id="15" name="Left-Right Arrow 14"/>
          <p:cNvSpPr/>
          <p:nvPr/>
        </p:nvSpPr>
        <p:spPr>
          <a:xfrm rot="1249635">
            <a:off x="4522193" y="2511391"/>
            <a:ext cx="3450393" cy="8419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71299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6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2559</TotalTime>
  <Words>282</Words>
  <Application>Microsoft Office PowerPoint</Application>
  <PresentationFormat>Widescreen</PresentationFormat>
  <Paragraphs>85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বাউলী এর মতে-   পরিসংখ্যান হল কতকগুলি ঘটনার সংখ্যাত্তক বর্ণনা যা কোন  অনুসন্ধান ক্ষেত্র থেকে পাওয়া যায় এবং পরস্পরের সাথে সম্পর্ক যুক্ত 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8801712710484</cp:lastModifiedBy>
  <cp:revision>663</cp:revision>
  <dcterms:created xsi:type="dcterms:W3CDTF">2018-03-12T16:29:29Z</dcterms:created>
  <dcterms:modified xsi:type="dcterms:W3CDTF">2021-07-03T12:26:44Z</dcterms:modified>
</cp:coreProperties>
</file>