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9" r:id="rId2"/>
    <p:sldId id="258" r:id="rId3"/>
    <p:sldId id="264" r:id="rId4"/>
    <p:sldId id="262" r:id="rId5"/>
    <p:sldId id="260" r:id="rId6"/>
    <p:sldId id="263" r:id="rId7"/>
    <p:sldId id="265" r:id="rId8"/>
    <p:sldId id="273" r:id="rId9"/>
    <p:sldId id="268" r:id="rId10"/>
    <p:sldId id="266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170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 varScale="1">
        <p:scale>
          <a:sx n="64" d="100"/>
          <a:sy n="64" d="100"/>
        </p:scale>
        <p:origin x="90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163D1-5F0C-4087-823A-31AE0CFE045F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6A4EB-1C8A-4DBA-886D-A48955189D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25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6A4EB-1C8A-4DBA-886D-A48955189D5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16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005172"/>
            <a:ext cx="5882058" cy="409082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2064729" y="152400"/>
            <a:ext cx="4953000" cy="1371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/>
              <a:t>স্বাগতম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79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8509" y="5326797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যে সকল সম্পদ দীর্ঘকাল ধরে ব্যবসায়ে ব্যবহৃত হয় তাকে স্থায়ী সম্পদ  বলে।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1911"/>
            <a:ext cx="3284838" cy="187179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701" y="171911"/>
            <a:ext cx="3523007" cy="1870043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990412"/>
            <a:ext cx="2991835" cy="2029264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048" y="3190201"/>
            <a:ext cx="2181369" cy="2136596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57200" y="2292981"/>
            <a:ext cx="2399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টাইপ মেশিন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34268" y="2172578"/>
            <a:ext cx="252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ল্যাপটপ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3848" y="5005253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আসবাবপত্র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9000" y="3905550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ট্রাক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352800" y="2043710"/>
            <a:ext cx="2131968" cy="1730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স্থায়ী সম্পদ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136109" y="326415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09103" y="182674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935671" y="3429000"/>
            <a:ext cx="569529" cy="426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136109" y="2041954"/>
            <a:ext cx="655091" cy="512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92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1"/>
      <p:bldP spid="14" grpId="0"/>
      <p:bldP spid="3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11332"/>
            <a:ext cx="48006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4-Point Star 3"/>
          <p:cNvSpPr/>
          <p:nvPr/>
        </p:nvSpPr>
        <p:spPr>
          <a:xfrm>
            <a:off x="609600" y="1673134"/>
            <a:ext cx="457200" cy="3810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667950"/>
            <a:ext cx="6629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আমাদের বিদ্যালয়ের স্থায়ী সম্পদ ও চলতি সম্পদের একটি তালিকা কর।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89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590800" y="762000"/>
            <a:ext cx="3810000" cy="1219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2765479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আর্থিক অবস্থা কি?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5500" y="3662690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চলতি সম্পদ কাকে বলে?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71700" y="4687669"/>
            <a:ext cx="373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স্থায়ী সম্পদ কাকে বলে?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71700" y="58674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দায় কাকে বলে?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59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71800" y="0"/>
            <a:ext cx="2895600" cy="1981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3486329"/>
            <a:ext cx="7543800" cy="314307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দেনাদার ৪৫,০০০টাকা,নগদ জমা ৩৪,০০০টাকা,বন্ধকীঋণ ৫৪,৩০০টাকা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বকেয়া বেতন ১২,০০টাকা,পাওনাদার ৫৬,০০০টাকা,যন্ত্রপাতি ৭৮,০০০টাকা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অফিস সরঞ্জাম ৯১,০০০টাকা,আসবাবপত্র ৬,২০০টাকা,ব্যাংক জমাতিরিক্ত  ৬,০০০টাকা,ভ্যানগাড়ী ২৩,০০০টাকা,অব্যবহৃত মনিহারি ৪,৫০০টাকা</a:t>
            </a:r>
            <a:r>
              <a:rPr lang="bn-BD" dirty="0"/>
              <a:t>।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21336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নিম্নের তথ্য থেকে মোট সম্পদ ও মোট দায়ের পরিমান নির্ণয়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86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514600" y="253637"/>
            <a:ext cx="4343400" cy="19050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75703"/>
            <a:ext cx="8686800" cy="458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2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1752600" y="304800"/>
            <a:ext cx="4419600" cy="1600200"/>
          </a:xfrm>
          <a:prstGeom prst="wedgeRectCallout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675909" y="4590606"/>
            <a:ext cx="4468091" cy="1884047"/>
          </a:xfrm>
          <a:prstGeom prst="ellipse">
            <a:avLst/>
          </a:prstGeom>
          <a:solidFill>
            <a:schemeClr val="tx1"/>
          </a:solidFill>
          <a:ln>
            <a:solidFill>
              <a:srgbClr val="9170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bg1"/>
                </a:solidFill>
              </a:rPr>
              <a:t>শ্রেণিঃ নবম</a:t>
            </a:r>
          </a:p>
          <a:p>
            <a:pPr algn="ctr"/>
            <a:r>
              <a:rPr lang="bn-BD" sz="2800" dirty="0">
                <a:solidFill>
                  <a:schemeClr val="bg1"/>
                </a:solidFill>
              </a:rPr>
              <a:t>বিষয়ঃ হিসাব বিজ্ঞান</a:t>
            </a:r>
          </a:p>
          <a:p>
            <a:pPr algn="ctr"/>
            <a:r>
              <a:rPr lang="bn-BD" sz="2800" dirty="0">
                <a:solidFill>
                  <a:schemeClr val="bg1"/>
                </a:solidFill>
              </a:rPr>
              <a:t>অধ্যায়ঃদশম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2202562" y="1937327"/>
            <a:ext cx="6789037" cy="3091873"/>
          </a:xfrm>
          <a:prstGeom prst="horizontalScroll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en-US" sz="2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আলামিন</a:t>
            </a:r>
            <a:endParaRPr lang="en-US" sz="2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ct val="20000"/>
              </a:spcBef>
            </a:pPr>
            <a:r>
              <a:rPr lang="bn-BD" sz="2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(সম্মান)</a:t>
            </a:r>
            <a:r>
              <a:rPr lang="en-US" sz="2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2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bn-BD" sz="2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বিজ্ঞান),বি</a:t>
            </a:r>
            <a:r>
              <a:rPr lang="en-US" sz="2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এড। </a:t>
            </a:r>
            <a:r>
              <a:rPr lang="en-US" sz="2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lvl="0" algn="ctr">
              <a:spcBef>
                <a:spcPct val="20000"/>
              </a:spcBef>
            </a:pPr>
            <a:r>
              <a:rPr lang="en-US" sz="2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bn-BD" sz="2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en-US" sz="2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সাতক্ষীরা</a:t>
            </a:r>
            <a:r>
              <a:rPr lang="en-US" sz="2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আঃ</a:t>
            </a:r>
            <a:r>
              <a:rPr lang="en-US" sz="2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করিম</a:t>
            </a:r>
            <a:r>
              <a:rPr lang="en-US" sz="2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সাতক্ষীরা</a:t>
            </a:r>
            <a:r>
              <a:rPr lang="en-US" sz="2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en-US" sz="2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১৭৩৩ ১৬৩৮৯৫</a:t>
            </a:r>
          </a:p>
          <a:p>
            <a:pPr lvl="0" algn="just">
              <a:spcBef>
                <a:spcPct val="20000"/>
              </a:spcBef>
            </a:pPr>
            <a:endParaRPr lang="en-US" sz="2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3F1613-4291-4E05-8B7B-58E1BDBE6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4096"/>
            <a:ext cx="2223298" cy="222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9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92" y="1841279"/>
            <a:ext cx="4180084" cy="305851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252863" y="649098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/>
              <a:t>ফটোকপির দোকান</a:t>
            </a:r>
            <a:endParaRPr lang="en-US" sz="2400" dirty="0"/>
          </a:p>
        </p:txBody>
      </p:sp>
      <p:sp>
        <p:nvSpPr>
          <p:cNvPr id="8" name="Down Arrow 7"/>
          <p:cNvSpPr/>
          <p:nvPr/>
        </p:nvSpPr>
        <p:spPr>
          <a:xfrm>
            <a:off x="1874520" y="1190896"/>
            <a:ext cx="381000" cy="5555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624463" y="1165138"/>
            <a:ext cx="381000" cy="5812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95103" y="729231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/>
              <a:t>চায়ের দোকান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5562600" y="5257800"/>
            <a:ext cx="2885726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bn-BD" dirty="0"/>
              <a:t>অধিক মূলধন বা অধিক অর্থ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503" y="1864860"/>
            <a:ext cx="4106993" cy="30480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976071" y="5257800"/>
            <a:ext cx="2315057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bn-BD" dirty="0"/>
              <a:t>স্বল্প মূলধন বা স্বল্প অর্থ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70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1" grpId="0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362200"/>
            <a:ext cx="70866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/>
              <a:t>ব্যবসায়ের আর্থিক অবস্থা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49205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7363" y="0"/>
            <a:ext cx="6477000" cy="132343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76200" y="1769239"/>
            <a:ext cx="6019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n-BD" sz="2800" dirty="0"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pPr lvl="1"/>
            <a:r>
              <a:rPr lang="bn-BD" sz="2800" dirty="0"/>
              <a:t>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518" y="2878632"/>
            <a:ext cx="6783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2800" dirty="0"/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আর্থিক অবস্থা কী বলতে পারবে,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0718" y="3710556"/>
            <a:ext cx="6555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ব্যবসায়ের সম্পদ এবং দায় চিহ্নিত করতে পারব,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0718" y="4677719"/>
            <a:ext cx="8277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ব্যবসায়ের চলতিসম্পদ এবং স্থায়ী সম্পদের পার্থক্য করতে পারবে।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28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5262" y="1136214"/>
            <a:ext cx="342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</p:txBody>
      </p:sp>
      <p:sp>
        <p:nvSpPr>
          <p:cNvPr id="4" name="TextBox 3"/>
          <p:cNvSpPr txBox="1"/>
          <p:nvPr/>
        </p:nvSpPr>
        <p:spPr>
          <a:xfrm>
            <a:off x="3625043" y="685800"/>
            <a:ext cx="195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নগদ অর্থ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7" y="487331"/>
            <a:ext cx="2937100" cy="218139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262" y="3167539"/>
            <a:ext cx="3001054" cy="214312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731" y="487331"/>
            <a:ext cx="2937100" cy="218139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7" y="3090445"/>
            <a:ext cx="2937100" cy="225505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3625043" y="4114436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আসবাবপত্র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51562" y="3318053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52603" y="1626577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দালানকোঠা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87" y="5530164"/>
            <a:ext cx="87172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এগুলো ব্যবসায়ের মালিকানাধীন থাকে এবং ব্যবসায়ের মুনাফা অর্জনের কাজে ব্যবহৃত হয়।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315989" y="487331"/>
            <a:ext cx="674713" cy="555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flipV="1">
            <a:off x="5251269" y="1676400"/>
            <a:ext cx="546462" cy="336074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Notched Right Arrow 12"/>
          <p:cNvSpPr/>
          <p:nvPr/>
        </p:nvSpPr>
        <p:spPr>
          <a:xfrm>
            <a:off x="5289369" y="3410386"/>
            <a:ext cx="508362" cy="338554"/>
          </a:xfrm>
          <a:prstGeom prst="notched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3352800" y="4245241"/>
            <a:ext cx="457200" cy="261610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09656" y="2190635"/>
            <a:ext cx="2066108" cy="95618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সম্পদ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54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  <p:bldP spid="22" grpId="0"/>
      <p:bldP spid="13" grpId="0" animBg="1"/>
      <p:bldP spid="16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2" y="222010"/>
            <a:ext cx="2895600" cy="280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542" y="3505200"/>
            <a:ext cx="4147457" cy="2062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উক্ত ব্যবসায়ী ব্যাংক থেকে ঋণ এনেছে  যা ব্যবসায় থেকে পরিশোধ করতে হবে।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173" y="1900684"/>
            <a:ext cx="2466975" cy="184785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562600" y="228600"/>
            <a:ext cx="3124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ব্যাংক ব্যবস্থাপক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3827417" y="3662809"/>
            <a:ext cx="2628900" cy="9144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ব্যবসায়ী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Left-Up Arrow 16"/>
          <p:cNvSpPr/>
          <p:nvPr/>
        </p:nvSpPr>
        <p:spPr>
          <a:xfrm>
            <a:off x="6435360" y="3654100"/>
            <a:ext cx="876300" cy="742950"/>
          </a:xfrm>
          <a:prstGeom prst="left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Punched Tape 1"/>
          <p:cNvSpPr/>
          <p:nvPr/>
        </p:nvSpPr>
        <p:spPr>
          <a:xfrm>
            <a:off x="3426823" y="1658865"/>
            <a:ext cx="2305050" cy="1614934"/>
          </a:xfrm>
          <a:prstGeom prst="flowChartPunchedTap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দায়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934200" y="1447800"/>
            <a:ext cx="463868" cy="5334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5862229"/>
            <a:ext cx="830580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আর ব্যবসায়ের আর্থিক অবস্থা বলতে এই সম্পদ,দায় ও মুলধনকে বুঝায়।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77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6" grpId="0" animBg="1"/>
      <p:bldP spid="17" grpId="0" animBg="1"/>
      <p:bldP spid="2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/>
          <p:cNvSpPr/>
          <p:nvPr/>
        </p:nvSpPr>
        <p:spPr>
          <a:xfrm>
            <a:off x="1935480" y="2069849"/>
            <a:ext cx="579120" cy="7286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776823"/>
            <a:ext cx="2895600" cy="1323439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ব্যবসায়ি (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বিক্রেতা)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684854"/>
            <a:ext cx="4387678" cy="13849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উক্ত ব্যবসায়ি ক্রেতার নিকট বাকিতে পন্য বিক্রয় করেছেন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8543" y="4987381"/>
            <a:ext cx="8625016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উক্ত ক্রেতা পরবর্তিতে ব্যবসায়িকে টাকা দিবেন।সুতরাং উক্ত ক্রেতা ব্যবসায়ির নিকট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দেনাদার।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352800" y="1377351"/>
            <a:ext cx="457200" cy="222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10000" y="4360049"/>
            <a:ext cx="781051" cy="3214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eft-Up Arrow 8"/>
          <p:cNvSpPr/>
          <p:nvPr/>
        </p:nvSpPr>
        <p:spPr>
          <a:xfrm>
            <a:off x="3716550" y="2157035"/>
            <a:ext cx="1541249" cy="1924427"/>
          </a:xfrm>
          <a:prstGeom prst="left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ক্রেতা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5159307" y="2722504"/>
            <a:ext cx="1066800" cy="59842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949778" y="2100262"/>
            <a:ext cx="2247900" cy="1981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দেনাদার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22" y="2886074"/>
            <a:ext cx="2772805" cy="168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4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4" grpId="0" animBg="1"/>
      <p:bldP spid="9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5334000"/>
            <a:ext cx="8229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bn-BD" sz="2800" b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নগদ টাকা ছাড়াও এসকল সম্পদ এক বছরের মধ্যেস্বাভাবিক প্রক্রিয়ায় নগদে রুপান্তর যোগ্য।</a:t>
            </a:r>
            <a:endParaRPr lang="en-US" b="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00200"/>
            <a:ext cx="3333750" cy="952500"/>
          </a:xfrm>
          <a:solidFill>
            <a:schemeClr val="tx2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958" y="0"/>
            <a:ext cx="2461442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842" y="152400"/>
            <a:ext cx="2243927" cy="1447800"/>
          </a:xfrm>
          <a:prstGeom prst="rect">
            <a:avLst/>
          </a:prstGeom>
        </p:spPr>
      </p:pic>
      <p:sp>
        <p:nvSpPr>
          <p:cNvPr id="11" name="Left Arrow 10"/>
          <p:cNvSpPr/>
          <p:nvPr/>
        </p:nvSpPr>
        <p:spPr>
          <a:xfrm>
            <a:off x="7023502" y="398340"/>
            <a:ext cx="2146406" cy="838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ব্যাংক জমা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1" y="475137"/>
            <a:ext cx="1500958" cy="6846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হাতে নগদ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410" y="1825125"/>
            <a:ext cx="2655679" cy="245275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28600" y="4419599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দেনাদার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95199" y="4419600"/>
            <a:ext cx="1691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মজুদ পণ্য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667000" y="2819400"/>
            <a:ext cx="3200400" cy="1752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চলতি সম্পদ</a:t>
            </a:r>
          </a:p>
          <a:p>
            <a:pPr algn="ctr"/>
            <a:endParaRPr lang="en-US" dirty="0"/>
          </a:p>
        </p:txBody>
      </p:sp>
      <p:sp>
        <p:nvSpPr>
          <p:cNvPr id="4" name="Bent-Up Arrow 3"/>
          <p:cNvSpPr/>
          <p:nvPr/>
        </p:nvSpPr>
        <p:spPr>
          <a:xfrm>
            <a:off x="1600200" y="3794964"/>
            <a:ext cx="914400" cy="1023385"/>
          </a:xfrm>
          <a:prstGeom prst="bentUp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00437"/>
            <a:ext cx="2430033" cy="150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8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3" grpId="0" animBg="1"/>
      <p:bldP spid="22" grpId="0"/>
      <p:bldP spid="23" grpId="0"/>
      <p:bldP spid="24" grpId="1" animBg="1"/>
      <p:bldP spid="4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1369</TotalTime>
  <Words>296</Words>
  <Application>Microsoft Office PowerPoint</Application>
  <PresentationFormat>On-screen Show (4:3)</PresentationFormat>
  <Paragraphs>68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Georgia</vt:lpstr>
      <vt:lpstr>NikoshBAN</vt:lpstr>
      <vt:lpstr>Trebuchet MS</vt:lpstr>
      <vt:lpstr>Wingdings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নগদ টাকা ছাড়াও এসকল সম্পদ এক বছরের মধ্যেস্বাভাবিক প্রক্রিয়ায় নগদে রুপান্তর যোগ্য।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পরিচিতি </dc:title>
  <dc:creator>DELL</dc:creator>
  <cp:lastModifiedBy>hp</cp:lastModifiedBy>
  <cp:revision>285</cp:revision>
  <dcterms:created xsi:type="dcterms:W3CDTF">2006-08-16T00:00:00Z</dcterms:created>
  <dcterms:modified xsi:type="dcterms:W3CDTF">2021-06-22T13:42:54Z</dcterms:modified>
</cp:coreProperties>
</file>