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56" r:id="rId4"/>
    <p:sldId id="257" r:id="rId5"/>
    <p:sldId id="260" r:id="rId6"/>
    <p:sldId id="279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CDB3-452E-4735-BEDC-48474AC2D6F1}" type="datetimeFigureOut">
              <a:rPr lang="en-US" smtClean="0"/>
              <a:t>29/7/21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2210BA3-9889-45DE-B4FB-45E5D3229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5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CDB3-452E-4735-BEDC-48474AC2D6F1}" type="datetimeFigureOut">
              <a:rPr lang="en-US" smtClean="0"/>
              <a:t>29/7/21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0BA3-9889-45DE-B4FB-45E5D3229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3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CDB3-452E-4735-BEDC-48474AC2D6F1}" type="datetimeFigureOut">
              <a:rPr lang="en-US" smtClean="0"/>
              <a:t>29/7/21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0BA3-9889-45DE-B4FB-45E5D3229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3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CDB3-452E-4735-BEDC-48474AC2D6F1}" type="datetimeFigureOut">
              <a:rPr lang="en-US" smtClean="0"/>
              <a:t>29/7/21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0BA3-9889-45DE-B4FB-45E5D3229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3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CDB3-452E-4735-BEDC-48474AC2D6F1}" type="datetimeFigureOut">
              <a:rPr lang="en-US" smtClean="0"/>
              <a:t>29/7/21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0BA3-9889-45DE-B4FB-45E5D3229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7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CDB3-452E-4735-BEDC-48474AC2D6F1}" type="datetimeFigureOut">
              <a:rPr lang="en-US" smtClean="0"/>
              <a:t>29/7/21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0BA3-9889-45DE-B4FB-45E5D3229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9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CDB3-452E-4735-BEDC-48474AC2D6F1}" type="datetimeFigureOut">
              <a:rPr lang="en-US" smtClean="0"/>
              <a:t>29/7/21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0BA3-9889-45DE-B4FB-45E5D3229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CDB3-452E-4735-BEDC-48474AC2D6F1}" type="datetimeFigureOut">
              <a:rPr lang="en-US" smtClean="0"/>
              <a:t>29/7/21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0BA3-9889-45DE-B4FB-45E5D3229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6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CDB3-452E-4735-BEDC-48474AC2D6F1}" type="datetimeFigureOut">
              <a:rPr lang="en-US" smtClean="0"/>
              <a:t>29/7/21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0BA3-9889-45DE-B4FB-45E5D3229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4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CDB3-452E-4735-BEDC-48474AC2D6F1}" type="datetimeFigureOut">
              <a:rPr lang="en-US" smtClean="0"/>
              <a:t>29/7/21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0BA3-9889-45DE-B4FB-45E5D3229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4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392CDB3-452E-4735-BEDC-48474AC2D6F1}" type="datetimeFigureOut">
              <a:rPr lang="en-US" smtClean="0"/>
              <a:t>29/7/21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0BA3-9889-45DE-B4FB-45E5D3229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4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CDB3-452E-4735-BEDC-48474AC2D6F1}" type="datetimeFigureOut">
              <a:rPr lang="en-US" smtClean="0"/>
              <a:t>29/7/21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2210BA3-9889-45DE-B4FB-45E5D32293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569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abergnow.com/2019/03/05/volunteer-flower-pickers-needed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anewsongpoetry.blogspot.com/2015/09/pink-rose-of-sharon-2-8-photo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22225&amp;picture=nice-flowe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nio.com/flora-plants/trees/old-big-tree-with-big-root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ps-poetasdomundo.blogspot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2B9D3C-0769-4283-9352-9509EE29A94C}"/>
              </a:ext>
            </a:extLst>
          </p:cNvPr>
          <p:cNvSpPr/>
          <p:nvPr/>
        </p:nvSpPr>
        <p:spPr>
          <a:xfrm>
            <a:off x="1273208" y="1054129"/>
            <a:ext cx="9645589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আজকের অনলাইন ক্লাসে সবাইকে</a:t>
            </a:r>
          </a:p>
          <a:p>
            <a:pPr algn="ctr"/>
            <a:endParaRPr lang="en-US" sz="8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B95B9-4A82-4F84-A6F5-EACD61A9A718}"/>
              </a:ext>
            </a:extLst>
          </p:cNvPr>
          <p:cNvSpPr/>
          <p:nvPr/>
        </p:nvSpPr>
        <p:spPr>
          <a:xfrm>
            <a:off x="4113730" y="1096333"/>
            <a:ext cx="3964547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bn-IN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bn-IN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স্বাগতম</a:t>
            </a:r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783AA-800F-4FF1-9264-6933964A1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4654" y="3198659"/>
            <a:ext cx="4362692" cy="2908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217B2E-548B-4A4D-885B-A8F46C442F88}"/>
              </a:ext>
            </a:extLst>
          </p:cNvPr>
          <p:cNvSpPr txBox="1"/>
          <p:nvPr/>
        </p:nvSpPr>
        <p:spPr>
          <a:xfrm>
            <a:off x="952500" y="8148358"/>
            <a:ext cx="10287000" cy="97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bundabergnow.com/2019/03/05/volunteer-flower-pickers-needed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7937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BC2DC8-FE4C-40D3-9D67-297BFBDFFDF3}"/>
              </a:ext>
            </a:extLst>
          </p:cNvPr>
          <p:cNvSpPr txBox="1"/>
          <p:nvPr/>
        </p:nvSpPr>
        <p:spPr>
          <a:xfrm>
            <a:off x="844062" y="844062"/>
            <a:ext cx="1115561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</a:rPr>
              <a:t>                 </a:t>
            </a:r>
            <a:r>
              <a:rPr lang="bn-BD" sz="4000" dirty="0">
                <a:solidFill>
                  <a:srgbClr val="FF0000"/>
                </a:solidFill>
              </a:rPr>
              <a:t>হাদিসের অনুবাদ</a:t>
            </a:r>
            <a:endParaRPr lang="bn-IN" sz="4000" dirty="0">
              <a:solidFill>
                <a:srgbClr val="FF0000"/>
              </a:solidFill>
            </a:endParaRPr>
          </a:p>
          <a:p>
            <a:endParaRPr lang="bn-IN" sz="2800" dirty="0">
              <a:solidFill>
                <a:srgbClr val="FF0000"/>
              </a:solidFill>
            </a:endParaRPr>
          </a:p>
          <a:p>
            <a:endParaRPr lang="bn-BD" sz="2800" dirty="0">
              <a:solidFill>
                <a:srgbClr val="FF0000"/>
              </a:solidFill>
            </a:endParaRPr>
          </a:p>
          <a:p>
            <a:r>
              <a:rPr lang="bn-BD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হযরত আবু হুরায়রা (রাঃ) হতে বর্ণিত তিনি বলেন রাসুল (সাঃ) বলেছেন</a:t>
            </a:r>
          </a:p>
          <a:p>
            <a:r>
              <a:rPr lang="bn-BD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ঈমানের সত্তরটিরও বেশি শাখা প্রশাখা রয়েছে। </a:t>
            </a:r>
            <a:r>
              <a:rPr lang="bn-IN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সর্ব</a:t>
            </a:r>
            <a:r>
              <a:rPr lang="bn-BD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শ্রেষ্ট শাখা হল- আল্লাহ </a:t>
            </a:r>
          </a:p>
          <a:p>
            <a:r>
              <a:rPr lang="bn-BD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ছাড়া কোন ইলাহ নাই এই ঘোষণা দেওয়া আর সর্বনিন্ম শাখা হল-রাস্তা থেকে</a:t>
            </a:r>
          </a:p>
          <a:p>
            <a:r>
              <a:rPr lang="bn-BD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কষ্টদায়ক/নাপাক বস্তু সরিয়ে দেওয়া । আর লজ্জাশীলতা ঈমানের বিশেষ </a:t>
            </a:r>
          </a:p>
          <a:p>
            <a:r>
              <a:rPr lang="bn-BD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শাখা। (বুখারি+মুসলিম) </a:t>
            </a:r>
          </a:p>
          <a:p>
            <a:r>
              <a:rPr lang="bn-BD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bn-BD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5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A9755-A0AA-42C9-A758-9CC51BD7709D}"/>
              </a:ext>
            </a:extLst>
          </p:cNvPr>
          <p:cNvSpPr txBox="1"/>
          <p:nvPr/>
        </p:nvSpPr>
        <p:spPr>
          <a:xfrm>
            <a:off x="745588" y="703385"/>
            <a:ext cx="1132072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</a:rPr>
              <a:t>        হাদিসের সংক্ষিপ্ত ব্যাখ্যাঃ</a:t>
            </a:r>
          </a:p>
          <a:p>
            <a:endParaRPr lang="bn-IN" sz="4000" dirty="0">
              <a:solidFill>
                <a:srgbClr val="FF0000"/>
              </a:solidFill>
            </a:endParaRPr>
          </a:p>
          <a:p>
            <a:r>
              <a:rPr lang="bn-IN" dirty="0"/>
              <a:t>আলোচ্য হাদিসে রাসুল (সাঃ) ঈমানের সর্বোত্তম শাখা হিসাবে কালেমা লা ইলাহা ইল্লাল্লাহ কে  ঘোষণা করেছেন।এর মানে</a:t>
            </a:r>
          </a:p>
          <a:p>
            <a:endParaRPr lang="bn-IN" dirty="0"/>
          </a:p>
          <a:p>
            <a:r>
              <a:rPr lang="bn-IN" dirty="0"/>
              <a:t>আল্লাহ ছাড়া কোন ইলাহ নাই একথা মনে প্রানে বিশ্বাস করা।আর সর্বনিন্ম  শাখা হল- রাস্তা থেকে কষ্টদায়ক/ নাপাক/</a:t>
            </a:r>
          </a:p>
          <a:p>
            <a:endParaRPr lang="bn-IN" dirty="0"/>
          </a:p>
          <a:p>
            <a:r>
              <a:rPr lang="bn-IN" dirty="0"/>
              <a:t>নোংরা ময়লা/ আবর্জনা সরিয়ে দেওয়া। এই দুয়ের মধ্যবর্তী যত ভালো কাজ আছে তাও ঈমানের শাখা। আর লজ্জাশীলতা</a:t>
            </a:r>
          </a:p>
          <a:p>
            <a:endParaRPr lang="bn-IN" dirty="0"/>
          </a:p>
          <a:p>
            <a:r>
              <a:rPr lang="bn-IN" dirty="0"/>
              <a:t>ঈমানের অন্যতম বিশেষ শাখা। এর মাধ্যমে মানুষ প্রকৃত বান্দা হিসাবে পরিগণিত হয়। লজ্জা না থাকলে সে যা ইচ্ছা তাই </a:t>
            </a:r>
          </a:p>
          <a:p>
            <a:endParaRPr lang="bn-IN" dirty="0"/>
          </a:p>
          <a:p>
            <a:r>
              <a:rPr lang="bn-IN" dirty="0"/>
              <a:t>করতে পারে। যার লজ্জা নেই সে কোন অপরাধ করতে দ্বিধা বোধ করেনা।   </a:t>
            </a:r>
          </a:p>
          <a:p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196276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29D6B3-641E-4410-9045-1E3D718D2520}"/>
              </a:ext>
            </a:extLst>
          </p:cNvPr>
          <p:cNvSpPr txBox="1"/>
          <p:nvPr/>
        </p:nvSpPr>
        <p:spPr>
          <a:xfrm>
            <a:off x="773723" y="731520"/>
            <a:ext cx="12187952" cy="8402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 sz="2000" dirty="0">
              <a:solidFill>
                <a:srgbClr val="FF0000"/>
              </a:solidFill>
            </a:endParaRPr>
          </a:p>
          <a:p>
            <a:r>
              <a:rPr lang="ar-SA" sz="2000" dirty="0">
                <a:solidFill>
                  <a:srgbClr val="FF0000"/>
                </a:solidFill>
              </a:rPr>
              <a:t> </a:t>
            </a:r>
            <a:r>
              <a:rPr lang="bn-BD" sz="2000" dirty="0">
                <a:solidFill>
                  <a:srgbClr val="FF0000"/>
                </a:solidFill>
              </a:rPr>
              <a:t>ঈমানের পরিচয়</a:t>
            </a:r>
            <a:r>
              <a:rPr lang="ar-SA" sz="2000" dirty="0">
                <a:solidFill>
                  <a:srgbClr val="FF0000"/>
                </a:solidFill>
              </a:rPr>
              <a:t> </a:t>
            </a:r>
            <a:r>
              <a:rPr lang="bn-BD" sz="2000" dirty="0">
                <a:solidFill>
                  <a:srgbClr val="FF0000"/>
                </a:solidFill>
              </a:rPr>
              <a:t> /</a:t>
            </a:r>
            <a:r>
              <a:rPr lang="ar-SA" sz="2000" dirty="0">
                <a:solidFill>
                  <a:srgbClr val="FF0000"/>
                </a:solidFill>
              </a:rPr>
              <a:t>تعريف الايمان</a:t>
            </a:r>
            <a:endParaRPr lang="bn-BD" sz="2000" dirty="0">
              <a:solidFill>
                <a:srgbClr val="FF0000"/>
              </a:solidFill>
            </a:endParaRPr>
          </a:p>
          <a:p>
            <a:endParaRPr lang="bn-BD" sz="2000" dirty="0">
              <a:solidFill>
                <a:srgbClr val="FF0000"/>
              </a:solidFill>
            </a:endParaRPr>
          </a:p>
          <a:p>
            <a:r>
              <a:rPr lang="ar-SA" sz="2000" dirty="0">
                <a:solidFill>
                  <a:srgbClr val="FF0000"/>
                </a:solidFill>
              </a:rPr>
              <a:t>الايمان  </a:t>
            </a:r>
            <a:r>
              <a:rPr lang="bn-BD" sz="2000" dirty="0">
                <a:solidFill>
                  <a:srgbClr val="FF0000"/>
                </a:solidFill>
              </a:rPr>
              <a:t> শব্দের শাব্দিক অর্থ হল- </a:t>
            </a:r>
            <a:r>
              <a:rPr lang="ar-SA" sz="2000" dirty="0">
                <a:solidFill>
                  <a:srgbClr val="FF0000"/>
                </a:solidFill>
              </a:rPr>
              <a:t>الانقياد </a:t>
            </a:r>
            <a:r>
              <a:rPr lang="bn-BD" sz="2000" dirty="0">
                <a:solidFill>
                  <a:srgbClr val="FF0000"/>
                </a:solidFill>
              </a:rPr>
              <a:t> তথা আনুগত্য করা, নির্ভর করা, স্বীকৃতি দেওয়া, </a:t>
            </a:r>
            <a:endParaRPr lang="ar-SA" sz="2000" dirty="0">
              <a:solidFill>
                <a:srgbClr val="FF0000"/>
              </a:solidFill>
            </a:endParaRPr>
          </a:p>
          <a:p>
            <a:r>
              <a:rPr lang="ar-SA" sz="2000" dirty="0">
                <a:solidFill>
                  <a:srgbClr val="FF0000"/>
                </a:solidFill>
              </a:rPr>
              <a:t>                             </a:t>
            </a:r>
            <a:r>
              <a:rPr lang="bn-BD" sz="2000" dirty="0">
                <a:solidFill>
                  <a:srgbClr val="FF0000"/>
                </a:solidFill>
              </a:rPr>
              <a:t>বিশ্বাস করা </a:t>
            </a:r>
            <a:r>
              <a:rPr lang="ar-SA" sz="2000" dirty="0">
                <a:solidFill>
                  <a:srgbClr val="FF0000"/>
                </a:solidFill>
              </a:rPr>
              <a:t> التصديق</a:t>
            </a:r>
            <a:r>
              <a:rPr lang="bn-BD" sz="2000" dirty="0">
                <a:solidFill>
                  <a:srgbClr val="FF0000"/>
                </a:solidFill>
              </a:rPr>
              <a:t>  ইত্যাদি ।</a:t>
            </a:r>
          </a:p>
          <a:p>
            <a:r>
              <a:rPr lang="bn-BD" sz="2000" dirty="0">
                <a:solidFill>
                  <a:srgbClr val="FF0000"/>
                </a:solidFill>
              </a:rPr>
              <a:t>পারিভাষিক অর্থঃ </a:t>
            </a:r>
            <a:endParaRPr lang="ar-SA" sz="2000" dirty="0">
              <a:solidFill>
                <a:srgbClr val="FF0000"/>
              </a:solidFill>
            </a:endParaRPr>
          </a:p>
          <a:p>
            <a:r>
              <a:rPr lang="ar-SA" sz="2000" dirty="0">
                <a:solidFill>
                  <a:srgbClr val="FF0000"/>
                </a:solidFill>
              </a:rPr>
              <a:t>الايمان هو تصديق النبي بجميع ما جاء به</a:t>
            </a:r>
            <a:r>
              <a:rPr lang="bn-BD" sz="2000" dirty="0">
                <a:solidFill>
                  <a:srgbClr val="FF0000"/>
                </a:solidFill>
              </a:rPr>
              <a:t> ঈমান হল- রাসুল (সাঃ) যা কিছু নিয়ে এসেছেন তা মনে প্রানে বিশ্বাস </a:t>
            </a:r>
            <a:endParaRPr lang="bn-IN" sz="2000" dirty="0">
              <a:solidFill>
                <a:srgbClr val="FF0000"/>
              </a:solidFill>
            </a:endParaRPr>
          </a:p>
          <a:p>
            <a:r>
              <a:rPr lang="bn-BD" sz="2000" dirty="0">
                <a:solidFill>
                  <a:srgbClr val="FF0000"/>
                </a:solidFill>
              </a:rPr>
              <a:t>করার নাম</a:t>
            </a:r>
            <a:endParaRPr lang="ar-SA" sz="2000" dirty="0">
              <a:solidFill>
                <a:srgbClr val="FF0000"/>
              </a:solidFill>
            </a:endParaRPr>
          </a:p>
          <a:p>
            <a:endParaRPr lang="ar-SA" sz="2000" dirty="0">
              <a:solidFill>
                <a:srgbClr val="FF0000"/>
              </a:solidFill>
            </a:endParaRPr>
          </a:p>
          <a:p>
            <a:r>
              <a:rPr lang="ar-SA" sz="2000" dirty="0">
                <a:solidFill>
                  <a:srgbClr val="FF0000"/>
                </a:solidFill>
              </a:rPr>
              <a:t>قال امام ابو حنيفة رح  -هو التصديق بالجنان و الاقرار بالللسان</a:t>
            </a:r>
          </a:p>
          <a:p>
            <a:endParaRPr lang="ar-SA" sz="2000" dirty="0">
              <a:solidFill>
                <a:srgbClr val="FF0000"/>
              </a:solidFill>
            </a:endParaRPr>
          </a:p>
          <a:p>
            <a:r>
              <a:rPr lang="ar-SA" sz="2000" dirty="0">
                <a:solidFill>
                  <a:srgbClr val="FF0000"/>
                </a:solidFill>
              </a:rPr>
              <a:t>قال الجمهور و اءمة الاربعة- الايمان هو التصديق بالجنان و الاقرار باللسان و العمل بالاركان</a:t>
            </a:r>
            <a:r>
              <a:rPr lang="bn-BD" sz="2000" dirty="0">
                <a:solidFill>
                  <a:srgbClr val="FF0000"/>
                </a:solidFill>
              </a:rPr>
              <a:t> </a:t>
            </a:r>
          </a:p>
          <a:p>
            <a:r>
              <a:rPr lang="bn-BD" sz="2000" dirty="0">
                <a:solidFill>
                  <a:srgbClr val="FF0000"/>
                </a:solidFill>
              </a:rPr>
              <a:t>জমহুরের মতে- অন্তরের বিশ্বাস, মৌখিক স্বীকৃতি ও আমলে বাস্তবায়নের নাম।</a:t>
            </a:r>
          </a:p>
          <a:p>
            <a:endParaRPr lang="bn-BD" sz="2000" dirty="0">
              <a:solidFill>
                <a:srgbClr val="FF0000"/>
              </a:solidFill>
            </a:endParaRPr>
          </a:p>
          <a:p>
            <a:endParaRPr lang="bn-BD" sz="2000" dirty="0">
              <a:solidFill>
                <a:srgbClr val="FF0000"/>
              </a:solidFill>
            </a:endParaRPr>
          </a:p>
          <a:p>
            <a:endParaRPr lang="bn-BD" sz="2000" dirty="0">
              <a:solidFill>
                <a:srgbClr val="FF0000"/>
              </a:solidFill>
            </a:endParaRPr>
          </a:p>
          <a:p>
            <a:endParaRPr lang="bn-BD" sz="2000" dirty="0">
              <a:solidFill>
                <a:srgbClr val="FF0000"/>
              </a:solidFill>
            </a:endParaRPr>
          </a:p>
          <a:p>
            <a:endParaRPr lang="bn-BD" sz="2000" dirty="0">
              <a:solidFill>
                <a:srgbClr val="FF0000"/>
              </a:solidFill>
            </a:endParaRPr>
          </a:p>
          <a:p>
            <a:endParaRPr lang="bn-BD" sz="2000" dirty="0">
              <a:solidFill>
                <a:srgbClr val="FF0000"/>
              </a:solidFill>
            </a:endParaRPr>
          </a:p>
          <a:p>
            <a:endParaRPr lang="bn-BD" sz="2000" dirty="0">
              <a:solidFill>
                <a:srgbClr val="FF0000"/>
              </a:solidFill>
            </a:endParaRPr>
          </a:p>
          <a:p>
            <a:endParaRPr lang="bn-BD" sz="2000" dirty="0">
              <a:solidFill>
                <a:srgbClr val="FF0000"/>
              </a:solidFill>
            </a:endParaRPr>
          </a:p>
          <a:p>
            <a:endParaRPr lang="bn-BD" sz="2000" dirty="0">
              <a:solidFill>
                <a:srgbClr val="FF0000"/>
              </a:solidFill>
            </a:endParaRPr>
          </a:p>
          <a:p>
            <a:endParaRPr lang="bn-BD" sz="2000" dirty="0">
              <a:solidFill>
                <a:srgbClr val="FF0000"/>
              </a:solidFill>
            </a:endParaRPr>
          </a:p>
          <a:p>
            <a:endParaRPr lang="bn-BD" sz="2000" dirty="0">
              <a:solidFill>
                <a:srgbClr val="FF0000"/>
              </a:solidFill>
            </a:endParaRPr>
          </a:p>
          <a:p>
            <a:endParaRPr lang="bn-BD" sz="2000" dirty="0">
              <a:solidFill>
                <a:srgbClr val="FF0000"/>
              </a:solidFill>
            </a:endParaRPr>
          </a:p>
          <a:p>
            <a:endParaRPr lang="bn-BD" sz="2000" dirty="0">
              <a:solidFill>
                <a:srgbClr val="FF0000"/>
              </a:solidFill>
            </a:endParaRPr>
          </a:p>
          <a:p>
            <a:r>
              <a:rPr lang="bn-BD" sz="2000" dirty="0">
                <a:solidFill>
                  <a:srgbClr val="FF0000"/>
                </a:solidFill>
              </a:rPr>
              <a:t>                                                                             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5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C05EC8-E842-4080-817A-E941E4B4B5DA}"/>
              </a:ext>
            </a:extLst>
          </p:cNvPr>
          <p:cNvSpPr txBox="1"/>
          <p:nvPr/>
        </p:nvSpPr>
        <p:spPr>
          <a:xfrm>
            <a:off x="1167618" y="829994"/>
            <a:ext cx="10663497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/>
              <a:t>   </a:t>
            </a:r>
            <a:r>
              <a:rPr lang="ar-SA" sz="2000" dirty="0"/>
              <a:t> </a:t>
            </a:r>
            <a:r>
              <a:rPr lang="ar-SA" sz="2800" dirty="0">
                <a:solidFill>
                  <a:srgbClr val="FF0000"/>
                </a:solidFill>
              </a:rPr>
              <a:t>بضع</a:t>
            </a:r>
            <a:r>
              <a:rPr lang="ar-SA" sz="2000" dirty="0"/>
              <a:t>       </a:t>
            </a:r>
            <a:r>
              <a:rPr lang="bn-BD" sz="2800" dirty="0">
                <a:solidFill>
                  <a:srgbClr val="FF0000"/>
                </a:solidFill>
              </a:rPr>
              <a:t>শব্দের ব্যাখ্যাঃ</a:t>
            </a:r>
            <a:r>
              <a:rPr lang="ar-SA" sz="2000" dirty="0"/>
              <a:t>                                                                                                   </a:t>
            </a:r>
            <a:endParaRPr lang="bn-BD" sz="2000" dirty="0"/>
          </a:p>
          <a:p>
            <a:r>
              <a:rPr lang="bn-BD" sz="2000" dirty="0"/>
              <a:t>ঈমানের শাখা প্রশাখার সংখ্যা বর্ণনা করতে গিয়ে রাসুল (সাঃ) এরশাদ করেন-</a:t>
            </a:r>
            <a:r>
              <a:rPr lang="ar-SA" sz="2000" dirty="0"/>
              <a:t>الايمان بضع و سبعون</a:t>
            </a:r>
          </a:p>
          <a:p>
            <a:r>
              <a:rPr lang="ar-SA" sz="2000" dirty="0"/>
              <a:t>شعبة </a:t>
            </a:r>
            <a:r>
              <a:rPr lang="bn-BD" sz="2000" dirty="0"/>
              <a:t> এখানে রাসুল (সাঃ) </a:t>
            </a:r>
            <a:r>
              <a:rPr lang="ar-SA" sz="2000" dirty="0"/>
              <a:t>بضع</a:t>
            </a:r>
            <a:r>
              <a:rPr lang="bn-BD" sz="2000" dirty="0"/>
              <a:t> দ্বারা কী বুঝিয়েছেন সে সম্পর্কে  মতভেদ বিদ্যমান।নিন্মে তা বর্ণনা</a:t>
            </a:r>
          </a:p>
          <a:p>
            <a:r>
              <a:rPr lang="bn-BD" sz="2000" dirty="0"/>
              <a:t>করা হল-</a:t>
            </a:r>
          </a:p>
          <a:p>
            <a:r>
              <a:rPr lang="bn-BD" sz="2000" dirty="0"/>
              <a:t>১।ইমাম খলীলের মতে </a:t>
            </a:r>
            <a:r>
              <a:rPr lang="ar-SA" sz="2000" dirty="0"/>
              <a:t>بضع </a:t>
            </a:r>
            <a:r>
              <a:rPr lang="bn-BD" sz="2000" dirty="0"/>
              <a:t> মানে সাত।যেমন কোরআনে এসেছে- </a:t>
            </a:r>
            <a:r>
              <a:rPr lang="ar-SA" sz="2000" dirty="0"/>
              <a:t>فلبث في السحن بضع سنين اي سبع سنين</a:t>
            </a:r>
          </a:p>
          <a:p>
            <a:r>
              <a:rPr lang="bn-BD" sz="2000" dirty="0"/>
              <a:t>২।ইবনে হাজার আসকালানী বলেন- তিন থেকে নয় পর্যন্ত সংখ্যাকে বিদউন বলে। </a:t>
            </a:r>
          </a:p>
          <a:p>
            <a:r>
              <a:rPr lang="bn-BD" sz="2000" dirty="0"/>
              <a:t>৩।কাতাদাহ (রহঃ) বলেন –আরব গন তিন থেকে নয় পর্যন্ত বুঝাতে বিদ উন শব্দ ব্যবহার করে থাকে</a:t>
            </a:r>
          </a:p>
          <a:p>
            <a:r>
              <a:rPr lang="bn-BD" sz="2000" dirty="0"/>
              <a:t>৪।মাতুরিদীর মতে-৪থেকে ৯ পর্যন্ত সংখ্যাই বিদউন  ।</a:t>
            </a:r>
          </a:p>
          <a:p>
            <a:r>
              <a:rPr lang="bn-BD" sz="2000" dirty="0"/>
              <a:t>৫।ইমাম ফাররার মতে- তিন থেকে নয় পর্যন্ত বিজোড় সংখ্যার উপর বিদউন শব্দটি প্রয়োগ হয়। </a:t>
            </a:r>
          </a:p>
          <a:p>
            <a:endParaRPr lang="bn-IN" sz="2000" dirty="0"/>
          </a:p>
          <a:p>
            <a:r>
              <a:rPr lang="bn-BD" sz="2000" dirty="0"/>
              <a:t>তবে অত্র হাদিসে নির্দিষ্ট কোন সংখ্যা উদ্দেশ্য নয়, বরং সংখ্যাধিক্য উদ্দেশ্য। </a:t>
            </a:r>
          </a:p>
          <a:p>
            <a:endParaRPr lang="bn-BD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704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30ED9-7899-4F7C-BAA9-A2B0070581E8}"/>
              </a:ext>
            </a:extLst>
          </p:cNvPr>
          <p:cNvSpPr txBox="1"/>
          <p:nvPr/>
        </p:nvSpPr>
        <p:spPr>
          <a:xfrm>
            <a:off x="1111348" y="872197"/>
            <a:ext cx="10726013" cy="10002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/>
              <a:t>ঈমানের শাখা প্রশাখা সমূহঃ</a:t>
            </a:r>
          </a:p>
          <a:p>
            <a:r>
              <a:rPr lang="bn-BD" sz="2000" dirty="0"/>
              <a:t>আলোচ্য হাদিসের ব্যাখ্যায় বুখারির ব্যাখ্যাকার আবুল ফজল ইবনে হাজার (রহঃ),ইবনে হিব্বান (রহঃ),</a:t>
            </a:r>
          </a:p>
          <a:p>
            <a:r>
              <a:rPr lang="bn-BD" sz="2000" dirty="0"/>
              <a:t>আল্লামা কিরমানি (রহঃ) ঈমানের যে সমস্ত শাখা প্রশাখার  উল্লেখ করেছেন</a:t>
            </a:r>
            <a:r>
              <a:rPr lang="bn-IN" sz="2000" dirty="0"/>
              <a:t> যা মোল্লা আলি কারী তার</a:t>
            </a:r>
          </a:p>
          <a:p>
            <a:r>
              <a:rPr lang="bn-IN" sz="2000" dirty="0"/>
              <a:t>কিতাব মিরকাতুল মাফাতিহ তে উল্লেখ করেছেন </a:t>
            </a:r>
            <a:r>
              <a:rPr lang="bn-BD" sz="2000" dirty="0"/>
              <a:t> সেগুলো হল- </a:t>
            </a:r>
          </a:p>
          <a:p>
            <a:endParaRPr lang="bn-BD" sz="2000" dirty="0"/>
          </a:p>
          <a:p>
            <a:r>
              <a:rPr lang="bn-BD" sz="2000" dirty="0"/>
              <a:t>১।আল্লার যাত ও সিফাতের প্রতি  বিস্বাস।তিনি যেমন কাদিম তার সিফাত গুলোও কাদিম।তিনি আদি,</a:t>
            </a:r>
          </a:p>
          <a:p>
            <a:r>
              <a:rPr lang="bn-BD" sz="2000" dirty="0"/>
              <a:t>অনন্ত, অবিনশ্বর ।তার লয় ক্ষয় কিছুই নেই।তার সমকক্ষ ও কেহ  নাই। তার কোন আকৃতি নেই।</a:t>
            </a:r>
          </a:p>
          <a:p>
            <a:r>
              <a:rPr lang="bn-BD" sz="2000" dirty="0"/>
              <a:t> তিনি একক, অদ্বিতীয়, লাশরিক, তার মা- বাবা ,স্ত্রী- সন্তান কিছুই নেই। তার মতোও কেহ নাই। </a:t>
            </a:r>
          </a:p>
          <a:p>
            <a:r>
              <a:rPr lang="bn-BD" sz="2000" dirty="0"/>
              <a:t>তিনিই সবকিছুর সৃষ্টিকর্তা।</a:t>
            </a:r>
          </a:p>
          <a:p>
            <a:r>
              <a:rPr lang="bn-BD" sz="2000" dirty="0"/>
              <a:t> </a:t>
            </a:r>
          </a:p>
          <a:p>
            <a:r>
              <a:rPr lang="bn-BD" sz="2000" dirty="0"/>
              <a:t>আসমান জমিনে তিনি ব্যতিত যা কিছু আছে তা সবই নশ্বর বা ধংশশীল। </a:t>
            </a:r>
          </a:p>
          <a:p>
            <a:endParaRPr lang="bn-BD" sz="2000" dirty="0"/>
          </a:p>
          <a:p>
            <a:r>
              <a:rPr lang="bn-BD" sz="2000" dirty="0"/>
              <a:t>২। ফেরেস্তাদের প্রতি বিশ্বাস স্থাপন করা। তারা সর্বদা  আল্লাহর হুকুম পালনে ব্যাস্ত।তারা নুরের তৈরি ।</a:t>
            </a:r>
          </a:p>
          <a:p>
            <a:r>
              <a:rPr lang="bn-BD" sz="2000" dirty="0"/>
              <a:t>তারা পুরুষও নন  নারীও নন।</a:t>
            </a:r>
          </a:p>
          <a:p>
            <a:endParaRPr lang="bn-BD" sz="2000" dirty="0"/>
          </a:p>
          <a:p>
            <a:r>
              <a:rPr lang="bn-BD" sz="2000" dirty="0"/>
              <a:t>৩। সকল আসমানি কিতাব  সমূহের প্রতি বিশ্বাস স্থাপন করা। কোরআন অনুযায়ী  আমল করা ।</a:t>
            </a:r>
          </a:p>
          <a:p>
            <a:endParaRPr lang="bn-BD" sz="2000" dirty="0"/>
          </a:p>
          <a:p>
            <a:endParaRPr lang="bn-BD" sz="3600" dirty="0"/>
          </a:p>
          <a:p>
            <a:endParaRPr lang="bn-BD" sz="3600" dirty="0"/>
          </a:p>
          <a:p>
            <a:endParaRPr lang="bn-BD" sz="3600" dirty="0"/>
          </a:p>
          <a:p>
            <a:endParaRPr lang="bn-BD" sz="3600" dirty="0"/>
          </a:p>
          <a:p>
            <a:endParaRPr lang="bn-BD" sz="3600" dirty="0"/>
          </a:p>
          <a:p>
            <a:endParaRPr lang="bn-BD" sz="3600" dirty="0"/>
          </a:p>
          <a:p>
            <a:endParaRPr lang="bn-BD" sz="3600" dirty="0"/>
          </a:p>
          <a:p>
            <a:r>
              <a:rPr lang="bn-BD" sz="3600" dirty="0"/>
              <a:t>                               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850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0E1C62-C788-43DC-BD97-4E31F132FD7F}"/>
              </a:ext>
            </a:extLst>
          </p:cNvPr>
          <p:cNvSpPr txBox="1"/>
          <p:nvPr/>
        </p:nvSpPr>
        <p:spPr>
          <a:xfrm>
            <a:off x="858129" y="675249"/>
            <a:ext cx="1092158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/>
              <a:t>৪।সকল নবি,রাসুলদের প্রতি ঈমান আনা। প্রথম নবি আদি পিতা আদম (আঃ) এবং সর্বশ্রেষ্ঠ ও সর্বশেষ নবি মুহাম্মদ</a:t>
            </a:r>
          </a:p>
          <a:p>
            <a:r>
              <a:rPr lang="bn-IN" dirty="0"/>
              <a:t>মুস্তফা (সাঃ)।তার পরে আর কোন  নবি আসবেনা এ বিশ্বাস পোষণ  করা ঈমান।</a:t>
            </a:r>
          </a:p>
          <a:p>
            <a:endParaRPr lang="bn-IN" dirty="0"/>
          </a:p>
          <a:p>
            <a:r>
              <a:rPr lang="bn-IN" dirty="0"/>
              <a:t>৫।তাকদিরের ভাল মন্দের প্রতি বিশ্বাস করা,সবকিছুর নিয়ন্ত্রন কারী আল্লাহ। বান্দাহ অর্জন কারী হিসাবে পুরষ্কৃত বা </a:t>
            </a:r>
          </a:p>
          <a:p>
            <a:r>
              <a:rPr lang="bn-IN" dirty="0"/>
              <a:t>শাস্তি পাবে। </a:t>
            </a:r>
          </a:p>
          <a:p>
            <a:r>
              <a:rPr lang="bn-IN" dirty="0"/>
              <a:t>৬। পরকাল তথা কবর,  হাশর, হিসাব-নিকাশ,পুলসিরাত,জান্নাত,জাহান্নাম বিশ্বাস করা।</a:t>
            </a:r>
          </a:p>
          <a:p>
            <a:r>
              <a:rPr lang="bn-IN" dirty="0"/>
              <a:t>৭।আল্লাহ তাআলার প্রতি মহব্বত</a:t>
            </a:r>
          </a:p>
          <a:p>
            <a:r>
              <a:rPr lang="bn-IN" dirty="0"/>
              <a:t>৮।আল্লাহ র জন্য কাউকে ভালোবাসা/কাউকে ঘৃনা করা।</a:t>
            </a:r>
          </a:p>
          <a:p>
            <a:r>
              <a:rPr lang="bn-IN" dirty="0"/>
              <a:t>৯।রাসুল (সাঃ) কে মা-বাবা,স্ত্রী-সন্তান,এমন কি নিজের আত্মার চেয়েও বেশি ভালোবাসা।</a:t>
            </a:r>
          </a:p>
          <a:p>
            <a:r>
              <a:rPr lang="bn-IN" dirty="0"/>
              <a:t>১০। রাসুল (সাঃ)এর প্রতি পূর্ণ আদব ও তাযীম প্রদর্শন করা।  </a:t>
            </a:r>
          </a:p>
          <a:p>
            <a:r>
              <a:rPr lang="bn-IN" dirty="0"/>
              <a:t>১১।রাসুল (সাঃ) এর প্রতি সালাত ও সালাম পেশ করা।</a:t>
            </a:r>
          </a:p>
          <a:p>
            <a:r>
              <a:rPr lang="bn-IN" dirty="0"/>
              <a:t>১২।রাসুল (সাঃ) এর সুন্নাতের পরিপূর্ণ অনুসরণ  করা।</a:t>
            </a:r>
          </a:p>
          <a:p>
            <a:r>
              <a:rPr lang="bn-IN" dirty="0"/>
              <a:t>১৩।যে কোন আমল  আল্লাহ র সন্তুষ্টির উদ্দেশ্যে করা।।</a:t>
            </a:r>
          </a:p>
          <a:p>
            <a:r>
              <a:rPr lang="bn-IN" dirty="0"/>
              <a:t>১৪। রিয়া তথা প্রদশনেচ্ছা বর্জন করা।</a:t>
            </a:r>
          </a:p>
          <a:p>
            <a:r>
              <a:rPr lang="bn-IN" dirty="0"/>
              <a:t>১৫।নিফাক তথা মুনাফেকি স্বভাব বর্জন  করা। </a:t>
            </a:r>
          </a:p>
          <a:p>
            <a:r>
              <a:rPr lang="bn-IN" dirty="0"/>
              <a:t>১৬।ধৈর্য ধারন করা।</a:t>
            </a:r>
          </a:p>
          <a:p>
            <a:r>
              <a:rPr lang="bn-IN" dirty="0"/>
              <a:t>১৭।তাকদিরের প্রতি তথা আল্লাহর সিদ্ধান্তে সন্তুষ্ট থাকা।</a:t>
            </a:r>
          </a:p>
          <a:p>
            <a:r>
              <a:rPr lang="bn-IN" dirty="0"/>
              <a:t>১৮।হায়া তথা লজ্জাশীলতা অবলম্বন করা।</a:t>
            </a:r>
          </a:p>
          <a:p>
            <a:r>
              <a:rPr lang="bn-IN" dirty="0"/>
              <a:t>১৯।আল্লাহ র প্রতি ভরসা করা।</a:t>
            </a:r>
          </a:p>
          <a:p>
            <a:endParaRPr lang="b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8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F9E25B-CE5F-48E1-818F-9F19A19A32AB}"/>
              </a:ext>
            </a:extLst>
          </p:cNvPr>
          <p:cNvSpPr txBox="1"/>
          <p:nvPr/>
        </p:nvSpPr>
        <p:spPr>
          <a:xfrm>
            <a:off x="815926" y="647114"/>
            <a:ext cx="502733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/>
              <a:t>২০।আল্লার রহমতের আশা করা, নিরাশ না হওয়া</a:t>
            </a:r>
          </a:p>
          <a:p>
            <a:r>
              <a:rPr lang="bn-IN" dirty="0"/>
              <a:t>২১।আল্লাহ কে ভয় করা।</a:t>
            </a:r>
          </a:p>
          <a:p>
            <a:r>
              <a:rPr lang="bn-IN" dirty="0"/>
              <a:t>২২।আল্লাহ র শুক্রিয়া আদায় করা।</a:t>
            </a:r>
          </a:p>
          <a:p>
            <a:r>
              <a:rPr lang="bn-IN" dirty="0"/>
              <a:t>২৩।অঙ্গিকার পূরণ করা।</a:t>
            </a:r>
          </a:p>
          <a:p>
            <a:r>
              <a:rPr lang="bn-IN" dirty="0"/>
              <a:t>২৪।সৃষ্টির প্রতি দয়া করা।</a:t>
            </a:r>
          </a:p>
          <a:p>
            <a:r>
              <a:rPr lang="bn-IN" dirty="0"/>
              <a:t>২৫।বিনয় প্রকাশ করা</a:t>
            </a:r>
          </a:p>
          <a:p>
            <a:r>
              <a:rPr lang="bn-IN" dirty="0"/>
              <a:t>২৬।বড় দেরকে সন্মান করা</a:t>
            </a:r>
          </a:p>
          <a:p>
            <a:r>
              <a:rPr lang="bn-IN" dirty="0"/>
              <a:t>২৭।ছোট দেরকে স্নেহ করা</a:t>
            </a:r>
          </a:p>
          <a:p>
            <a:r>
              <a:rPr lang="bn-IN" dirty="0"/>
              <a:t>২৮।অহংকার বর্জন করা</a:t>
            </a:r>
          </a:p>
          <a:p>
            <a:r>
              <a:rPr lang="bn-IN" dirty="0"/>
              <a:t>২৯।আমি</a:t>
            </a:r>
            <a:r>
              <a:rPr lang="bn-BD" dirty="0"/>
              <a:t>ত্ব</a:t>
            </a:r>
            <a:r>
              <a:rPr lang="bn-IN" dirty="0"/>
              <a:t> বর্জন করা</a:t>
            </a:r>
          </a:p>
          <a:p>
            <a:r>
              <a:rPr lang="bn-IN" dirty="0"/>
              <a:t>৩০।</a:t>
            </a:r>
            <a:r>
              <a:rPr lang="bn-BD" dirty="0"/>
              <a:t>হিংসা বর্জন করা</a:t>
            </a:r>
          </a:p>
          <a:p>
            <a:r>
              <a:rPr lang="bn-BD" dirty="0"/>
              <a:t>৩১।পরশ্রীকাতরতা বরজন করা </a:t>
            </a:r>
          </a:p>
          <a:p>
            <a:r>
              <a:rPr lang="bn-BD" dirty="0"/>
              <a:t>৩২।ক্র</a:t>
            </a:r>
            <a:r>
              <a:rPr lang="bn-IN" dirty="0"/>
              <a:t>োধ বর্জন করা</a:t>
            </a:r>
          </a:p>
          <a:p>
            <a:r>
              <a:rPr lang="bn-IN" dirty="0"/>
              <a:t>৩৩।তাওহিদের অনুসরণ করা</a:t>
            </a:r>
          </a:p>
          <a:p>
            <a:r>
              <a:rPr lang="bn-IN" dirty="0"/>
              <a:t>৩৪।কোরআন  তেলাওয়াত করা</a:t>
            </a:r>
          </a:p>
          <a:p>
            <a:r>
              <a:rPr lang="bn-IN" dirty="0"/>
              <a:t>৩৫।ইলমে দ্বীন শিক্ষা করা এবং অন্যকে শিক্ষা দেওয়া</a:t>
            </a:r>
          </a:p>
          <a:p>
            <a:r>
              <a:rPr lang="bn-IN" dirty="0"/>
              <a:t>৩৬। দোয়া করা</a:t>
            </a:r>
          </a:p>
          <a:p>
            <a:r>
              <a:rPr lang="bn-IN" dirty="0"/>
              <a:t>৩৭।যিকর করা </a:t>
            </a:r>
          </a:p>
          <a:p>
            <a:r>
              <a:rPr lang="bn-IN" dirty="0"/>
              <a:t>৩৮।এস্তেগফার করা </a:t>
            </a:r>
          </a:p>
          <a:p>
            <a:endParaRPr lang="bn-IN" dirty="0"/>
          </a:p>
          <a:p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1863919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9452CC-C882-4EDE-AC71-B0F83DA76FF4}"/>
              </a:ext>
            </a:extLst>
          </p:cNvPr>
          <p:cNvSpPr txBox="1"/>
          <p:nvPr/>
        </p:nvSpPr>
        <p:spPr>
          <a:xfrm>
            <a:off x="717452" y="717452"/>
            <a:ext cx="542007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/>
              <a:t>৩৯।অহেতুক কাজ বর্জন করা</a:t>
            </a:r>
          </a:p>
          <a:p>
            <a:r>
              <a:rPr lang="bn-IN" dirty="0"/>
              <a:t>৪০। শারীরিক ও  আত্মিক পবিত্রতা অর্জন করা</a:t>
            </a:r>
          </a:p>
          <a:p>
            <a:r>
              <a:rPr lang="bn-IN" dirty="0"/>
              <a:t>৪১।সকল প্রকার অপবিত্রতা থেকে দূরে থাকা</a:t>
            </a:r>
          </a:p>
          <a:p>
            <a:r>
              <a:rPr lang="bn-IN" dirty="0"/>
              <a:t>৪২।সতর ঢেকে রাখা</a:t>
            </a:r>
          </a:p>
          <a:p>
            <a:r>
              <a:rPr lang="bn-IN" dirty="0"/>
              <a:t>৪৩।ফরজ ও নফল সালাত আদায় করা</a:t>
            </a:r>
          </a:p>
          <a:p>
            <a:r>
              <a:rPr lang="bn-IN" dirty="0"/>
              <a:t>৪৪।যাকাত আদায় করা ও নফল দান সদকা করা</a:t>
            </a:r>
          </a:p>
          <a:p>
            <a:r>
              <a:rPr lang="bn-IN" dirty="0"/>
              <a:t>৪৫। সামর্থ্য থাকলে গোলাম আযাদ করা</a:t>
            </a:r>
          </a:p>
          <a:p>
            <a:r>
              <a:rPr lang="bn-IN" dirty="0"/>
              <a:t>৪৬। গরীবদেরকে খানা খাওয়ানো</a:t>
            </a:r>
          </a:p>
          <a:p>
            <a:r>
              <a:rPr lang="bn-IN" dirty="0"/>
              <a:t>৪৭। অতিথীদের/মেহমানদের আপ্যায়ন করা</a:t>
            </a:r>
          </a:p>
          <a:p>
            <a:r>
              <a:rPr lang="bn-IN" dirty="0"/>
              <a:t>৪৮। ফরজ  ও নফল রোযা রাখা</a:t>
            </a:r>
          </a:p>
          <a:p>
            <a:r>
              <a:rPr lang="bn-IN" dirty="0"/>
              <a:t>৪৯।ইতেকাফ করা ও লাইলাতুল কদর তালাশ করা</a:t>
            </a:r>
          </a:p>
          <a:p>
            <a:r>
              <a:rPr lang="bn-IN" dirty="0"/>
              <a:t>৫০।হজ্জ</a:t>
            </a:r>
            <a:r>
              <a:rPr lang="en-US" dirty="0"/>
              <a:t> </a:t>
            </a:r>
            <a:r>
              <a:rPr lang="bn-BD" dirty="0"/>
              <a:t>ও উমরা</a:t>
            </a:r>
            <a:r>
              <a:rPr lang="bn-IN" dirty="0"/>
              <a:t> করা</a:t>
            </a:r>
            <a:r>
              <a:rPr lang="bn-BD" dirty="0"/>
              <a:t> এবং তাওয়াফ করা</a:t>
            </a:r>
            <a:endParaRPr lang="bn-IN" dirty="0"/>
          </a:p>
          <a:p>
            <a:r>
              <a:rPr lang="bn-IN" dirty="0"/>
              <a:t>৫১।</a:t>
            </a:r>
            <a:r>
              <a:rPr lang="bn-BD" dirty="0"/>
              <a:t>হালাল পন্থায় সম্পদ উপার্জন ও বৈধ পন্থায় ব্যয় করা</a:t>
            </a:r>
          </a:p>
          <a:p>
            <a:r>
              <a:rPr lang="bn-BD" dirty="0"/>
              <a:t>৫২।অপচয় ও বেহুদা খরচ  না করা  </a:t>
            </a:r>
            <a:endParaRPr lang="bn-IN" dirty="0"/>
          </a:p>
          <a:p>
            <a:r>
              <a:rPr lang="bn-IN" dirty="0"/>
              <a:t>৫৩।প্রয়োজনে দ্বীনের জন্য হিজরত  করা</a:t>
            </a:r>
          </a:p>
          <a:p>
            <a:r>
              <a:rPr lang="bn-IN" dirty="0"/>
              <a:t>৫৪।মান্নত ও কসম করলে পুরন করা </a:t>
            </a:r>
          </a:p>
          <a:p>
            <a:r>
              <a:rPr lang="bn-IN" dirty="0"/>
              <a:t>৫৫।কাফফারা যোগ্য হলে তা আদায় করা</a:t>
            </a:r>
          </a:p>
          <a:p>
            <a:r>
              <a:rPr lang="bn-IN" dirty="0"/>
              <a:t>৫৬।বিবাহের ক্ষেত্রে যতদুর সম্ভব খরচ কম করা</a:t>
            </a:r>
          </a:p>
          <a:p>
            <a:endParaRPr lang="bn-IN" dirty="0"/>
          </a:p>
          <a:p>
            <a:endParaRPr lang="bn-IN" dirty="0"/>
          </a:p>
          <a:p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3883005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0A818F-44F2-4838-BAEE-DCE16F644E63}"/>
              </a:ext>
            </a:extLst>
          </p:cNvPr>
          <p:cNvSpPr txBox="1"/>
          <p:nvPr/>
        </p:nvSpPr>
        <p:spPr>
          <a:xfrm>
            <a:off x="787791" y="858129"/>
            <a:ext cx="712566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/>
              <a:t>৫৭।পরিবারের হক আদায় করা</a:t>
            </a:r>
          </a:p>
          <a:p>
            <a:r>
              <a:rPr lang="bn-IN" dirty="0"/>
              <a:t>৫৮।পিতা-মাতার সাথে সদাচরণ করা</a:t>
            </a:r>
          </a:p>
          <a:p>
            <a:r>
              <a:rPr lang="bn-IN" dirty="0"/>
              <a:t>৫৯।সন্তান লালন পালন করা</a:t>
            </a:r>
          </a:p>
          <a:p>
            <a:r>
              <a:rPr lang="bn-IN" dirty="0"/>
              <a:t>৬০।আত্মিয়তার সম্পর্ক রক্ষা করা</a:t>
            </a:r>
          </a:p>
          <a:p>
            <a:r>
              <a:rPr lang="bn-IN" dirty="0"/>
              <a:t>৬১।নেতৃস্থানীয় দের আনুগত্য করা</a:t>
            </a:r>
          </a:p>
          <a:p>
            <a:r>
              <a:rPr lang="bn-IN" dirty="0"/>
              <a:t>৬২।চাকর /কাজের লোকের সাথে কোমল ব্যবহার করা</a:t>
            </a:r>
          </a:p>
          <a:p>
            <a:r>
              <a:rPr lang="bn-IN" dirty="0"/>
              <a:t>৬৩।ভাল কাজে শাসক বর্গকে সহযোগিতা করা</a:t>
            </a:r>
          </a:p>
          <a:p>
            <a:r>
              <a:rPr lang="bn-IN" dirty="0"/>
              <a:t>৬৪। সঙ্গবদ্ধ জীবন যাপন করা </a:t>
            </a:r>
          </a:p>
          <a:p>
            <a:r>
              <a:rPr lang="bn-IN" dirty="0"/>
              <a:t>৬৫।উলুল আমর এর অনুসরণ করা</a:t>
            </a:r>
          </a:p>
          <a:p>
            <a:r>
              <a:rPr lang="bn-IN" dirty="0"/>
              <a:t>৬৬।ঝগড়া বিবাদ হলে মীমাংশা করে দেওয়া</a:t>
            </a:r>
          </a:p>
          <a:p>
            <a:r>
              <a:rPr lang="bn-IN" dirty="0"/>
              <a:t>৬৭।খারেজী তথা বাতিল আকিদা পন্থী ও সীমালঙ্গন কারীদের বিরুধীতা করা</a:t>
            </a:r>
          </a:p>
          <a:p>
            <a:r>
              <a:rPr lang="bn-IN" dirty="0"/>
              <a:t>৬৮।ভালো কাজে পরস্পর সহযোগিতা করা</a:t>
            </a:r>
          </a:p>
          <a:p>
            <a:r>
              <a:rPr lang="bn-IN" dirty="0"/>
              <a:t>৬৯। সৎকাজের আদেশ ও অসৎ কাজের নিষেধ করা </a:t>
            </a:r>
          </a:p>
          <a:p>
            <a:r>
              <a:rPr lang="bn-IN" dirty="0"/>
              <a:t>৭০।হদ্দ বা শাস্তি প্রতিষ্ঠা করা </a:t>
            </a:r>
          </a:p>
          <a:p>
            <a:r>
              <a:rPr lang="bn-IN" dirty="0"/>
              <a:t>৭১।জিহাদ করা</a:t>
            </a:r>
          </a:p>
          <a:p>
            <a:r>
              <a:rPr lang="bn-IN" dirty="0"/>
              <a:t>৭২।দ্বীন প্রতিষ্ঠার জন্য প্রস্তুত থাকা</a:t>
            </a:r>
          </a:p>
          <a:p>
            <a:r>
              <a:rPr lang="bn-IN" dirty="0"/>
              <a:t>৭৩।আমানত আদায় করা</a:t>
            </a:r>
          </a:p>
          <a:p>
            <a:r>
              <a:rPr lang="bn-IN" dirty="0"/>
              <a:t>৭৪। কর্জে হাসানাহ প্রদান করা</a:t>
            </a:r>
          </a:p>
          <a:p>
            <a:r>
              <a:rPr lang="bn-IN" dirty="0"/>
              <a:t>৭৫।প্রতিবেশীকে সন্মান করা ও তার সাথে ভাল ব্যাবহার করা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7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42DCB9-C131-4845-80DF-DCE87DBABD08}"/>
              </a:ext>
            </a:extLst>
          </p:cNvPr>
          <p:cNvSpPr txBox="1"/>
          <p:nvPr/>
        </p:nvSpPr>
        <p:spPr>
          <a:xfrm>
            <a:off x="1026942" y="759655"/>
            <a:ext cx="75713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৭৬।সালামের জবাব দেওয়া ও হাচির জবাব দেওয়া</a:t>
            </a:r>
          </a:p>
          <a:p>
            <a:r>
              <a:rPr lang="bn-BD" dirty="0"/>
              <a:t>৭৭।মানুষের ক্ষতি করা থেকে বিরত থাকা</a:t>
            </a:r>
          </a:p>
          <a:p>
            <a:r>
              <a:rPr lang="bn-BD" dirty="0"/>
              <a:t>৭৮।খেল,তামাশা ও অশালীন  কার্যকলাপ থেকে বিরত থাকা</a:t>
            </a:r>
          </a:p>
          <a:p>
            <a:r>
              <a:rPr lang="bn-BD" dirty="0"/>
              <a:t>৭৯।রাস্তা থেকে কষ্টদায়ক বস্তু সরিয়ে দেওয়া । </a:t>
            </a:r>
          </a:p>
          <a:p>
            <a:endParaRPr lang="bn-BD" dirty="0"/>
          </a:p>
          <a:p>
            <a:r>
              <a:rPr lang="bn-BD" dirty="0"/>
              <a:t>আল্লামা জালালুদ্দিন সুয়ুতি তার কিতাব আন নুকাবা তে অনুরুপ উল্লেখ করেছেন।</a:t>
            </a:r>
          </a:p>
        </p:txBody>
      </p:sp>
    </p:spTree>
    <p:extLst>
      <p:ext uri="{BB962C8B-B14F-4D97-AF65-F5344CB8AC3E}">
        <p14:creationId xmlns:p14="http://schemas.microsoft.com/office/powerpoint/2010/main" val="25039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B096AA-E9D8-4914-A6A9-A5F56A775FB5}"/>
              </a:ext>
            </a:extLst>
          </p:cNvPr>
          <p:cNvSpPr/>
          <p:nvPr/>
        </p:nvSpPr>
        <p:spPr>
          <a:xfrm>
            <a:off x="2275887" y="2967335"/>
            <a:ext cx="7640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السلام عليكم و رحمة الله و بركاته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02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58AF24-2FA2-468D-9D0D-8DC7E6F21B48}"/>
              </a:ext>
            </a:extLst>
          </p:cNvPr>
          <p:cNvSpPr txBox="1"/>
          <p:nvPr/>
        </p:nvSpPr>
        <p:spPr>
          <a:xfrm>
            <a:off x="1434904" y="2067951"/>
            <a:ext cx="78229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solidFill>
                  <a:srgbClr val="FFFF00"/>
                </a:solidFill>
              </a:rPr>
              <a:t>একক কাজঃ </a:t>
            </a:r>
          </a:p>
          <a:p>
            <a:r>
              <a:rPr lang="bn-IN" sz="2800" dirty="0">
                <a:solidFill>
                  <a:srgbClr val="FFFF00"/>
                </a:solidFill>
              </a:rPr>
              <a:t>হাদিসে হায়াকে বিশেষ ভাবে উল্লেখ করা হয়েছে কেন?</a:t>
            </a:r>
          </a:p>
          <a:p>
            <a:r>
              <a:rPr lang="bn-IN" sz="2800" dirty="0">
                <a:solidFill>
                  <a:srgbClr val="FFFF00"/>
                </a:solidFill>
              </a:rPr>
              <a:t>এর কারণ  ব্যাখ্যা কর ।  </a:t>
            </a:r>
          </a:p>
          <a:p>
            <a:endParaRPr lang="bn-I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61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0AD5E-E00B-460A-BC52-E27DE80C404E}"/>
              </a:ext>
            </a:extLst>
          </p:cNvPr>
          <p:cNvSpPr txBox="1"/>
          <p:nvPr/>
        </p:nvSpPr>
        <p:spPr>
          <a:xfrm>
            <a:off x="1209822" y="1139483"/>
            <a:ext cx="9993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</a:rPr>
              <a:t>জোড়ায় কাজঃ</a:t>
            </a:r>
          </a:p>
          <a:p>
            <a:r>
              <a:rPr lang="bn-IN" sz="3200" dirty="0"/>
              <a:t>ঈমানের শাখা গুলো থেকে ৪০ টি করে একে অন্যকে শুনাও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013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6A09D7-5B1B-4DE1-9B2B-E705964B2D09}"/>
              </a:ext>
            </a:extLst>
          </p:cNvPr>
          <p:cNvSpPr txBox="1"/>
          <p:nvPr/>
        </p:nvSpPr>
        <p:spPr>
          <a:xfrm>
            <a:off x="1167618" y="886265"/>
            <a:ext cx="94115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/>
              <a:t>দলগত কাজঃ</a:t>
            </a:r>
          </a:p>
          <a:p>
            <a:r>
              <a:rPr lang="bn-IN" dirty="0"/>
              <a:t>মানব জীবনে হায়ার গুরুত্ব ও সমাজে হায়া না থাকলে  কী কী সমস্যা হতে পারে তা লিপিবদ্ধ করে </a:t>
            </a:r>
          </a:p>
          <a:p>
            <a:r>
              <a:rPr lang="bn-IN" dirty="0"/>
              <a:t>শ্রেনী শিক্ষক কে দেখাবে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30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D61D68-2B4D-464F-9EA5-C2D444D0E482}"/>
              </a:ext>
            </a:extLst>
          </p:cNvPr>
          <p:cNvSpPr/>
          <p:nvPr/>
        </p:nvSpPr>
        <p:spPr>
          <a:xfrm>
            <a:off x="1294847" y="618031"/>
            <a:ext cx="96023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আজকের ক্লাসে সাথে থাকার জন্য</a:t>
            </a:r>
          </a:p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সকলকে 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9C0962-953F-46C5-95BB-75519C409815}"/>
              </a:ext>
            </a:extLst>
          </p:cNvPr>
          <p:cNvSpPr/>
          <p:nvPr/>
        </p:nvSpPr>
        <p:spPr>
          <a:xfrm>
            <a:off x="4768553" y="2179542"/>
            <a:ext cx="265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CA3B75-EDAF-4B21-91F8-10338AC3B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95018" y="2940696"/>
            <a:ext cx="4801963" cy="3199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310CA7-292C-428D-B58E-652B111123FD}"/>
              </a:ext>
            </a:extLst>
          </p:cNvPr>
          <p:cNvSpPr txBox="1"/>
          <p:nvPr/>
        </p:nvSpPr>
        <p:spPr>
          <a:xfrm>
            <a:off x="949283" y="8030923"/>
            <a:ext cx="10293433" cy="10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inganewsongpoetry.blogspot.com/2015/09/pink-rose-of-sharon-2-8-photo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1207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94A9-1516-4271-B3E7-5E5C27475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بسم الله الرحمن الرحيم</a:t>
            </a:r>
            <a:br>
              <a:rPr lang="ar-SA" dirty="0"/>
            </a:br>
            <a:r>
              <a:rPr lang="ar-SA" dirty="0"/>
              <a:t>الحمد لله رب العالمين.</a:t>
            </a:r>
            <a:br>
              <a:rPr lang="ar-SA" dirty="0"/>
            </a:br>
            <a:r>
              <a:rPr lang="ar-SA" dirty="0"/>
              <a:t>و العاقبة للمتقين.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B7C2A-5FBE-4528-8ED1-4E186634A2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n-BD" dirty="0"/>
              <a:t>পরম করুণাময় আল্লাহ্‌র নামে শুরু করছি, যিনি অত্যন্ত  দয়ালু। </a:t>
            </a:r>
          </a:p>
          <a:p>
            <a:r>
              <a:rPr lang="bn-BD" dirty="0"/>
              <a:t>যাবতীয় প্রশংসা আল্লাহ্‌র  জন্য এবং উত্তম প্রতিদান মুত্তাকি দের জন্য।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3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2AE22-010A-4311-98F5-FE989E028B2A}"/>
              </a:ext>
            </a:extLst>
          </p:cNvPr>
          <p:cNvSpPr txBox="1"/>
          <p:nvPr/>
        </p:nvSpPr>
        <p:spPr>
          <a:xfrm>
            <a:off x="562708" y="801858"/>
            <a:ext cx="992932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الصلوة و السلام عليك يا رسول الله     </a:t>
            </a:r>
          </a:p>
          <a:p>
            <a:r>
              <a:rPr lang="ar-S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الصلوة و السلام عليك يا  حبيب الله     </a:t>
            </a:r>
          </a:p>
          <a:p>
            <a:r>
              <a:rPr lang="ar-S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الصلوة و السلام عليك يا شفيع المذنبين</a:t>
            </a:r>
          </a:p>
          <a:p>
            <a:r>
              <a:rPr lang="ar-S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الصلوة و السلام عليك يا رحمة للعالمين</a:t>
            </a:r>
          </a:p>
          <a:p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41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D7A0-786E-4398-8DF9-F90054E5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পরিচিতি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1795-BD3C-4BE3-A2A8-4DC7FEB73F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r>
              <a:rPr lang="bn-BD" dirty="0"/>
              <a:t>মোহাম্মদ আবু</a:t>
            </a:r>
            <a:r>
              <a:rPr lang="en-US" dirty="0"/>
              <a:t> </a:t>
            </a:r>
            <a:r>
              <a:rPr lang="bn-BD" dirty="0"/>
              <a:t>বকর সিদ্দিক (শামিম)</a:t>
            </a:r>
          </a:p>
          <a:p>
            <a:pPr marL="0" indent="0">
              <a:buNone/>
            </a:pPr>
            <a:r>
              <a:rPr lang="bn-BD" dirty="0"/>
              <a:t>প্রভাষক (আরবি)</a:t>
            </a:r>
          </a:p>
          <a:p>
            <a:pPr marL="0" indent="0">
              <a:buNone/>
            </a:pPr>
            <a:r>
              <a:rPr lang="bn-BD" dirty="0"/>
              <a:t>ইসলাম নগর  দারুস সুন্নাত ফাযিল মাদরাসা,</a:t>
            </a:r>
          </a:p>
          <a:p>
            <a:pPr marL="0" indent="0">
              <a:buNone/>
            </a:pPr>
            <a:r>
              <a:rPr lang="bn-BD" dirty="0"/>
              <a:t>কামারখন্দ,সিরাজগঞ্জ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420C1A-7BEA-4AC5-A9C7-F19B7AA542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n-IN" dirty="0"/>
          </a:p>
          <a:p>
            <a:pPr marL="0" indent="0">
              <a:buNone/>
            </a:pPr>
            <a:r>
              <a:rPr lang="bn-IN" dirty="0"/>
              <a:t> </a:t>
            </a:r>
          </a:p>
          <a:p>
            <a:r>
              <a:rPr lang="bn-IN" dirty="0"/>
              <a:t>বিষয়ঃ আল হাদিস</a:t>
            </a:r>
          </a:p>
          <a:p>
            <a:r>
              <a:rPr lang="bn-IN" dirty="0"/>
              <a:t>শ্রেনিঃ আলিম (একাদশ)</a:t>
            </a:r>
          </a:p>
          <a:p>
            <a:r>
              <a:rPr lang="bn-IN" dirty="0"/>
              <a:t>কিতাবঃ মেশকাতুল মাসাবিহ</a:t>
            </a:r>
            <a:endParaRPr lang="bn-BD" dirty="0"/>
          </a:p>
          <a:p>
            <a:r>
              <a:rPr lang="bn-BD" dirty="0"/>
              <a:t>অধ্যায়ঃ কিতাবুল ঈমান</a:t>
            </a:r>
            <a:r>
              <a:rPr lang="bn-IN" dirty="0"/>
              <a:t> </a:t>
            </a:r>
            <a:endParaRPr lang="bn-BD" dirty="0"/>
          </a:p>
          <a:p>
            <a:r>
              <a:rPr lang="bn-BD" dirty="0"/>
              <a:t>প্রথম পরিচ্ছেদ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7F485-788F-4A35-B673-F50C3F3F1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32030" y="3370099"/>
            <a:ext cx="1196425" cy="18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20D585-F2CF-4F8E-A765-06DBF9E5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04308" y="30373"/>
            <a:ext cx="9383385" cy="6234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BF0A06-1D1E-41CB-A53C-6031AD6B2847}"/>
              </a:ext>
            </a:extLst>
          </p:cNvPr>
          <p:cNvSpPr txBox="1"/>
          <p:nvPr/>
        </p:nvSpPr>
        <p:spPr>
          <a:xfrm>
            <a:off x="5345723" y="6611815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solidFill>
                  <a:srgbClr val="FF0000"/>
                </a:solidFill>
              </a:rPr>
              <a:t>ছবিঃশাখা প্রশাখা যুক্ত একটি গাছ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6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BE6024-AA10-4564-983D-B482A5ECB365}"/>
              </a:ext>
            </a:extLst>
          </p:cNvPr>
          <p:cNvSpPr txBox="1"/>
          <p:nvPr/>
        </p:nvSpPr>
        <p:spPr>
          <a:xfrm>
            <a:off x="1237957" y="886265"/>
            <a:ext cx="101521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/>
              <a:t>আজকের পাঠঃ</a:t>
            </a:r>
          </a:p>
          <a:p>
            <a:r>
              <a:rPr lang="bn-IN" sz="3200" dirty="0"/>
              <a:t>মিশকাতুল মাসাবিহর  কিতাবুল ঈমান এর প্রথম পরিচ্ছেদ এর</a:t>
            </a:r>
          </a:p>
          <a:p>
            <a:r>
              <a:rPr lang="bn-IN" sz="3200" dirty="0"/>
              <a:t>ঈমানের শাখা প্রশাখা সংক্রান্ত হাদিস।হাদিস নং-০৩ 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A74D0-C37C-41F3-86CF-8E68B2DD6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54920" y="2583781"/>
            <a:ext cx="5282159" cy="3519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0DAF6A-F82F-47E0-A17F-A70BC4836954}"/>
              </a:ext>
            </a:extLst>
          </p:cNvPr>
          <p:cNvSpPr txBox="1"/>
          <p:nvPr/>
        </p:nvSpPr>
        <p:spPr>
          <a:xfrm>
            <a:off x="949283" y="7828588"/>
            <a:ext cx="10293433" cy="118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gps-poetasdomundo.blogspot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9442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61166-EFCF-4A69-B8C9-E3A7F063C1F9}"/>
              </a:ext>
            </a:extLst>
          </p:cNvPr>
          <p:cNvSpPr/>
          <p:nvPr/>
        </p:nvSpPr>
        <p:spPr>
          <a:xfrm>
            <a:off x="1245158" y="167861"/>
            <a:ext cx="9701695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শিখন ফলঃ</a:t>
            </a:r>
          </a:p>
          <a:p>
            <a:pPr algn="ctr"/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১।উক্ত হাদিসের অনুবাদ জানতে পারবে</a:t>
            </a:r>
          </a:p>
          <a:p>
            <a:pPr algn="ctr"/>
            <a:r>
              <a:rPr lang="bn-BD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২।উক্ত হাদিসের ব্যা</a:t>
            </a:r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খ্যা জানতে পারবে</a:t>
            </a:r>
          </a:p>
          <a:p>
            <a:pPr algn="ctr"/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৩।ঈমানের পরিচয় জানতে পারবে </a:t>
            </a:r>
          </a:p>
          <a:p>
            <a:pPr algn="ctr"/>
            <a:r>
              <a:rPr lang="ar-SA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৪। </a:t>
            </a:r>
            <a:r>
              <a:rPr lang="ar-SA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بضع"</a:t>
            </a:r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SA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</a:t>
            </a:r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শব্দের ব্যাখ্যা জানতে পারবে   </a:t>
            </a:r>
          </a:p>
          <a:p>
            <a:pPr algn="ctr"/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৫।ঈমানের শাখা সমূহ জানতে পারবে</a:t>
            </a:r>
            <a:r>
              <a:rPr lang="bn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bn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৬।হাদিসে লজ্জাশীলতা কে বিশেষ ভাবে </a:t>
            </a:r>
          </a:p>
          <a:p>
            <a:pPr algn="ctr"/>
            <a:r>
              <a:rPr lang="bn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উল্লেখের কারণ  জানতে পারবে। </a:t>
            </a:r>
            <a:endParaRPr lang="bn-BD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bn-BD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bn-BD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22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4082CD-A27E-4169-9FED-EAAD275D6806}"/>
              </a:ext>
            </a:extLst>
          </p:cNvPr>
          <p:cNvSpPr/>
          <p:nvPr/>
        </p:nvSpPr>
        <p:spPr>
          <a:xfrm>
            <a:off x="539834" y="1433956"/>
            <a:ext cx="1111233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 عن ابي هريرة  قال قال رسول الله صلي الله </a:t>
            </a:r>
          </a:p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عليه و سلم الايمان بضع و سبعون شعبة فافضلها</a:t>
            </a:r>
          </a:p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قول لا اله الا الله و ادنها اما</a:t>
            </a:r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طة الاذي عن الطريف</a:t>
            </a:r>
          </a:p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 الحياء شعبة من الايمان-متفق عليه</a:t>
            </a:r>
          </a:p>
        </p:txBody>
      </p:sp>
    </p:spTree>
    <p:extLst>
      <p:ext uri="{BB962C8B-B14F-4D97-AF65-F5344CB8AC3E}">
        <p14:creationId xmlns:p14="http://schemas.microsoft.com/office/powerpoint/2010/main" val="428563542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505</TotalTime>
  <Words>1533</Words>
  <Application>Microsoft Office PowerPoint</Application>
  <PresentationFormat>Widescreen</PresentationFormat>
  <Paragraphs>232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Rockwell</vt:lpstr>
      <vt:lpstr>Gallery</vt:lpstr>
      <vt:lpstr>PowerPoint Presentation</vt:lpstr>
      <vt:lpstr>PowerPoint Presentation</vt:lpstr>
      <vt:lpstr>بسم الله الرحمن الرحيم الحمد لله رب العالمين. و العاقبة للمتقين.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Afzal Hossain</dc:creator>
  <cp:lastModifiedBy>Afzal Hossain</cp:lastModifiedBy>
  <cp:revision>42</cp:revision>
  <dcterms:created xsi:type="dcterms:W3CDTF">2021-07-27T10:13:38Z</dcterms:created>
  <dcterms:modified xsi:type="dcterms:W3CDTF">2021-07-29T09:44:16Z</dcterms:modified>
</cp:coreProperties>
</file>