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259" r:id="rId3"/>
    <p:sldId id="260" r:id="rId4"/>
    <p:sldId id="261" r:id="rId5"/>
    <p:sldId id="293" r:id="rId6"/>
    <p:sldId id="294" r:id="rId7"/>
    <p:sldId id="295" r:id="rId8"/>
    <p:sldId id="296" r:id="rId9"/>
    <p:sldId id="262" r:id="rId10"/>
    <p:sldId id="263" r:id="rId11"/>
    <p:sldId id="264" r:id="rId12"/>
    <p:sldId id="265" r:id="rId13"/>
    <p:sldId id="267" r:id="rId14"/>
    <p:sldId id="268" r:id="rId15"/>
    <p:sldId id="297" r:id="rId16"/>
    <p:sldId id="270" r:id="rId17"/>
    <p:sldId id="271" r:id="rId18"/>
    <p:sldId id="272" r:id="rId19"/>
    <p:sldId id="274" r:id="rId20"/>
    <p:sldId id="29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77EE40-DAA8-4ED5-B435-DF5ABD1FD674}"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CE3C5-0E4E-4FD7-85EC-393318C388AF}" type="slidenum">
              <a:rPr lang="en-US" smtClean="0"/>
              <a:t>‹#›</a:t>
            </a:fld>
            <a:endParaRPr lang="en-US"/>
          </a:p>
        </p:txBody>
      </p:sp>
    </p:spTree>
    <p:extLst>
      <p:ext uri="{BB962C8B-B14F-4D97-AF65-F5344CB8AC3E}">
        <p14:creationId xmlns:p14="http://schemas.microsoft.com/office/powerpoint/2010/main" val="303920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7EE40-DAA8-4ED5-B435-DF5ABD1FD674}"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CE3C5-0E4E-4FD7-85EC-393318C388AF}" type="slidenum">
              <a:rPr lang="en-US" smtClean="0"/>
              <a:t>‹#›</a:t>
            </a:fld>
            <a:endParaRPr lang="en-US"/>
          </a:p>
        </p:txBody>
      </p:sp>
    </p:spTree>
    <p:extLst>
      <p:ext uri="{BB962C8B-B14F-4D97-AF65-F5344CB8AC3E}">
        <p14:creationId xmlns:p14="http://schemas.microsoft.com/office/powerpoint/2010/main" val="23386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7EE40-DAA8-4ED5-B435-DF5ABD1FD674}"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CE3C5-0E4E-4FD7-85EC-393318C388A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02461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7EE40-DAA8-4ED5-B435-DF5ABD1FD674}"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CE3C5-0E4E-4FD7-85EC-393318C388AF}" type="slidenum">
              <a:rPr lang="en-US" smtClean="0"/>
              <a:t>‹#›</a:t>
            </a:fld>
            <a:endParaRPr lang="en-US"/>
          </a:p>
        </p:txBody>
      </p:sp>
    </p:spTree>
    <p:extLst>
      <p:ext uri="{BB962C8B-B14F-4D97-AF65-F5344CB8AC3E}">
        <p14:creationId xmlns:p14="http://schemas.microsoft.com/office/powerpoint/2010/main" val="371707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7EE40-DAA8-4ED5-B435-DF5ABD1FD674}"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CE3C5-0E4E-4FD7-85EC-393318C388A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2795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7EE40-DAA8-4ED5-B435-DF5ABD1FD674}"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CE3C5-0E4E-4FD7-85EC-393318C388AF}" type="slidenum">
              <a:rPr lang="en-US" smtClean="0"/>
              <a:t>‹#›</a:t>
            </a:fld>
            <a:endParaRPr lang="en-US"/>
          </a:p>
        </p:txBody>
      </p:sp>
    </p:spTree>
    <p:extLst>
      <p:ext uri="{BB962C8B-B14F-4D97-AF65-F5344CB8AC3E}">
        <p14:creationId xmlns:p14="http://schemas.microsoft.com/office/powerpoint/2010/main" val="1152676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77EE40-DAA8-4ED5-B435-DF5ABD1FD674}"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CE3C5-0E4E-4FD7-85EC-393318C388AF}" type="slidenum">
              <a:rPr lang="en-US" smtClean="0"/>
              <a:t>‹#›</a:t>
            </a:fld>
            <a:endParaRPr lang="en-US"/>
          </a:p>
        </p:txBody>
      </p:sp>
    </p:spTree>
    <p:extLst>
      <p:ext uri="{BB962C8B-B14F-4D97-AF65-F5344CB8AC3E}">
        <p14:creationId xmlns:p14="http://schemas.microsoft.com/office/powerpoint/2010/main" val="720093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77EE40-DAA8-4ED5-B435-DF5ABD1FD674}"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CE3C5-0E4E-4FD7-85EC-393318C388AF}" type="slidenum">
              <a:rPr lang="en-US" smtClean="0"/>
              <a:t>‹#›</a:t>
            </a:fld>
            <a:endParaRPr lang="en-US"/>
          </a:p>
        </p:txBody>
      </p:sp>
    </p:spTree>
    <p:extLst>
      <p:ext uri="{BB962C8B-B14F-4D97-AF65-F5344CB8AC3E}">
        <p14:creationId xmlns:p14="http://schemas.microsoft.com/office/powerpoint/2010/main" val="349737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77EE40-DAA8-4ED5-B435-DF5ABD1FD674}"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CE3C5-0E4E-4FD7-85EC-393318C388AF}" type="slidenum">
              <a:rPr lang="en-US" smtClean="0"/>
              <a:t>‹#›</a:t>
            </a:fld>
            <a:endParaRPr lang="en-US"/>
          </a:p>
        </p:txBody>
      </p:sp>
    </p:spTree>
    <p:extLst>
      <p:ext uri="{BB962C8B-B14F-4D97-AF65-F5344CB8AC3E}">
        <p14:creationId xmlns:p14="http://schemas.microsoft.com/office/powerpoint/2010/main" val="407396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7EE40-DAA8-4ED5-B435-DF5ABD1FD674}"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CE3C5-0E4E-4FD7-85EC-393318C388AF}" type="slidenum">
              <a:rPr lang="en-US" smtClean="0"/>
              <a:t>‹#›</a:t>
            </a:fld>
            <a:endParaRPr lang="en-US"/>
          </a:p>
        </p:txBody>
      </p:sp>
    </p:spTree>
    <p:extLst>
      <p:ext uri="{BB962C8B-B14F-4D97-AF65-F5344CB8AC3E}">
        <p14:creationId xmlns:p14="http://schemas.microsoft.com/office/powerpoint/2010/main" val="255166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77EE40-DAA8-4ED5-B435-DF5ABD1FD674}"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CE3C5-0E4E-4FD7-85EC-393318C388AF}" type="slidenum">
              <a:rPr lang="en-US" smtClean="0"/>
              <a:t>‹#›</a:t>
            </a:fld>
            <a:endParaRPr lang="en-US"/>
          </a:p>
        </p:txBody>
      </p:sp>
    </p:spTree>
    <p:extLst>
      <p:ext uri="{BB962C8B-B14F-4D97-AF65-F5344CB8AC3E}">
        <p14:creationId xmlns:p14="http://schemas.microsoft.com/office/powerpoint/2010/main" val="224379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77EE40-DAA8-4ED5-B435-DF5ABD1FD674}" type="datetimeFigureOut">
              <a:rPr lang="en-US" smtClean="0"/>
              <a:t>7/30/2021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CE3C5-0E4E-4FD7-85EC-393318C388AF}" type="slidenum">
              <a:rPr lang="en-US" smtClean="0"/>
              <a:t>‹#›</a:t>
            </a:fld>
            <a:endParaRPr lang="en-US"/>
          </a:p>
        </p:txBody>
      </p:sp>
    </p:spTree>
    <p:extLst>
      <p:ext uri="{BB962C8B-B14F-4D97-AF65-F5344CB8AC3E}">
        <p14:creationId xmlns:p14="http://schemas.microsoft.com/office/powerpoint/2010/main" val="196797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77EE40-DAA8-4ED5-B435-DF5ABD1FD674}" type="datetimeFigureOut">
              <a:rPr lang="en-US" smtClean="0"/>
              <a:t>7/30/2021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CE3C5-0E4E-4FD7-85EC-393318C388AF}" type="slidenum">
              <a:rPr lang="en-US" smtClean="0"/>
              <a:t>‹#›</a:t>
            </a:fld>
            <a:endParaRPr lang="en-US"/>
          </a:p>
        </p:txBody>
      </p:sp>
    </p:spTree>
    <p:extLst>
      <p:ext uri="{BB962C8B-B14F-4D97-AF65-F5344CB8AC3E}">
        <p14:creationId xmlns:p14="http://schemas.microsoft.com/office/powerpoint/2010/main" val="35398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7EE40-DAA8-4ED5-B435-DF5ABD1FD674}" type="datetimeFigureOut">
              <a:rPr lang="en-US" smtClean="0"/>
              <a:t>7/30/2021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2CE3C5-0E4E-4FD7-85EC-393318C388AF}" type="slidenum">
              <a:rPr lang="en-US" smtClean="0"/>
              <a:t>‹#›</a:t>
            </a:fld>
            <a:endParaRPr lang="en-US"/>
          </a:p>
        </p:txBody>
      </p:sp>
    </p:spTree>
    <p:extLst>
      <p:ext uri="{BB962C8B-B14F-4D97-AF65-F5344CB8AC3E}">
        <p14:creationId xmlns:p14="http://schemas.microsoft.com/office/powerpoint/2010/main" val="426631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7EE40-DAA8-4ED5-B435-DF5ABD1FD674}"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CE3C5-0E4E-4FD7-85EC-393318C388AF}" type="slidenum">
              <a:rPr lang="en-US" smtClean="0"/>
              <a:t>‹#›</a:t>
            </a:fld>
            <a:endParaRPr lang="en-US"/>
          </a:p>
        </p:txBody>
      </p:sp>
    </p:spTree>
    <p:extLst>
      <p:ext uri="{BB962C8B-B14F-4D97-AF65-F5344CB8AC3E}">
        <p14:creationId xmlns:p14="http://schemas.microsoft.com/office/powerpoint/2010/main" val="92255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7EE40-DAA8-4ED5-B435-DF5ABD1FD674}"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CE3C5-0E4E-4FD7-85EC-393318C388AF}" type="slidenum">
              <a:rPr lang="en-US" smtClean="0"/>
              <a:t>‹#›</a:t>
            </a:fld>
            <a:endParaRPr lang="en-US"/>
          </a:p>
        </p:txBody>
      </p:sp>
    </p:spTree>
    <p:extLst>
      <p:ext uri="{BB962C8B-B14F-4D97-AF65-F5344CB8AC3E}">
        <p14:creationId xmlns:p14="http://schemas.microsoft.com/office/powerpoint/2010/main" val="367817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77EE40-DAA8-4ED5-B435-DF5ABD1FD674}" type="datetimeFigureOut">
              <a:rPr lang="en-US" smtClean="0"/>
              <a:t>7/30/2021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2CE3C5-0E4E-4FD7-85EC-393318C388AF}" type="slidenum">
              <a:rPr lang="en-US" smtClean="0"/>
              <a:t>‹#›</a:t>
            </a:fld>
            <a:endParaRPr lang="en-US"/>
          </a:p>
        </p:txBody>
      </p:sp>
    </p:spTree>
    <p:extLst>
      <p:ext uri="{BB962C8B-B14F-4D97-AF65-F5344CB8AC3E}">
        <p14:creationId xmlns:p14="http://schemas.microsoft.com/office/powerpoint/2010/main" val="229349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jpeg"/><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425" y="1287162"/>
            <a:ext cx="2083022" cy="874313"/>
          </a:xfrm>
          <a:blipFill>
            <a:blip r:embed="rId3"/>
            <a:tile tx="0" ty="0" sx="100000" sy="100000" flip="none" algn="tl"/>
          </a:blipFill>
          <a:ln w="28575">
            <a:solidFill>
              <a:srgbClr val="FF0000"/>
            </a:solidFill>
          </a:ln>
        </p:spPr>
        <p:txBody>
          <a:bodyPr>
            <a:noAutofit/>
          </a:bodyPr>
          <a:lstStyle/>
          <a:p>
            <a:pPr algn="ctr"/>
            <a:r>
              <a:rPr lang="en-US" sz="5400" dirty="0" err="1">
                <a:solidFill>
                  <a:srgbClr val="002060"/>
                </a:solidFill>
                <a:latin typeface="NikoshBAN" panose="02000000000000000000" pitchFamily="2" charset="0"/>
                <a:cs typeface="NikoshBAN" panose="02000000000000000000" pitchFamily="2" charset="0"/>
              </a:rPr>
              <a:t>পরিচিতি</a:t>
            </a:r>
            <a:endParaRPr lang="en-US" sz="5400" dirty="0">
              <a:solidFill>
                <a:srgbClr val="002060"/>
              </a:solidFill>
              <a:latin typeface="NikoshBAN" panose="02000000000000000000" pitchFamily="2" charset="0"/>
              <a:cs typeface="NikoshBAN" panose="02000000000000000000" pitchFamily="2" charset="0"/>
            </a:endParaRPr>
          </a:p>
        </p:txBody>
      </p:sp>
      <p:sp>
        <p:nvSpPr>
          <p:cNvPr id="3" name="Rectangle 2"/>
          <p:cNvSpPr/>
          <p:nvPr/>
        </p:nvSpPr>
        <p:spPr>
          <a:xfrm>
            <a:off x="2562618" y="2196629"/>
            <a:ext cx="4586736" cy="2492990"/>
          </a:xfrm>
          <a:prstGeom prst="rect">
            <a:avLst/>
          </a:prstGeom>
        </p:spPr>
        <p:txBody>
          <a:bodyPr wrap="square">
            <a:spAutoFit/>
          </a:bodyPr>
          <a:lstStyle/>
          <a:p>
            <a:pPr algn="ctr"/>
            <a:r>
              <a:rPr lang="bn-IN" sz="4000" dirty="0">
                <a:solidFill>
                  <a:srgbClr val="0070C0"/>
                </a:solidFill>
                <a:latin typeface="NikoshBAN" pitchFamily="2" charset="0"/>
                <a:cs typeface="NikoshBAN" pitchFamily="2" charset="0"/>
              </a:rPr>
              <a:t>মোঃ নিজাম উদ্দিন</a:t>
            </a:r>
            <a:r>
              <a:rPr lang="en-US" sz="4000" dirty="0">
                <a:solidFill>
                  <a:srgbClr val="0070C0"/>
                </a:solidFill>
                <a:latin typeface="NikoshBAN" pitchFamily="2" charset="0"/>
                <a:cs typeface="NikoshBAN" pitchFamily="2" charset="0"/>
              </a:rPr>
              <a:t/>
            </a:r>
            <a:br>
              <a:rPr lang="en-US" sz="4000" dirty="0">
                <a:solidFill>
                  <a:srgbClr val="0070C0"/>
                </a:solidFill>
                <a:latin typeface="NikoshBAN" pitchFamily="2" charset="0"/>
                <a:cs typeface="NikoshBAN" pitchFamily="2" charset="0"/>
              </a:rPr>
            </a:br>
            <a:r>
              <a:rPr lang="bn-IN" sz="2400" dirty="0">
                <a:solidFill>
                  <a:srgbClr val="0070C0"/>
                </a:solidFill>
                <a:latin typeface="NikoshBAN" pitchFamily="2" charset="0"/>
                <a:cs typeface="NikoshBAN" pitchFamily="2" charset="0"/>
              </a:rPr>
              <a:t>সহকারী শিক্ষক (কম্পিউটার শিক্ষা)</a:t>
            </a:r>
            <a:br>
              <a:rPr lang="bn-IN" sz="2400" dirty="0">
                <a:solidFill>
                  <a:srgbClr val="0070C0"/>
                </a:solidFill>
                <a:latin typeface="NikoshBAN" pitchFamily="2" charset="0"/>
                <a:cs typeface="NikoshBAN" pitchFamily="2" charset="0"/>
              </a:rPr>
            </a:br>
            <a:r>
              <a:rPr lang="bn-IN" sz="2400" b="1" dirty="0">
                <a:solidFill>
                  <a:srgbClr val="0070C0"/>
                </a:solidFill>
                <a:latin typeface="NikoshBAN" pitchFamily="2" charset="0"/>
                <a:cs typeface="NikoshBAN" pitchFamily="2" charset="0"/>
              </a:rPr>
              <a:t>মালিয়ারা- মহিরা-মহিরাহিখাইন উ</a:t>
            </a:r>
            <a:r>
              <a:rPr lang="en-US" sz="2400" b="1" dirty="0" err="1">
                <a:solidFill>
                  <a:srgbClr val="0070C0"/>
                </a:solidFill>
                <a:latin typeface="NikoshBAN" pitchFamily="2" charset="0"/>
                <a:cs typeface="NikoshBAN" pitchFamily="2" charset="0"/>
              </a:rPr>
              <a:t>চ্চ</a:t>
            </a:r>
            <a:r>
              <a:rPr lang="en-US" sz="2400" b="1" dirty="0">
                <a:solidFill>
                  <a:srgbClr val="0070C0"/>
                </a:solidFill>
                <a:latin typeface="NikoshBAN" pitchFamily="2" charset="0"/>
                <a:cs typeface="NikoshBAN" pitchFamily="2" charset="0"/>
              </a:rPr>
              <a:t> </a:t>
            </a:r>
            <a:r>
              <a:rPr lang="bn-IN" sz="2400" b="1" dirty="0">
                <a:solidFill>
                  <a:srgbClr val="0070C0"/>
                </a:solidFill>
                <a:latin typeface="NikoshBAN" pitchFamily="2" charset="0"/>
                <a:cs typeface="NikoshBAN" pitchFamily="2" charset="0"/>
              </a:rPr>
              <a:t>বি</a:t>
            </a:r>
            <a:r>
              <a:rPr lang="en-US" sz="2400" b="1" dirty="0" err="1">
                <a:solidFill>
                  <a:srgbClr val="0070C0"/>
                </a:solidFill>
                <a:latin typeface="NikoshBAN" pitchFamily="2" charset="0"/>
                <a:cs typeface="NikoshBAN" pitchFamily="2" charset="0"/>
              </a:rPr>
              <a:t>দ্যালয়</a:t>
            </a:r>
            <a:r>
              <a:rPr lang="bn-IN" sz="2400" dirty="0">
                <a:solidFill>
                  <a:srgbClr val="0070C0"/>
                </a:solidFill>
                <a:latin typeface="NikoshBAN" pitchFamily="2" charset="0"/>
                <a:cs typeface="NikoshBAN" pitchFamily="2" charset="0"/>
              </a:rPr>
              <a:t/>
            </a:r>
            <a:br>
              <a:rPr lang="bn-IN" sz="2400" dirty="0">
                <a:solidFill>
                  <a:srgbClr val="0070C0"/>
                </a:solidFill>
                <a:latin typeface="NikoshBAN" pitchFamily="2" charset="0"/>
                <a:cs typeface="NikoshBAN" pitchFamily="2" charset="0"/>
              </a:rPr>
            </a:br>
            <a:r>
              <a:rPr lang="bn-IN" sz="2400" dirty="0">
                <a:solidFill>
                  <a:srgbClr val="0070C0"/>
                </a:solidFill>
                <a:latin typeface="NikoshBAN" pitchFamily="2" charset="0"/>
                <a:cs typeface="NikoshBAN" pitchFamily="2" charset="0"/>
              </a:rPr>
              <a:t>পটিয়া, চট্টগ্রাম।</a:t>
            </a:r>
            <a:endParaRPr lang="bn-BD" sz="2400" dirty="0">
              <a:solidFill>
                <a:srgbClr val="0070C0"/>
              </a:solidFill>
              <a:latin typeface="NikoshBAN" pitchFamily="2" charset="0"/>
              <a:cs typeface="NikoshBAN" pitchFamily="2" charset="0"/>
            </a:endParaRPr>
          </a:p>
          <a:p>
            <a:pPr algn="ctr"/>
            <a:r>
              <a:rPr lang="bn-BD" sz="2400" dirty="0">
                <a:solidFill>
                  <a:srgbClr val="0070C0"/>
                </a:solidFill>
                <a:latin typeface="NikoshBAN" pitchFamily="2" charset="0"/>
                <a:cs typeface="NikoshBAN" pitchFamily="2" charset="0"/>
              </a:rPr>
              <a:t>মোবাইলঃ ০১৮১৪৪৩২০২১</a:t>
            </a:r>
            <a:endParaRPr lang="en-US" sz="2400" dirty="0">
              <a:solidFill>
                <a:srgbClr val="0070C0"/>
              </a:solidFill>
              <a:latin typeface="NikoshBAN" pitchFamily="2" charset="0"/>
              <a:cs typeface="NikoshBAN" pitchFamily="2" charset="0"/>
            </a:endParaRPr>
          </a:p>
          <a:p>
            <a:pPr algn="ctr"/>
            <a:r>
              <a:rPr lang="bn-BD" sz="2000" dirty="0">
                <a:solidFill>
                  <a:srgbClr val="0070C0"/>
                </a:solidFill>
                <a:latin typeface="NikoshBAN" pitchFamily="2" charset="0"/>
                <a:cs typeface="NikoshBAN" pitchFamily="2" charset="0"/>
              </a:rPr>
              <a:t>ইমেলঃ</a:t>
            </a:r>
            <a:r>
              <a:rPr lang="en-US" sz="2000" dirty="0">
                <a:solidFill>
                  <a:srgbClr val="0070C0"/>
                </a:solidFill>
                <a:latin typeface="NikoshBAN" pitchFamily="2" charset="0"/>
                <a:cs typeface="NikoshBAN" pitchFamily="2" charset="0"/>
              </a:rPr>
              <a:t> </a:t>
            </a:r>
            <a:r>
              <a:rPr lang="en-US" sz="2000" dirty="0">
                <a:solidFill>
                  <a:schemeClr val="accent6">
                    <a:lumMod val="75000"/>
                  </a:schemeClr>
                </a:solidFill>
                <a:latin typeface="Times New Roman" panose="02020603050405020304" pitchFamily="18" charset="0"/>
                <a:cs typeface="Times New Roman" panose="02020603050405020304" pitchFamily="18" charset="0"/>
              </a:rPr>
              <a:t>mdnizamuddin20@gmail.com</a:t>
            </a:r>
            <a:endParaRPr lang="bn-IN" sz="2400" dirty="0">
              <a:solidFill>
                <a:srgbClr val="0070C0"/>
              </a:solidFill>
              <a:latin typeface="NikoshBAN" pitchFamily="2" charset="0"/>
              <a:cs typeface="NikoshBAN" pitchFamily="2" charset="0"/>
            </a:endParaRPr>
          </a:p>
        </p:txBody>
      </p:sp>
      <p:pic>
        <p:nvPicPr>
          <p:cNvPr id="7" name="Picture 6" descr="Shikkhok Batayon Registration &amp; Login | শিক্ষক বাতায়ন নিবন্ধন">
            <a:extLst>
              <a:ext uri="{FF2B5EF4-FFF2-40B4-BE49-F238E27FC236}">
                <a16:creationId xmlns:a16="http://schemas.microsoft.com/office/drawing/2014/main" xmlns="" id="{5CCE9875-E412-4481-B65D-DE2BC253AC2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548" b="94643" l="3667" r="95000">
                        <a14:foregroundMark x1="9667" y1="50595" x2="17000" y2="65476"/>
                        <a14:foregroundMark x1="17000" y1="65476" x2="24667" y2="69643"/>
                        <a14:foregroundMark x1="26333" y1="6548" x2="26333" y2="8333"/>
                        <a14:foregroundMark x1="40333" y1="45833" x2="49333" y2="47024"/>
                        <a14:foregroundMark x1="93333" y1="46429" x2="95333" y2="46429"/>
                        <a14:foregroundMark x1="64522" y1="81300" x2="67667" y2="82143"/>
                        <a14:foregroundMark x1="80000" y1="82738" x2="80000" y2="83155"/>
                        <a14:foregroundMark x1="73667" y1="88095" x2="75333" y2="84524"/>
                        <a14:foregroundMark x1="90000" y1="89286" x2="90333" y2="86310"/>
                        <a14:foregroundMark x1="84000" y1="94643" x2="84000" y2="94643"/>
                        <a14:foregroundMark x1="5667" y1="76190" x2="3667" y2="86310"/>
                        <a14:foregroundMark x1="79993" y1="89166" x2="80000" y2="89286"/>
                        <a14:backgroundMark x1="40000" y1="44643" x2="40667" y2="45238"/>
                        <a14:backgroundMark x1="60333" y1="79167" x2="64667" y2="80952"/>
                        <a14:backgroundMark x1="81000" y1="83333" x2="80667" y2="89286"/>
                        <a14:backgroundMark x1="96000" y1="91667" x2="96000" y2="95833"/>
                      </a14:backgroundRemoval>
                    </a14:imgEffect>
                  </a14:imgLayer>
                </a14:imgProps>
              </a:ext>
              <a:ext uri="{28A0092B-C50C-407E-A947-70E740481C1C}">
                <a14:useLocalDpi xmlns:a14="http://schemas.microsoft.com/office/drawing/2010/main" val="0"/>
              </a:ext>
            </a:extLst>
          </a:blip>
          <a:srcRect/>
          <a:stretch>
            <a:fillRect/>
          </a:stretch>
        </p:blipFill>
        <p:spPr bwMode="auto">
          <a:xfrm>
            <a:off x="11359166" y="-18212"/>
            <a:ext cx="832834" cy="691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108188" cy="691232"/>
          </a:xfrm>
          <a:prstGeom prst="rect">
            <a:avLst/>
          </a:prstGeom>
        </p:spPr>
      </p:pic>
      <p:sp>
        <p:nvSpPr>
          <p:cNvPr id="11" name="Rectangle 10"/>
          <p:cNvSpPr/>
          <p:nvPr/>
        </p:nvSpPr>
        <p:spPr>
          <a:xfrm>
            <a:off x="7521083" y="4483557"/>
            <a:ext cx="3065351" cy="1384995"/>
          </a:xfrm>
          <a:prstGeom prst="rect">
            <a:avLst/>
          </a:prstGeom>
        </p:spPr>
        <p:txBody>
          <a:bodyPr wrap="square">
            <a:spAutoFit/>
          </a:bodyPr>
          <a:lstStyle/>
          <a:p>
            <a:r>
              <a:rPr lang="bn-IN" sz="2800" b="1" dirty="0" smtClean="0">
                <a:solidFill>
                  <a:srgbClr val="003300"/>
                </a:solidFill>
                <a:latin typeface="NikoshBAN" pitchFamily="2" charset="0"/>
                <a:cs typeface="NikoshBAN" pitchFamily="2" charset="0"/>
              </a:rPr>
              <a:t>শ্রেণি: </a:t>
            </a:r>
            <a:r>
              <a:rPr lang="bn-BD" sz="2800" b="1" dirty="0" smtClean="0">
                <a:solidFill>
                  <a:srgbClr val="003300"/>
                </a:solidFill>
                <a:latin typeface="NikoshBAN" pitchFamily="2" charset="0"/>
                <a:cs typeface="NikoshBAN" pitchFamily="2" charset="0"/>
              </a:rPr>
              <a:t>নবম/দশম</a:t>
            </a:r>
            <a:endParaRPr lang="bn-IN" sz="2800" b="1" dirty="0" smtClean="0">
              <a:solidFill>
                <a:srgbClr val="003300"/>
              </a:solidFill>
              <a:latin typeface="NikoshBAN" pitchFamily="2" charset="0"/>
              <a:cs typeface="NikoshBAN" pitchFamily="2" charset="0"/>
            </a:endParaRPr>
          </a:p>
          <a:p>
            <a:r>
              <a:rPr lang="bn-IN" sz="2800" b="1" dirty="0" smtClean="0">
                <a:solidFill>
                  <a:srgbClr val="003300"/>
                </a:solidFill>
                <a:latin typeface="NikoshBAN" pitchFamily="2" charset="0"/>
                <a:cs typeface="NikoshBAN" pitchFamily="2" charset="0"/>
              </a:rPr>
              <a:t>বিষয়: </a:t>
            </a:r>
            <a:r>
              <a:rPr lang="en-US" sz="2800" b="1" dirty="0" err="1" smtClean="0">
                <a:solidFill>
                  <a:srgbClr val="003300"/>
                </a:solidFill>
                <a:latin typeface="NikoshBAN" pitchFamily="2" charset="0"/>
                <a:cs typeface="NikoshBAN" pitchFamily="2" charset="0"/>
              </a:rPr>
              <a:t>ভূগোল</a:t>
            </a:r>
            <a:r>
              <a:rPr lang="en-US" sz="2800" b="1" dirty="0" smtClean="0">
                <a:solidFill>
                  <a:srgbClr val="003300"/>
                </a:solidFill>
                <a:latin typeface="NikoshBAN" pitchFamily="2" charset="0"/>
                <a:cs typeface="NikoshBAN" pitchFamily="2" charset="0"/>
              </a:rPr>
              <a:t> ও </a:t>
            </a:r>
            <a:r>
              <a:rPr lang="en-US" sz="2800" b="1" dirty="0" err="1" smtClean="0">
                <a:solidFill>
                  <a:srgbClr val="003300"/>
                </a:solidFill>
                <a:latin typeface="NikoshBAN" pitchFamily="2" charset="0"/>
                <a:cs typeface="NikoshBAN" pitchFamily="2" charset="0"/>
              </a:rPr>
              <a:t>পরিবেশ</a:t>
            </a:r>
            <a:endParaRPr lang="bn-IN" sz="2800" b="1" dirty="0" smtClean="0">
              <a:solidFill>
                <a:srgbClr val="003300"/>
              </a:solidFill>
              <a:latin typeface="NikoshBAN" pitchFamily="2" charset="0"/>
              <a:cs typeface="NikoshBAN" pitchFamily="2" charset="0"/>
            </a:endParaRPr>
          </a:p>
          <a:p>
            <a:r>
              <a:rPr lang="en-US" sz="2800" b="1" dirty="0" smtClean="0">
                <a:solidFill>
                  <a:srgbClr val="003300"/>
                </a:solidFill>
                <a:latin typeface="NikoshBAN" pitchFamily="2" charset="0"/>
                <a:cs typeface="NikoshBAN" pitchFamily="2" charset="0"/>
              </a:rPr>
              <a:t> </a:t>
            </a:r>
            <a:r>
              <a:rPr lang="bn-IN" sz="2800" b="1" dirty="0" smtClean="0">
                <a:solidFill>
                  <a:srgbClr val="003300"/>
                </a:solidFill>
                <a:latin typeface="NikoshBAN" pitchFamily="2" charset="0"/>
                <a:cs typeface="NikoshBAN" pitchFamily="2" charset="0"/>
              </a:rPr>
              <a:t>অধ্যায়: </a:t>
            </a:r>
            <a:r>
              <a:rPr lang="bn-IN" sz="2800" b="1" dirty="0" smtClean="0">
                <a:solidFill>
                  <a:srgbClr val="00B050"/>
                </a:solidFill>
                <a:latin typeface="NikoshBAN" panose="02000000000000000000" pitchFamily="2" charset="0"/>
                <a:cs typeface="NikoshBAN" panose="02000000000000000000" pitchFamily="2" charset="0"/>
              </a:rPr>
              <a:t>অষ্টম</a:t>
            </a:r>
            <a:endParaRPr lang="bn-IN" sz="2800" b="1" dirty="0">
              <a:solidFill>
                <a:srgbClr val="00B05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2668" y="1455313"/>
            <a:ext cx="2866188" cy="2923504"/>
          </a:xfrm>
          <a:prstGeom prst="rect">
            <a:avLst/>
          </a:prstGeom>
        </p:spPr>
      </p:pic>
      <p:sp>
        <p:nvSpPr>
          <p:cNvPr id="12" name="Rounded Rectangle 11"/>
          <p:cNvSpPr/>
          <p:nvPr/>
        </p:nvSpPr>
        <p:spPr>
          <a:xfrm>
            <a:off x="1251435" y="213571"/>
            <a:ext cx="9427335" cy="792915"/>
          </a:xfrm>
          <a:prstGeom prst="roundRect">
            <a:avLst/>
          </a:prstGeom>
          <a:blipFill>
            <a:blip r:embed="rId3"/>
            <a:tile tx="0" ty="0" sx="100000" sy="100000" flip="none" algn="tl"/>
          </a:blipFill>
          <a:ln w="38100">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600" b="1" dirty="0">
                <a:solidFill>
                  <a:srgbClr val="FF0000"/>
                </a:solidFill>
                <a:latin typeface="NikoshBAN" pitchFamily="2" charset="0"/>
                <a:cs typeface="NikoshBAN" pitchFamily="2" charset="0"/>
              </a:rPr>
              <a:t>মালিয়ারা- মহিরা-মহিরাহিখাইন </a:t>
            </a:r>
            <a:r>
              <a:rPr lang="en-US" sz="3600" b="1" dirty="0" err="1" smtClean="0">
                <a:solidFill>
                  <a:srgbClr val="FF0000"/>
                </a:solidFill>
                <a:latin typeface="NikoshBAN" pitchFamily="2" charset="0"/>
                <a:cs typeface="NikoshBAN" pitchFamily="2" charset="0"/>
              </a:rPr>
              <a:t>অনলাইন</a:t>
            </a:r>
            <a:r>
              <a:rPr lang="bn-BD" sz="3600" b="1" dirty="0" smtClean="0">
                <a:ln w="0">
                  <a:solidFill>
                    <a:srgbClr val="0070C0"/>
                  </a:solidFill>
                </a:ln>
                <a:solidFill>
                  <a:srgbClr val="FF0000"/>
                </a:solidFill>
                <a:effectLst>
                  <a:glow rad="63500">
                    <a:schemeClr val="accent5">
                      <a:satMod val="175000"/>
                      <a:alpha val="40000"/>
                    </a:schemeClr>
                  </a:glow>
                </a:effectLst>
                <a:latin typeface="NikoshBAN" pitchFamily="2" charset="0"/>
                <a:cs typeface="NikoshBAN" pitchFamily="2" charset="0"/>
              </a:rPr>
              <a:t> </a:t>
            </a:r>
            <a:r>
              <a:rPr lang="bn-BD" sz="3600" b="1" dirty="0">
                <a:ln w="0">
                  <a:solidFill>
                    <a:srgbClr val="0070C0"/>
                  </a:solidFill>
                </a:ln>
                <a:solidFill>
                  <a:srgbClr val="FF0000"/>
                </a:solidFill>
                <a:effectLst>
                  <a:glow rad="63500">
                    <a:schemeClr val="accent5">
                      <a:satMod val="175000"/>
                      <a:alpha val="40000"/>
                    </a:schemeClr>
                  </a:glow>
                </a:effectLst>
                <a:latin typeface="NikoshBAN" pitchFamily="2" charset="0"/>
                <a:cs typeface="NikoshBAN" pitchFamily="2" charset="0"/>
              </a:rPr>
              <a:t>ক্লা</a:t>
            </a:r>
            <a:r>
              <a:rPr lang="en-US" sz="3600" b="1" dirty="0" err="1">
                <a:ln w="0">
                  <a:solidFill>
                    <a:srgbClr val="0070C0"/>
                  </a:solidFill>
                </a:ln>
                <a:solidFill>
                  <a:srgbClr val="FF0000"/>
                </a:solidFill>
                <a:effectLst>
                  <a:glow rad="63500">
                    <a:schemeClr val="accent5">
                      <a:satMod val="175000"/>
                      <a:alpha val="40000"/>
                    </a:schemeClr>
                  </a:glow>
                </a:effectLst>
                <a:latin typeface="NikoshBAN" pitchFamily="2" charset="0"/>
                <a:cs typeface="NikoshBAN" pitchFamily="2" charset="0"/>
              </a:rPr>
              <a:t>সে</a:t>
            </a:r>
            <a:r>
              <a:rPr lang="bn-BD" sz="3600" b="1" dirty="0">
                <a:ln w="0">
                  <a:solidFill>
                    <a:srgbClr val="0070C0"/>
                  </a:solidFill>
                </a:ln>
                <a:solidFill>
                  <a:srgbClr val="FF0000"/>
                </a:solidFill>
                <a:effectLst>
                  <a:glow rad="63500">
                    <a:schemeClr val="accent5">
                      <a:satMod val="175000"/>
                      <a:alpha val="40000"/>
                    </a:schemeClr>
                  </a:glow>
                </a:effectLst>
                <a:latin typeface="NikoshBAN" pitchFamily="2" charset="0"/>
                <a:cs typeface="NikoshBAN" pitchFamily="2" charset="0"/>
              </a:rPr>
              <a:t> সবাইকে </a:t>
            </a:r>
            <a:r>
              <a:rPr lang="bn-BD" sz="3600" b="1" dirty="0">
                <a:solidFill>
                  <a:srgbClr val="FF0000"/>
                </a:solidFill>
                <a:latin typeface="NikoshBAN" pitchFamily="2" charset="0"/>
                <a:cs typeface="NikoshBAN" pitchFamily="2" charset="0"/>
              </a:rPr>
              <a:t>স্বাগতম</a:t>
            </a:r>
            <a:endParaRPr lang="en-US" sz="3600" b="1" dirty="0">
              <a:solidFill>
                <a:srgbClr val="FF0000"/>
              </a:solidFill>
              <a:latin typeface="NikoshBAN" pitchFamily="2" charset="0"/>
              <a:cs typeface="NikoshBAN" pitchFamily="2"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1371" y="1904622"/>
            <a:ext cx="2164590" cy="2312199"/>
          </a:xfrm>
          <a:prstGeom prst="rect">
            <a:avLst/>
          </a:prstGeom>
        </p:spPr>
      </p:pic>
    </p:spTree>
    <p:custDataLst>
      <p:tags r:id="rId1"/>
    </p:custDataLst>
    <p:extLst>
      <p:ext uri="{BB962C8B-B14F-4D97-AF65-F5344CB8AC3E}">
        <p14:creationId xmlns:p14="http://schemas.microsoft.com/office/powerpoint/2010/main" val="36039344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9596">
        <p15:prstTrans prst="airplane"/>
      </p:transition>
    </mc:Choice>
    <mc:Fallback>
      <p:transition spd="slow" advTm="195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8)">
                                      <p:cBhvr>
                                        <p:cTn id="23" dur="2000"/>
                                        <p:tgtEl>
                                          <p:spTgt spid="8"/>
                                        </p:tgtEl>
                                      </p:cBhvr>
                                    </p:animEffect>
                                  </p:childTnLst>
                                </p:cTn>
                              </p:par>
                              <p:par>
                                <p:cTn id="24" presetID="21" presetClass="entr" presetSubtype="8"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8)">
                                      <p:cBhvr>
                                        <p:cTn id="26" dur="2000"/>
                                        <p:tgtEl>
                                          <p:spTgt spid="2"/>
                                        </p:tgtEl>
                                      </p:cBhvr>
                                    </p:animEffect>
                                  </p:childTnLst>
                                </p:cTn>
                              </p:par>
                              <p:par>
                                <p:cTn id="27" presetID="21" presetClass="entr" presetSubtype="8"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8)">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1+#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1"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22379" y="557304"/>
            <a:ext cx="4038448" cy="862445"/>
          </a:xfrm>
          <a:prstGeom prst="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3600" dirty="0">
                <a:solidFill>
                  <a:srgbClr val="0070C0"/>
                </a:solidFill>
                <a:latin typeface="NikoshBAN" panose="02000000000000000000" pitchFamily="2" charset="0"/>
                <a:cs typeface="NikoshBAN" panose="02000000000000000000" pitchFamily="2" charset="0"/>
              </a:rPr>
              <a:t>গোষ্ঠীবদ্ধ বা সংঘবদ্ধ বসতি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958" y="2291195"/>
            <a:ext cx="2654644" cy="2319442"/>
          </a:xfrm>
          <a:prstGeom prst="rect">
            <a:avLst/>
          </a:prstGeom>
        </p:spPr>
      </p:pic>
      <p:sp>
        <p:nvSpPr>
          <p:cNvPr id="14" name="Flowchart: Display 13"/>
          <p:cNvSpPr/>
          <p:nvPr/>
        </p:nvSpPr>
        <p:spPr>
          <a:xfrm>
            <a:off x="4713668" y="2291195"/>
            <a:ext cx="5396248" cy="2712029"/>
          </a:xfrm>
          <a:prstGeom prst="flowChartDisplay">
            <a:avLst/>
          </a:prstGeom>
          <a:solidFill>
            <a:schemeClr val="accent3">
              <a:lumMod val="40000"/>
              <a:lumOff val="60000"/>
            </a:schemeClr>
          </a:solidFill>
        </p:spPr>
        <p:style>
          <a:lnRef idx="2">
            <a:schemeClr val="dk1">
              <a:shade val="50000"/>
            </a:schemeClr>
          </a:lnRef>
          <a:fillRef idx="1002">
            <a:schemeClr val="dk2"/>
          </a:fillRef>
          <a:effectRef idx="0">
            <a:schemeClr val="dk1"/>
          </a:effectRef>
          <a:fontRef idx="minor">
            <a:schemeClr val="lt1"/>
          </a:fontRef>
        </p:style>
        <p:txBody>
          <a:bodyPr rtlCol="0" anchor="ctr"/>
          <a:lstStyle/>
          <a:p>
            <a:pPr algn="ctr"/>
            <a:r>
              <a:rPr lang="en-US" sz="2800" dirty="0" err="1">
                <a:solidFill>
                  <a:srgbClr val="0070C0"/>
                </a:solidFill>
                <a:latin typeface="NikoshBAN" panose="02000000000000000000" pitchFamily="2" charset="0"/>
                <a:cs typeface="NikoshBAN" panose="02000000000000000000" pitchFamily="2" charset="0"/>
              </a:rPr>
              <a:t>এই</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ধরনের</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বসতিতে</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কোনো</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একস্থানে</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বেশ</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কয়েকটি</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পরিবার</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একত্রিত</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হয়ে</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বসবাস</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করে</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এই</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ধরনের</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বসতি</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আয়তনে</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একটি</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ছোট</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গ্রাম</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হতে</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পারে</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আবার</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পৌরও</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হতে</a:t>
            </a:r>
            <a:r>
              <a:rPr lang="en-US" sz="2800" dirty="0">
                <a:solidFill>
                  <a:srgbClr val="0070C0"/>
                </a:solidFill>
                <a:latin typeface="NikoshBAN" panose="02000000000000000000" pitchFamily="2" charset="0"/>
                <a:cs typeface="NikoshBAN" panose="02000000000000000000" pitchFamily="2" charset="0"/>
              </a:rPr>
              <a:t> </a:t>
            </a:r>
            <a:r>
              <a:rPr lang="en-US" sz="2800" dirty="0" err="1">
                <a:solidFill>
                  <a:srgbClr val="0070C0"/>
                </a:solidFill>
                <a:latin typeface="NikoshBAN" panose="02000000000000000000" pitchFamily="2" charset="0"/>
                <a:cs typeface="NikoshBAN" panose="02000000000000000000" pitchFamily="2" charset="0"/>
              </a:rPr>
              <a:t>পারে</a:t>
            </a:r>
            <a:r>
              <a:rPr lang="en-US" sz="2800" dirty="0">
                <a:solidFill>
                  <a:srgbClr val="0070C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94234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5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3"/>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2266" y="808294"/>
            <a:ext cx="4042229" cy="2153845"/>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1">
            <a:schemeClr val="accent2"/>
          </a:lnRef>
          <a:fillRef idx="2">
            <a:schemeClr val="accent2"/>
          </a:fillRef>
          <a:effectRef idx="1">
            <a:schemeClr val="accent2"/>
          </a:effectRef>
          <a:fontRef idx="minor">
            <a:schemeClr val="dk1"/>
          </a:fontRef>
        </p:style>
      </p:pic>
      <p:sp>
        <p:nvSpPr>
          <p:cNvPr id="10" name="TextBox 9"/>
          <p:cNvSpPr txBox="1"/>
          <p:nvPr/>
        </p:nvSpPr>
        <p:spPr>
          <a:xfrm>
            <a:off x="315087" y="3296117"/>
            <a:ext cx="9531061" cy="255454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bn-IN" sz="3200" dirty="0">
                <a:latin typeface="NikoshBAN" panose="02000000000000000000" pitchFamily="2" charset="0"/>
                <a:cs typeface="NikoshBAN" panose="02000000000000000000" pitchFamily="2" charset="0"/>
              </a:rPr>
              <a:t>    এই ধরনের বসতির যে লক্ষণ চোখে পড়ে তা হলো এক বাড়ি থেকে অন্য বাড়ীর দূরত্ব কম ও বাসগৃহের একত্রে সমাবেশ। সামাজিক বন্ধন ও অর্থনৈতিক কর্মকান্ডের জন্যই বাসগৃহগুলোর মধ্যে পরস্পরের যোগাযোগ ব্যবস্থা গড়ে তোলে। যদি স্থানটি অর্থনৈতিক দিক দিয়ে উন্নত হয়, তবে সেখানে  আরও বসতি গড়ে উঠবে।</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1527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34852" y="4251416"/>
            <a:ext cx="9388698" cy="2200899"/>
          </a:xfrm>
          <a:prstGeom prst="roundRect">
            <a:avLst/>
          </a:prstGeom>
          <a:solidFill>
            <a:srgbClr val="79D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200" dirty="0">
                <a:solidFill>
                  <a:srgbClr val="002060"/>
                </a:solidFill>
                <a:latin typeface="NikoshBAN" panose="02000000000000000000" pitchFamily="2" charset="0"/>
                <a:cs typeface="NikoshBAN" panose="02000000000000000000" pitchFamily="2" charset="0"/>
              </a:rPr>
              <a:t>একাধিক রাস্তার সংযোগস্থলে বর্ধিষ্ণু বসতি</a:t>
            </a:r>
            <a:r>
              <a:rPr lang="en-US" sz="3200" dirty="0" err="1">
                <a:solidFill>
                  <a:srgbClr val="002060"/>
                </a:solidFill>
                <a:latin typeface="NikoshBAN" panose="02000000000000000000" pitchFamily="2" charset="0"/>
                <a:cs typeface="NikoshBAN" panose="02000000000000000000" pitchFamily="2" charset="0"/>
              </a:rPr>
              <a:t>টি</a:t>
            </a:r>
            <a:r>
              <a:rPr lang="bn-IN" sz="3200" dirty="0">
                <a:solidFill>
                  <a:srgbClr val="002060"/>
                </a:solidFill>
                <a:latin typeface="NikoshBAN" panose="02000000000000000000" pitchFamily="2" charset="0"/>
                <a:cs typeface="NikoshBAN" panose="02000000000000000000" pitchFamily="2" charset="0"/>
              </a:rPr>
              <a:t> কালক্রমে শহর বা নগরে রুপান্তরিত হবে। সমাজবদ্ধ জীব মানুষ তার নিজস্ব প্রয়োজনে এবং নিরাপত্তার জন্য একত্রে বসবাস করতে চায়। এ ছাড়াও ভূপ্রকৃতি, উর্বর মাটি ও জলের উৎসের উপর নির্ভর করে এ ধরনের বসতি গড়ে উঠে।</a:t>
            </a:r>
            <a:endParaRPr lang="en-US" sz="3200" dirty="0">
              <a:solidFill>
                <a:srgbClr val="002060"/>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5706" t="14680" r="3716" b="1987"/>
          <a:stretch/>
        </p:blipFill>
        <p:spPr>
          <a:xfrm>
            <a:off x="3464417" y="320088"/>
            <a:ext cx="5857654" cy="3793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781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679583" y="513847"/>
            <a:ext cx="3065171" cy="2831233"/>
          </a:xfrm>
          <a:prstGeom prst="rect">
            <a:avLst/>
          </a:prstGeom>
          <a:solidFill>
            <a:srgbClr val="FFFFFF">
              <a:shade val="85000"/>
            </a:srgbClr>
          </a:solidFill>
          <a:ln w="88900" cap="sq">
            <a:solidFill>
              <a:srgbClr val="FF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1177969" y="4254085"/>
            <a:ext cx="7708453" cy="1200329"/>
          </a:xfrm>
          <a:prstGeom prst="rect">
            <a:avLst/>
          </a:prstGeom>
          <a:blipFill>
            <a:blip r:embed="rId3"/>
            <a:tile tx="0" ty="0" sx="100000" sy="100000" flip="none" algn="tl"/>
          </a:blipFill>
        </p:spPr>
        <p:style>
          <a:lnRef idx="0">
            <a:scrgbClr r="0" g="0" b="0"/>
          </a:lnRef>
          <a:fillRef idx="1003">
            <a:schemeClr val="dk1"/>
          </a:fillRef>
          <a:effectRef idx="0">
            <a:scrgbClr r="0" g="0" b="0"/>
          </a:effectRef>
          <a:fontRef idx="major"/>
        </p:style>
        <p:txBody>
          <a:bodyPr wrap="square" rtlCol="0">
            <a:spAutoFit/>
          </a:bodyPr>
          <a:lstStyle/>
          <a:p>
            <a:r>
              <a:rPr lang="bn-IN" sz="3600" dirty="0">
                <a:solidFill>
                  <a:srgbClr val="0070C0"/>
                </a:solidFill>
                <a:latin typeface="NikoshBAN" panose="02000000000000000000" pitchFamily="2" charset="0"/>
                <a:cs typeface="NikoshBAN" panose="02000000000000000000" pitchFamily="2" charset="0"/>
              </a:rPr>
              <a:t>      এই ধরনের বসতিতে একটি পরিবার অন্যান্য পরিবার থেকে ছড়ানো ছিটানো অবস্থায় বসবাস করে।</a:t>
            </a:r>
            <a:endParaRPr lang="en-US" sz="3600" dirty="0">
              <a:solidFill>
                <a:srgbClr val="0070C0"/>
              </a:solidFill>
              <a:latin typeface="NikoshBAN" panose="02000000000000000000" pitchFamily="2" charset="0"/>
              <a:cs typeface="NikoshBAN" panose="02000000000000000000" pitchFamily="2" charset="0"/>
            </a:endParaRPr>
          </a:p>
        </p:txBody>
      </p:sp>
      <p:sp>
        <p:nvSpPr>
          <p:cNvPr id="5" name="Rectangle 4"/>
          <p:cNvSpPr/>
          <p:nvPr/>
        </p:nvSpPr>
        <p:spPr>
          <a:xfrm>
            <a:off x="508269" y="306712"/>
            <a:ext cx="2492507" cy="1003163"/>
          </a:xfrm>
          <a:prstGeom prst="rect">
            <a:avLst/>
          </a:prstGeom>
          <a:solidFill>
            <a:schemeClr val="accent3">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4400" dirty="0">
                <a:solidFill>
                  <a:srgbClr val="0070C0"/>
                </a:solidFill>
                <a:latin typeface="NikoshBAN" panose="02000000000000000000" pitchFamily="2" charset="0"/>
                <a:cs typeface="NikoshBAN" panose="02000000000000000000" pitchFamily="2" charset="0"/>
              </a:rPr>
              <a:t>বিক্ষিপ্ত </a:t>
            </a:r>
            <a:r>
              <a:rPr lang="bn-IN" sz="4400" dirty="0" smtClean="0">
                <a:solidFill>
                  <a:srgbClr val="0070C0"/>
                </a:solidFill>
                <a:latin typeface="NikoshBAN" panose="02000000000000000000" pitchFamily="2" charset="0"/>
                <a:cs typeface="NikoshBAN" panose="02000000000000000000" pitchFamily="2" charset="0"/>
              </a:rPr>
              <a:t>বসতি</a:t>
            </a:r>
            <a:endParaRPr lang="en-US" sz="44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3412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75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324" y="718044"/>
            <a:ext cx="3117513" cy="2608117"/>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rotWithShape="1">
          <a:blip r:embed="rId3" cstate="screen">
            <a:extLst>
              <a:ext uri="{28A0092B-C50C-407E-A947-70E740481C1C}">
                <a14:useLocalDpi xmlns:a14="http://schemas.microsoft.com/office/drawing/2010/main" val="0"/>
              </a:ext>
            </a:extLst>
          </a:blip>
          <a:srcRect l="11669" t="9470" r="1477" b="13927"/>
          <a:stretch/>
        </p:blipFill>
        <p:spPr>
          <a:xfrm>
            <a:off x="6140324" y="718044"/>
            <a:ext cx="3117513" cy="2608117"/>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val="0"/>
              </a:ext>
            </a:extLst>
          </a:blip>
          <a:srcRect l="5791" t="6000" r="6479" b="11293"/>
          <a:stretch/>
        </p:blipFill>
        <p:spPr>
          <a:xfrm>
            <a:off x="6140324" y="702458"/>
            <a:ext cx="3117513" cy="2623703"/>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ounded Rectangle 13"/>
          <p:cNvSpPr/>
          <p:nvPr/>
        </p:nvSpPr>
        <p:spPr>
          <a:xfrm>
            <a:off x="257478" y="718044"/>
            <a:ext cx="5641046" cy="4111533"/>
          </a:xfrm>
          <a:prstGeom prst="roundRect">
            <a:avLst/>
          </a:prstGeom>
          <a:solidFill>
            <a:schemeClr val="accent3">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800" dirty="0">
                <a:solidFill>
                  <a:srgbClr val="0070C0"/>
                </a:solidFill>
                <a:latin typeface="NikoshBAN" panose="02000000000000000000" pitchFamily="2" charset="0"/>
                <a:cs typeface="NikoshBAN" panose="02000000000000000000" pitchFamily="2" charset="0"/>
              </a:rPr>
              <a:t>কানাডা, যুক্ত্ররাষ্ট্রের খামার বসতি অস্ট্রেলিয়ার মেষ পালন কেন্দ্র এই ধরনের বসতির উদাহরণ। কখনো কখনো দুটি বা তিনটি পরিবার একত্রে বসবাস করে। হিমালয়ের বন্ধুর পার্বত্য অঞ্চলে এমন কিছু বসতি আছে যেখানকার এক অঞ্চলের উপত্যকার অধিবাসীদের সঙ্গে অন্যদিকের উপত্যকাবাসীদের সারা জীবনে দেখা সাক্ষাৎ হয় না। এই ধরনের বসতিগুলো বিক্ষিপ্ত বসতির পর্যায়ে পড়ে। </a:t>
            </a:r>
            <a:endParaRPr lang="en-US" sz="2800" dirty="0">
              <a:solidFill>
                <a:srgbClr val="0070C0"/>
              </a:solidFill>
              <a:latin typeface="NikoshBAN" panose="02000000000000000000" pitchFamily="2" charset="0"/>
              <a:cs typeface="NikoshBAN" panose="02000000000000000000" pitchFamily="2" charset="0"/>
            </a:endParaRPr>
          </a:p>
        </p:txBody>
      </p:sp>
      <p:sp>
        <p:nvSpPr>
          <p:cNvPr id="16" name="Rounded Rectangle 15"/>
          <p:cNvSpPr/>
          <p:nvPr/>
        </p:nvSpPr>
        <p:spPr>
          <a:xfrm>
            <a:off x="386267" y="5293217"/>
            <a:ext cx="9158100" cy="9594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2800" dirty="0">
                <a:latin typeface="NikoshBAN" panose="02000000000000000000" pitchFamily="2" charset="0"/>
                <a:cs typeface="NikoshBAN" panose="02000000000000000000" pitchFamily="2" charset="0"/>
              </a:rPr>
              <a:t>বিক্ষিপ্ত বসতির দুটি প্রধান বৈশিষ্ট্য হলো  - ক) দুটি বসতির মধ্য যথেষ্ট ব্যবধান, </a:t>
            </a:r>
          </a:p>
          <a:p>
            <a:pPr algn="ctr"/>
            <a:r>
              <a:rPr lang="bn-IN" sz="2800" dirty="0">
                <a:latin typeface="NikoshBAN" panose="02000000000000000000" pitchFamily="2" charset="0"/>
                <a:cs typeface="NikoshBAN" panose="02000000000000000000" pitchFamily="2" charset="0"/>
              </a:rPr>
              <a:t>                                                 খ) অতি ক্ষুদ্র পরিবারভূক্ত বসতি।</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86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out)">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out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6795" y="719755"/>
            <a:ext cx="2420856" cy="769441"/>
          </a:xfrm>
          <a:prstGeom prst="rect">
            <a:avLst/>
          </a:prstGeom>
          <a:solidFill>
            <a:srgbClr val="66FF33"/>
          </a:solidFill>
        </p:spPr>
        <p:txBody>
          <a:bodyPr wrap="none">
            <a:spAutoFit/>
          </a:bodyPr>
          <a:lstStyle/>
          <a:p>
            <a:pPr>
              <a:defRPr/>
            </a:pPr>
            <a:r>
              <a:rPr lang="bn-IN" sz="4400" b="1" dirty="0">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rPr>
              <a:t>জোড়ায়</a:t>
            </a:r>
            <a:r>
              <a:rPr lang="en-US" sz="4400" b="1" dirty="0">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rPr>
              <a:t> </a:t>
            </a:r>
            <a:r>
              <a:rPr lang="en-US" sz="4400" b="1" dirty="0" err="1">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rPr>
              <a:t>কাজ</a:t>
            </a:r>
            <a:endParaRPr lang="bn-BD" sz="4400" b="1" dirty="0">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endParaRPr>
          </a:p>
        </p:txBody>
      </p:sp>
      <p:pic>
        <p:nvPicPr>
          <p:cNvPr id="6" name="Picture 2" descr="E:\MOTIAR\Flower\A_Pair_Kids_Making_Paper_Cutouts_Royalty_Free_Clipart_Picture_110305-168188-86105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45141" y="1218739"/>
            <a:ext cx="1865418" cy="13956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35469" y="3229885"/>
            <a:ext cx="7036184" cy="1723549"/>
          </a:xfrm>
          <a:prstGeom prst="rect">
            <a:avLst/>
          </a:prstGeom>
          <a:solidFill>
            <a:schemeClr val="accent3">
              <a:lumMod val="40000"/>
              <a:lumOff val="60000"/>
            </a:schemeClr>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600" b="1" spc="38" dirty="0">
                <a:ln w="11430">
                  <a:solidFill>
                    <a:srgbClr val="002060"/>
                  </a:solidFill>
                </a:ln>
                <a:solidFill>
                  <a:schemeClr val="bg1"/>
                </a:solidFill>
                <a:latin typeface="NikoshBAN" pitchFamily="2" charset="0"/>
                <a:cs typeface="NikoshBAN" pitchFamily="2" charset="0"/>
              </a:rPr>
              <a:t>১। </a:t>
            </a:r>
            <a:r>
              <a:rPr lang="bn-IN" sz="3600" b="1" spc="38" dirty="0">
                <a:ln w="11430">
                  <a:solidFill>
                    <a:srgbClr val="0070C0"/>
                  </a:solidFill>
                </a:ln>
                <a:solidFill>
                  <a:srgbClr val="002060"/>
                </a:solidFill>
                <a:latin typeface="NikoshBAN" pitchFamily="2" charset="0"/>
                <a:cs typeface="NikoshBAN" pitchFamily="2" charset="0"/>
              </a:rPr>
              <a:t>গোষ্ঠীবদ্ধ বা সংঘবদ্ধ বসতি কাকে বলে?</a:t>
            </a:r>
            <a:endParaRPr lang="en-US" sz="3600" b="1" spc="38" dirty="0">
              <a:ln w="11430">
                <a:solidFill>
                  <a:srgbClr val="0070C0"/>
                </a:solidFill>
              </a:ln>
              <a:solidFill>
                <a:srgbClr val="002060"/>
              </a:solidFill>
              <a:latin typeface="NikoshBAN" pitchFamily="2" charset="0"/>
              <a:cs typeface="NikoshBAN" pitchFamily="2" charset="0"/>
            </a:endParaRPr>
          </a:p>
          <a:p>
            <a:endParaRPr lang="bn-BD" b="1" spc="38" dirty="0" smtClean="0">
              <a:ln w="11430">
                <a:solidFill>
                  <a:srgbClr val="002060"/>
                </a:solidFill>
              </a:ln>
              <a:solidFill>
                <a:schemeClr val="bg1"/>
              </a:solidFill>
              <a:latin typeface="NikoshBAN" pitchFamily="2" charset="0"/>
              <a:cs typeface="NikoshBAN" pitchFamily="2" charset="0"/>
            </a:endParaRPr>
          </a:p>
          <a:p>
            <a:r>
              <a:rPr lang="bn-BD" sz="3600" b="1" spc="38" dirty="0" smtClean="0">
                <a:ln w="11430">
                  <a:solidFill>
                    <a:srgbClr val="002060"/>
                  </a:solidFill>
                </a:ln>
                <a:solidFill>
                  <a:schemeClr val="bg1"/>
                </a:solidFill>
                <a:latin typeface="NikoshBAN" pitchFamily="2" charset="0"/>
                <a:cs typeface="NikoshBAN" pitchFamily="2" charset="0"/>
              </a:rPr>
              <a:t>২। </a:t>
            </a:r>
            <a:r>
              <a:rPr lang="bn-IN" sz="3600" b="1" spc="38" dirty="0" smtClean="0">
                <a:ln w="11430">
                  <a:solidFill>
                    <a:srgbClr val="002060"/>
                  </a:solidFill>
                </a:ln>
                <a:solidFill>
                  <a:schemeClr val="bg1"/>
                </a:solidFill>
                <a:latin typeface="NikoshBAN" pitchFamily="2" charset="0"/>
                <a:cs typeface="NikoshBAN" pitchFamily="2" charset="0"/>
              </a:rPr>
              <a:t>বিক্ষিপ্ত </a:t>
            </a:r>
            <a:r>
              <a:rPr lang="bn-IN" sz="3600" b="1" spc="38" dirty="0">
                <a:ln w="11430">
                  <a:solidFill>
                    <a:srgbClr val="002060"/>
                  </a:solidFill>
                </a:ln>
                <a:solidFill>
                  <a:schemeClr val="bg1"/>
                </a:solidFill>
                <a:latin typeface="NikoshBAN" pitchFamily="2" charset="0"/>
                <a:cs typeface="NikoshBAN" pitchFamily="2" charset="0"/>
              </a:rPr>
              <a:t>বসতি কাকে বলে? দুটি বৈশিষ্ট লিখ</a:t>
            </a:r>
            <a:r>
              <a:rPr lang="bn-IN" sz="3600" b="1" spc="38" dirty="0" smtClean="0">
                <a:ln w="11430">
                  <a:solidFill>
                    <a:srgbClr val="002060"/>
                  </a:solidFill>
                </a:ln>
                <a:solidFill>
                  <a:schemeClr val="bg1"/>
                </a:solidFill>
                <a:latin typeface="NikoshBAN" pitchFamily="2" charset="0"/>
                <a:cs typeface="NikoshBAN" pitchFamily="2" charset="0"/>
              </a:rPr>
              <a:t>।</a:t>
            </a:r>
            <a:endParaRPr lang="bn-BD" sz="3600" b="1" spc="38" dirty="0" smtClean="0">
              <a:ln w="11430">
                <a:solidFill>
                  <a:srgbClr val="002060"/>
                </a:solidFill>
              </a:ln>
              <a:solidFill>
                <a:schemeClr val="bg1"/>
              </a:solidFill>
              <a:latin typeface="NikoshBAN" pitchFamily="2" charset="0"/>
              <a:cs typeface="NikoshBAN" pitchFamily="2" charset="0"/>
            </a:endParaRPr>
          </a:p>
          <a:p>
            <a:endParaRPr lang="en-US" sz="1400" b="1" spc="38" dirty="0">
              <a:ln w="11430">
                <a:solidFill>
                  <a:srgbClr val="002060"/>
                </a:solidFill>
              </a:ln>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113049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Display 15"/>
          <p:cNvSpPr/>
          <p:nvPr/>
        </p:nvSpPr>
        <p:spPr>
          <a:xfrm>
            <a:off x="4121240" y="1908756"/>
            <a:ext cx="6323527" cy="3064003"/>
          </a:xfrm>
          <a:prstGeom prst="flowChartDisplay">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dirty="0" err="1">
                <a:latin typeface="NikoshBAN" panose="02000000000000000000" pitchFamily="2" charset="0"/>
                <a:cs typeface="NikoshBAN" panose="02000000000000000000" pitchFamily="2" charset="0"/>
              </a:rPr>
              <a:t>এই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বসতিতে</a:t>
            </a:r>
            <a:r>
              <a:rPr lang="bn-IN" sz="3200" dirty="0">
                <a:latin typeface="NikoshBAN" panose="02000000000000000000" pitchFamily="2" charset="0"/>
                <a:cs typeface="NikoshBAN" panose="02000000000000000000" pitchFamily="2" charset="0"/>
              </a:rPr>
              <a:t> বাড়িগুলো একই সরলরেখায় গড়ে ওঠে। প্রধানত প্রাকৃতিক এবং কিছু ক্ষেত্রে সামাজিক কারণ এই ধরনের বসতি গড়ে সাহায্য </a:t>
            </a:r>
            <a:r>
              <a:rPr lang="bn-IN" sz="3200" dirty="0" smtClean="0">
                <a:latin typeface="NikoshBAN" panose="02000000000000000000" pitchFamily="2" charset="0"/>
                <a:cs typeface="NikoshBAN" panose="02000000000000000000" pitchFamily="2" charset="0"/>
              </a:rPr>
              <a:t>করে</a:t>
            </a:r>
            <a:r>
              <a:rPr lang="bn-BD"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63" y="1908756"/>
            <a:ext cx="3456661" cy="3075368"/>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1017433" y="242814"/>
            <a:ext cx="2524258" cy="1083709"/>
          </a:xfrm>
          <a:prstGeom prst="rect">
            <a:avLst/>
          </a:prstGeom>
          <a:solidFill>
            <a:schemeClr val="accent3">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4400" dirty="0">
                <a:solidFill>
                  <a:srgbClr val="0070C0"/>
                </a:solidFill>
                <a:latin typeface="NikoshBAN" panose="02000000000000000000" pitchFamily="2" charset="0"/>
                <a:cs typeface="NikoshBAN" panose="02000000000000000000" pitchFamily="2" charset="0"/>
              </a:rPr>
              <a:t>রৈখিক </a:t>
            </a:r>
            <a:r>
              <a:rPr lang="bn-IN" sz="4400" dirty="0" smtClean="0">
                <a:solidFill>
                  <a:srgbClr val="0070C0"/>
                </a:solidFill>
                <a:latin typeface="NikoshBAN" panose="02000000000000000000" pitchFamily="2" charset="0"/>
                <a:cs typeface="NikoshBAN" panose="02000000000000000000" pitchFamily="2" charset="0"/>
              </a:rPr>
              <a:t>বসতি</a:t>
            </a:r>
            <a:endParaRPr lang="en-US" sz="44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462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0327" y="510031"/>
            <a:ext cx="4501729" cy="2361958"/>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ounded Rectangle 9"/>
          <p:cNvSpPr/>
          <p:nvPr/>
        </p:nvSpPr>
        <p:spPr>
          <a:xfrm>
            <a:off x="347727" y="3206839"/>
            <a:ext cx="9350064" cy="3054749"/>
          </a:xfrm>
          <a:prstGeom prst="roundRect">
            <a:avLst/>
          </a:prstGeom>
          <a:solidFill>
            <a:schemeClr val="accent3">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r>
              <a:rPr lang="bn-IN" sz="3600" dirty="0">
                <a:solidFill>
                  <a:srgbClr val="0070C0"/>
                </a:solidFill>
                <a:latin typeface="NikoshBAN" panose="02000000000000000000" pitchFamily="2" charset="0"/>
                <a:cs typeface="NikoshBAN" panose="02000000000000000000" pitchFamily="2" charset="0"/>
              </a:rPr>
              <a:t>নদীর প্রাকৃতিক বাঁধ, নদীর কিনারা, রাস্তার কিনারা প্রভৃতি স্থানে এই ধরনের বসতি গড়ে ওঠে। এই অবস্থায় গড়ে ওঠা পূঞ্জীভূত রৈখিক ধরনের বসতিগুলোর মধ্যে কিছুটা ফাঁকা থাকে। এই ফাঁকা স্থানটুকু ব্যবহৃত হয় খামার হিসেবে। বন্যামুক্ত সমস্ত উচ্চভূমি এই ধরনের বসতির জন্য সুবিধাজনক।</a:t>
            </a:r>
            <a:endParaRPr lang="en-US" sz="36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5458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582076" y="640906"/>
            <a:ext cx="2198785" cy="853044"/>
          </a:xfrm>
          <a:prstGeom prst="roundRect">
            <a:avLst/>
          </a:prstGeom>
          <a:blipFill>
            <a:blip r:embed="rId2"/>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5400" b="1" dirty="0">
                <a:solidFill>
                  <a:srgbClr val="0070C0"/>
                </a:solidFill>
                <a:latin typeface="NikoshBAN" panose="02000000000000000000" pitchFamily="2" charset="0"/>
                <a:cs typeface="NikoshBAN" panose="02000000000000000000" pitchFamily="2" charset="0"/>
              </a:rPr>
              <a:t>মূল্যায়ন </a:t>
            </a:r>
            <a:endParaRPr lang="en-US" sz="5400" b="1" dirty="0">
              <a:solidFill>
                <a:srgbClr val="0070C0"/>
              </a:solidFill>
              <a:latin typeface="NikoshBAN" panose="02000000000000000000" pitchFamily="2" charset="0"/>
              <a:cs typeface="NikoshBAN" panose="02000000000000000000" pitchFamily="2" charset="0"/>
            </a:endParaRPr>
          </a:p>
        </p:txBody>
      </p:sp>
      <p:sp>
        <p:nvSpPr>
          <p:cNvPr id="11" name="Round Same Side Corner Rectangle 10"/>
          <p:cNvSpPr/>
          <p:nvPr/>
        </p:nvSpPr>
        <p:spPr>
          <a:xfrm>
            <a:off x="734093" y="2519182"/>
            <a:ext cx="7894749" cy="2798562"/>
          </a:xfrm>
          <a:prstGeom prst="round2SameRect">
            <a:avLst/>
          </a:prstGeom>
          <a:solidFill>
            <a:srgbClr val="002060"/>
          </a:solidFill>
        </p:spPr>
        <p:style>
          <a:lnRef idx="1">
            <a:schemeClr val="accent2"/>
          </a:lnRef>
          <a:fillRef idx="3">
            <a:schemeClr val="accent2"/>
          </a:fillRef>
          <a:effectRef idx="2">
            <a:schemeClr val="accent2"/>
          </a:effectRef>
          <a:fontRef idx="minor">
            <a:schemeClr val="lt1"/>
          </a:fontRef>
        </p:style>
        <p:txBody>
          <a:bodyPr rtlCol="0" anchor="ctr"/>
          <a:lstStyle/>
          <a:p>
            <a:pPr>
              <a:spcBef>
                <a:spcPts val="900"/>
              </a:spcBef>
              <a:spcAft>
                <a:spcPts val="900"/>
              </a:spcAft>
            </a:pPr>
            <a:r>
              <a:rPr lang="bn-IN" sz="4000" dirty="0">
                <a:solidFill>
                  <a:srgbClr val="FFFF00"/>
                </a:solidFill>
                <a:latin typeface="NikoshBAN" panose="02000000000000000000" pitchFamily="2" charset="0"/>
                <a:cs typeface="NikoshBAN" panose="02000000000000000000" pitchFamily="2" charset="0"/>
              </a:rPr>
              <a:t>১। মানুষ কেন একত্রে বসবাস করে?</a:t>
            </a:r>
          </a:p>
          <a:p>
            <a:pPr>
              <a:spcBef>
                <a:spcPts val="900"/>
              </a:spcBef>
              <a:spcAft>
                <a:spcPts val="900"/>
              </a:spcAft>
            </a:pPr>
            <a:r>
              <a:rPr lang="bn-IN" sz="4000" dirty="0">
                <a:solidFill>
                  <a:srgbClr val="FFFF00"/>
                </a:solidFill>
                <a:latin typeface="NikoshBAN" panose="02000000000000000000" pitchFamily="2" charset="0"/>
                <a:cs typeface="NikoshBAN" panose="02000000000000000000" pitchFamily="2" charset="0"/>
              </a:rPr>
              <a:t>২। বিক্ষিপ্ত বসতি গড়ে উঠার অন্যতম </a:t>
            </a:r>
            <a:r>
              <a:rPr lang="bn-IN" sz="4000" dirty="0" smtClean="0">
                <a:solidFill>
                  <a:srgbClr val="FFFF00"/>
                </a:solidFill>
                <a:latin typeface="NikoshBAN" panose="02000000000000000000" pitchFamily="2" charset="0"/>
                <a:cs typeface="NikoshBAN" panose="02000000000000000000" pitchFamily="2" charset="0"/>
              </a:rPr>
              <a:t>কারণ </a:t>
            </a:r>
            <a:r>
              <a:rPr lang="bn-IN" sz="4000" dirty="0">
                <a:solidFill>
                  <a:srgbClr val="FFFF00"/>
                </a:solidFill>
                <a:latin typeface="NikoshBAN" panose="02000000000000000000" pitchFamily="2" charset="0"/>
                <a:cs typeface="NikoshBAN" panose="02000000000000000000" pitchFamily="2" charset="0"/>
              </a:rPr>
              <a:t>কি?</a:t>
            </a:r>
          </a:p>
          <a:p>
            <a:pPr>
              <a:spcBef>
                <a:spcPts val="900"/>
              </a:spcBef>
              <a:spcAft>
                <a:spcPts val="900"/>
              </a:spcAft>
            </a:pPr>
            <a:r>
              <a:rPr lang="bn-IN" sz="4000" dirty="0">
                <a:solidFill>
                  <a:srgbClr val="FFFF00"/>
                </a:solidFill>
                <a:latin typeface="NikoshBAN" panose="02000000000000000000" pitchFamily="2" charset="0"/>
                <a:cs typeface="NikoshBAN" panose="02000000000000000000" pitchFamily="2" charset="0"/>
              </a:rPr>
              <a:t>৩। রৈখিক বসতির ফাঁকা স্থানে কি </a:t>
            </a:r>
            <a:r>
              <a:rPr lang="bn-IN" sz="4000" dirty="0" smtClean="0">
                <a:solidFill>
                  <a:srgbClr val="FFFF00"/>
                </a:solidFill>
                <a:latin typeface="NikoshBAN" panose="02000000000000000000" pitchFamily="2" charset="0"/>
                <a:cs typeface="NikoshBAN" panose="02000000000000000000" pitchFamily="2" charset="0"/>
              </a:rPr>
              <a:t>গড়ে </a:t>
            </a:r>
            <a:r>
              <a:rPr lang="bn-IN" sz="4000" dirty="0">
                <a:solidFill>
                  <a:srgbClr val="FFFF00"/>
                </a:solidFill>
                <a:latin typeface="NikoshBAN" panose="02000000000000000000" pitchFamily="2" charset="0"/>
                <a:cs typeface="NikoshBAN" panose="02000000000000000000" pitchFamily="2" charset="0"/>
              </a:rPr>
              <a:t>উঠে? </a:t>
            </a:r>
            <a:endParaRPr lang="en-US" sz="4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5083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70728" y="1191707"/>
            <a:ext cx="3941808" cy="907549"/>
          </a:xfrm>
          <a:prstGeom prst="rect">
            <a:avLst/>
          </a:prstGeom>
          <a:blipFill>
            <a:blip r:embed="rId3"/>
            <a:tile tx="0" ty="0" sx="100000" sy="100000" flip="none" algn="tl"/>
          </a:blipFill>
          <a:ln w="12700" cap="sq" cmpd="thickThin">
            <a:solidFill>
              <a:srgbClr val="000000"/>
            </a:solidFill>
            <a:prstDash val="solid"/>
            <a:miter lim="800000"/>
          </a:ln>
          <a:effectLst>
            <a:innerShdw blurRad="76200">
              <a:srgbClr val="000000"/>
            </a:innerShdw>
          </a:effectLst>
        </p:spPr>
      </p:pic>
      <p:grpSp>
        <p:nvGrpSpPr>
          <p:cNvPr id="11" name="Group 10"/>
          <p:cNvGrpSpPr/>
          <p:nvPr/>
        </p:nvGrpSpPr>
        <p:grpSpPr>
          <a:xfrm>
            <a:off x="6297769" y="1466532"/>
            <a:ext cx="2791690" cy="1822754"/>
            <a:chOff x="3352800" y="762000"/>
            <a:chExt cx="3581400" cy="3017520"/>
          </a:xfrm>
        </p:grpSpPr>
        <p:pic>
          <p:nvPicPr>
            <p:cNvPr id="12" name="Picture 11" descr="home-icon.jpg"/>
            <p:cNvPicPr>
              <a:picLocks noChangeAspect="1"/>
            </p:cNvPicPr>
            <p:nvPr/>
          </p:nvPicPr>
          <p:blipFill>
            <a:blip r:embed="rId4">
              <a:biLevel thresh="5000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3352800" y="762000"/>
              <a:ext cx="3581400" cy="2865120"/>
            </a:xfrm>
            <a:prstGeom prst="ellipse">
              <a:avLst/>
            </a:prstGeom>
            <a:ln w="34925">
              <a:solidFill>
                <a:schemeClr val="tx1"/>
              </a:solidFill>
            </a:ln>
            <a:effectLst>
              <a:softEdge rad="112500"/>
            </a:effectLst>
          </p:spPr>
        </p:pic>
        <p:sp>
          <p:nvSpPr>
            <p:cNvPr id="13" name="Oval 12"/>
            <p:cNvSpPr/>
            <p:nvPr/>
          </p:nvSpPr>
          <p:spPr>
            <a:xfrm>
              <a:off x="3581400" y="762000"/>
              <a:ext cx="3352800" cy="301752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83335" y="4002298"/>
            <a:ext cx="10431887" cy="707886"/>
          </a:xfrm>
          <a:prstGeom prst="rect">
            <a:avLst/>
          </a:prstGeom>
          <a:solidFill>
            <a:schemeClr val="accent3">
              <a:lumMod val="40000"/>
              <a:lumOff val="60000"/>
            </a:schemeClr>
          </a:solidFill>
        </p:spPr>
        <p:txBody>
          <a:bodyPr wrap="square" rtlCol="0">
            <a:spAutoFit/>
          </a:bodyPr>
          <a:lstStyle/>
          <a:p>
            <a:r>
              <a:rPr lang="bn-IN" sz="4000" dirty="0">
                <a:ln w="0"/>
                <a:solidFill>
                  <a:srgbClr val="0070C0"/>
                </a:solidFill>
                <a:effectLst>
                  <a:outerShdw blurRad="38100" dist="19050" dir="2700000" algn="tl" rotWithShape="0">
                    <a:schemeClr val="dk1">
                      <a:alpha val="40000"/>
                    </a:schemeClr>
                  </a:outerShdw>
                </a:effectLst>
                <a:latin typeface="NikoshBAN" pitchFamily="2" charset="0"/>
                <a:cs typeface="NikoshBAN" pitchFamily="2" charset="0"/>
              </a:rPr>
              <a:t>১।  বিক্ষিপ্ত বসতি বন্ধুর ভূপ্রাকৃতিক অঞ্চলে গড়ে উঠে </a:t>
            </a:r>
            <a:r>
              <a:rPr lang="bn-IN" sz="4000" dirty="0" smtClean="0">
                <a:ln w="0"/>
                <a:solidFill>
                  <a:srgbClr val="0070C0"/>
                </a:solidFill>
                <a:effectLst>
                  <a:outerShdw blurRad="38100" dist="19050" dir="2700000" algn="tl" rotWithShape="0">
                    <a:schemeClr val="dk1">
                      <a:alpha val="40000"/>
                    </a:schemeClr>
                  </a:outerShdw>
                </a:effectLst>
                <a:latin typeface="NikoshBAN" pitchFamily="2" charset="0"/>
                <a:cs typeface="NikoshBAN" pitchFamily="2" charset="0"/>
              </a:rPr>
              <a:t>–</a:t>
            </a:r>
            <a:r>
              <a:rPr lang="bn-BD" sz="4000" dirty="0" smtClean="0">
                <a:ln w="0"/>
                <a:solidFill>
                  <a:srgbClr val="0070C0"/>
                </a:solidFill>
                <a:effectLst>
                  <a:outerShdw blurRad="38100" dist="19050" dir="2700000" algn="tl" rotWithShape="0">
                    <a:schemeClr val="dk1">
                      <a:alpha val="40000"/>
                    </a:schemeClr>
                  </a:outerShdw>
                </a:effectLst>
                <a:latin typeface="NikoshBAN" pitchFamily="2" charset="0"/>
                <a:cs typeface="NikoshBAN" pitchFamily="2" charset="0"/>
              </a:rPr>
              <a:t> </a:t>
            </a:r>
            <a:r>
              <a:rPr lang="bn-IN" sz="4000" dirty="0" smtClean="0">
                <a:ln w="0"/>
                <a:solidFill>
                  <a:srgbClr val="0070C0"/>
                </a:solidFill>
                <a:effectLst>
                  <a:outerShdw blurRad="38100" dist="19050" dir="2700000" algn="tl" rotWithShape="0">
                    <a:schemeClr val="dk1">
                      <a:alpha val="40000"/>
                    </a:schemeClr>
                  </a:outerShdw>
                </a:effectLst>
                <a:latin typeface="NikoshBAN" pitchFamily="2" charset="0"/>
                <a:cs typeface="NikoshBAN" pitchFamily="2" charset="0"/>
              </a:rPr>
              <a:t>ব্যাখ্যা </a:t>
            </a:r>
            <a:r>
              <a:rPr lang="bn-IN" sz="4000" dirty="0">
                <a:ln w="0"/>
                <a:solidFill>
                  <a:srgbClr val="0070C0"/>
                </a:solidFill>
                <a:effectLst>
                  <a:outerShdw blurRad="38100" dist="19050" dir="2700000" algn="tl" rotWithShape="0">
                    <a:schemeClr val="dk1">
                      <a:alpha val="40000"/>
                    </a:schemeClr>
                  </a:outerShdw>
                </a:effectLst>
                <a:latin typeface="NikoshBAN" pitchFamily="2" charset="0"/>
                <a:cs typeface="NikoshBAN" pitchFamily="2" charset="0"/>
              </a:rPr>
              <a:t>কর।</a:t>
            </a:r>
            <a:endParaRPr lang="en-US" sz="3600" dirty="0">
              <a:ln w="0"/>
              <a:solidFill>
                <a:srgbClr val="0070C0"/>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71949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
                                        </p:tgtEl>
                                        <p:attrNameLst>
                                          <p:attrName>ppt_y</p:attrName>
                                        </p:attrNameLst>
                                      </p:cBhvr>
                                      <p:tavLst>
                                        <p:tav tm="0">
                                          <p:val>
                                            <p:strVal val="#ppt_y"/>
                                          </p:val>
                                        </p:tav>
                                        <p:tav tm="100000">
                                          <p:val>
                                            <p:strVal val="#ppt_y"/>
                                          </p:val>
                                        </p:tav>
                                      </p:tavLst>
                                    </p:anim>
                                    <p:anim calcmode="lin" valueType="num">
                                      <p:cBhvr>
                                        <p:cTn id="2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10677" y="441638"/>
            <a:ext cx="3540872"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এসো কিছু ছবি দেখি-</a:t>
            </a:r>
            <a:endParaRPr lang="en-US" sz="3600" dirty="0">
              <a:latin typeface="NikoshBAN" panose="02000000000000000000" pitchFamily="2" charset="0"/>
              <a:cs typeface="NikoshBAN" panose="02000000000000000000" pitchFamily="2" charset="0"/>
            </a:endParaRPr>
          </a:p>
        </p:txBody>
      </p:sp>
      <p:sp>
        <p:nvSpPr>
          <p:cNvPr id="14" name="TextBox 13"/>
          <p:cNvSpPr txBox="1"/>
          <p:nvPr/>
        </p:nvSpPr>
        <p:spPr>
          <a:xfrm>
            <a:off x="2970958" y="4447657"/>
            <a:ext cx="4361182" cy="523220"/>
          </a:xfrm>
          <a:prstGeom prst="rect">
            <a:avLst/>
          </a:prstGeom>
          <a:solidFill>
            <a:schemeClr val="bg1"/>
          </a:solidFill>
        </p:spPr>
        <p:txBody>
          <a:bodyPr wrap="square" rtlCol="0">
            <a:spAutoFit/>
          </a:bodyPr>
          <a:lstStyle/>
          <a:p>
            <a:r>
              <a:rPr lang="bn-IN" sz="2800" dirty="0">
                <a:latin typeface="NikoshBAN" panose="02000000000000000000" pitchFamily="2" charset="0"/>
                <a:cs typeface="NikoshBAN" panose="02000000000000000000" pitchFamily="2" charset="0"/>
              </a:rPr>
              <a:t>এই ছবিটিতে আমরা কি দেখতে পাচ্ছি? </a:t>
            </a:r>
            <a:endParaRPr lang="en-US" sz="2800" dirty="0">
              <a:latin typeface="NikoshBAN" panose="02000000000000000000" pitchFamily="2" charset="0"/>
              <a:cs typeface="NikoshBAN" panose="02000000000000000000" pitchFamily="2" charset="0"/>
            </a:endParaRPr>
          </a:p>
        </p:txBody>
      </p:sp>
      <p:sp>
        <p:nvSpPr>
          <p:cNvPr id="15" name="TextBox 14"/>
          <p:cNvSpPr txBox="1"/>
          <p:nvPr/>
        </p:nvSpPr>
        <p:spPr>
          <a:xfrm>
            <a:off x="3066534" y="4440616"/>
            <a:ext cx="4170030" cy="954107"/>
          </a:xfrm>
          <a:prstGeom prst="rect">
            <a:avLst/>
          </a:prstGeom>
          <a:solidFill>
            <a:schemeClr val="bg1"/>
          </a:solidFill>
        </p:spPr>
        <p:txBody>
          <a:bodyPr wrap="square" rtlCol="0">
            <a:spAutoFit/>
          </a:bodyPr>
          <a:lstStyle/>
          <a:p>
            <a:r>
              <a:rPr lang="bn-IN" sz="2800" dirty="0">
                <a:latin typeface="NikoshBAN" panose="02000000000000000000" pitchFamily="2" charset="0"/>
                <a:cs typeface="NikoshBAN" panose="02000000000000000000" pitchFamily="2" charset="0"/>
              </a:rPr>
              <a:t>নদী,খাল কিংবা রাস্তার পাশে এরকম বসতি আমরা দেখতে পাই ।</a:t>
            </a:r>
            <a:endParaRPr lang="en-US" sz="28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785" y="1383188"/>
            <a:ext cx="3482705" cy="2765659"/>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3162110" y="4389107"/>
            <a:ext cx="3899456" cy="954107"/>
          </a:xfrm>
          <a:prstGeom prst="rect">
            <a:avLst/>
          </a:prstGeom>
          <a:solidFill>
            <a:schemeClr val="bg1"/>
          </a:solidFill>
        </p:spPr>
        <p:txBody>
          <a:bodyPr wrap="square" rtlCol="0">
            <a:spAutoFit/>
          </a:bodyPr>
          <a:lstStyle/>
          <a:p>
            <a:pPr algn="ctr"/>
            <a:r>
              <a:rPr lang="en-US" sz="2800" dirty="0" err="1">
                <a:latin typeface="NikoshBAN" panose="02000000000000000000" pitchFamily="2" charset="0"/>
                <a:cs typeface="NikoshBAN" panose="02000000000000000000" pitchFamily="2" charset="0"/>
              </a:rPr>
              <a:t>এই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ধরনের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বসতিকে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গোষ্ঠীবদ্ধ</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সংঘবদ্ধ</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বসতি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হয়</a:t>
            </a:r>
            <a:endParaRPr lang="en-US" sz="2800" dirty="0">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70001" y="1337291"/>
            <a:ext cx="3602271" cy="2857452"/>
          </a:xfrm>
          <a:prstGeom prst="rect">
            <a:avLst/>
          </a:prstGeom>
          <a:solidFill>
            <a:srgbClr val="FFFFFF">
              <a:shade val="85000"/>
            </a:srgbClr>
          </a:solidFill>
          <a:ln w="8890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2880869" y="4474914"/>
            <a:ext cx="4380533" cy="707886"/>
          </a:xfrm>
          <a:prstGeom prst="rect">
            <a:avLst/>
          </a:prstGeom>
          <a:solidFill>
            <a:schemeClr val="bg1"/>
          </a:solidFill>
        </p:spPr>
        <p:txBody>
          <a:bodyPr wrap="square" rtlCol="0">
            <a:spAutoFit/>
          </a:bodyPr>
          <a:lstStyle/>
          <a:p>
            <a:pPr algn="ctr"/>
            <a:endParaRPr lang="en-US" sz="1200" dirty="0" smtClean="0">
              <a:latin typeface="NikoshBAN" panose="02000000000000000000" pitchFamily="2" charset="0"/>
              <a:cs typeface="NikoshBAN" panose="02000000000000000000" pitchFamily="2" charset="0"/>
            </a:endParaRPr>
          </a:p>
          <a:p>
            <a:pPr algn="ctr"/>
            <a:r>
              <a:rPr lang="bn-IN" sz="2800" dirty="0" smtClean="0">
                <a:latin typeface="NikoshBAN" panose="02000000000000000000" pitchFamily="2" charset="0"/>
                <a:cs typeface="NikoshBAN" panose="02000000000000000000" pitchFamily="2" charset="0"/>
              </a:rPr>
              <a:t>এই </a:t>
            </a:r>
            <a:r>
              <a:rPr lang="bn-IN" sz="2800" dirty="0">
                <a:latin typeface="NikoshBAN" panose="02000000000000000000" pitchFamily="2" charset="0"/>
                <a:cs typeface="NikoshBAN" panose="02000000000000000000" pitchFamily="2" charset="0"/>
              </a:rPr>
              <a:t>ছবিটিতে আমরা কি দেখতে পাচ্ছি</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21" name="TextBox 20"/>
          <p:cNvSpPr txBox="1"/>
          <p:nvPr/>
        </p:nvSpPr>
        <p:spPr>
          <a:xfrm>
            <a:off x="2992383" y="4467401"/>
            <a:ext cx="4304388" cy="646331"/>
          </a:xfrm>
          <a:prstGeom prst="rect">
            <a:avLst/>
          </a:prstGeom>
          <a:solidFill>
            <a:schemeClr val="bg1"/>
          </a:solidFill>
        </p:spPr>
        <p:txBody>
          <a:bodyPr wrap="square" rtlCol="0">
            <a:spAutoFit/>
          </a:bodyPr>
          <a:lstStyle/>
          <a:p>
            <a:pPr algn="ctr"/>
            <a:r>
              <a:rPr lang="bn-IN" sz="3600" dirty="0">
                <a:latin typeface="NikoshBAN" panose="02000000000000000000" pitchFamily="2" charset="0"/>
                <a:cs typeface="NikoshBAN" panose="02000000000000000000" pitchFamily="2" charset="0"/>
              </a:rPr>
              <a:t>বিক্ষিপ্ত বসতি</a:t>
            </a:r>
            <a:endParaRPr lang="en-US" sz="3600"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001" y="1350135"/>
            <a:ext cx="3796664" cy="2880485"/>
          </a:xfrm>
          <a:prstGeom prst="rect">
            <a:avLst/>
          </a:prstGeom>
          <a:solidFill>
            <a:srgbClr val="FFFFFF">
              <a:shade val="85000"/>
            </a:srgbClr>
          </a:solidFill>
          <a:ln w="8890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13" t="-425" r="313" b="425"/>
          <a:stretch/>
        </p:blipFill>
        <p:spPr>
          <a:xfrm>
            <a:off x="3270001" y="1346919"/>
            <a:ext cx="3791565" cy="2899333"/>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TextBox 22"/>
          <p:cNvSpPr txBox="1"/>
          <p:nvPr/>
        </p:nvSpPr>
        <p:spPr>
          <a:xfrm>
            <a:off x="2763559" y="4473412"/>
            <a:ext cx="4762035" cy="523220"/>
          </a:xfrm>
          <a:prstGeom prst="rect">
            <a:avLst/>
          </a:prstGeom>
          <a:solidFill>
            <a:schemeClr val="bg1"/>
          </a:solidFill>
        </p:spPr>
        <p:txBody>
          <a:bodyPr wrap="square" rtlCol="0">
            <a:spAutoFit/>
          </a:bodyPr>
          <a:lstStyle/>
          <a:p>
            <a:pPr algn="ctr"/>
            <a:r>
              <a:rPr lang="bn-IN" sz="2800" dirty="0">
                <a:latin typeface="NikoshBAN" panose="02000000000000000000" pitchFamily="2" charset="0"/>
                <a:cs typeface="NikoshBAN" panose="02000000000000000000" pitchFamily="2" charset="0"/>
              </a:rPr>
              <a:t>এই ছবিগুলোতে আমরা কি দেখতে পাচ্ছি? </a:t>
            </a:r>
            <a:endParaRPr lang="en-US" sz="2800" dirty="0">
              <a:latin typeface="NikoshBAN" panose="02000000000000000000" pitchFamily="2" charset="0"/>
              <a:cs typeface="NikoshBAN" panose="02000000000000000000" pitchFamily="2" charset="0"/>
            </a:endParaRPr>
          </a:p>
        </p:txBody>
      </p:sp>
      <p:sp>
        <p:nvSpPr>
          <p:cNvPr id="24" name="TextBox 23"/>
          <p:cNvSpPr txBox="1"/>
          <p:nvPr/>
        </p:nvSpPr>
        <p:spPr>
          <a:xfrm>
            <a:off x="2876893" y="4351803"/>
            <a:ext cx="4535365" cy="954107"/>
          </a:xfrm>
          <a:prstGeom prst="rect">
            <a:avLst/>
          </a:prstGeom>
          <a:solidFill>
            <a:schemeClr val="bg1"/>
          </a:solidFill>
        </p:spPr>
        <p:txBody>
          <a:bodyPr wrap="square" rtlCol="0">
            <a:spAutoFit/>
          </a:bodyPr>
          <a:lstStyle/>
          <a:p>
            <a:pPr algn="ctr"/>
            <a:r>
              <a:rPr lang="bn-IN" sz="2800" dirty="0">
                <a:latin typeface="NikoshBAN" panose="02000000000000000000" pitchFamily="2" charset="0"/>
                <a:cs typeface="NikoshBAN" panose="02000000000000000000" pitchFamily="2" charset="0"/>
              </a:rPr>
              <a:t>একই সরলরেখায় অবস্থিত বলে এধরনের বসতিকে রৈখিক বসতি বলে</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8941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out)">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out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out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out)">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outVertic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circle(in)">
                                      <p:cBhvr>
                                        <p:cTn id="51" dur="2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32"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ox(out)">
                                      <p:cBhvr>
                                        <p:cTn id="56" dur="2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animBg="1"/>
      <p:bldP spid="20" grpId="0" animBg="1"/>
      <p:bldP spid="21"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93" y="90923"/>
            <a:ext cx="9553977" cy="6553200"/>
          </a:xfrm>
          <a:prstGeom prst="rect">
            <a:avLst/>
          </a:prstGeom>
        </p:spPr>
      </p:pic>
      <p:sp>
        <p:nvSpPr>
          <p:cNvPr id="4" name="TextBox 3"/>
          <p:cNvSpPr txBox="1"/>
          <p:nvPr/>
        </p:nvSpPr>
        <p:spPr>
          <a:xfrm>
            <a:off x="608931" y="4203386"/>
            <a:ext cx="9369566" cy="2215991"/>
          </a:xfrm>
          <a:prstGeom prst="rect">
            <a:avLst/>
          </a:prstGeom>
          <a:noFill/>
        </p:spPr>
        <p:txBody>
          <a:bodyPr wrap="square" rtlCol="0">
            <a:spAutoFit/>
          </a:bodyPr>
          <a:lstStyle/>
          <a:p>
            <a:pPr algn="ctr"/>
            <a:r>
              <a:rPr lang="bn-IN" sz="13800" b="1" dirty="0">
                <a:solidFill>
                  <a:srgbClr val="FF0000"/>
                </a:solidFill>
                <a:latin typeface="NikoshBAN" pitchFamily="2" charset="0"/>
                <a:cs typeface="NikoshBAN" pitchFamily="2" charset="0"/>
              </a:rPr>
              <a:t>সবাইকে ধন্যবাদ</a:t>
            </a:r>
            <a:endParaRPr lang="en-US" sz="2000" b="1" dirty="0">
              <a:solidFill>
                <a:srgbClr val="FF0000"/>
              </a:solidFill>
              <a:latin typeface="NikoshBAN" pitchFamily="2" charset="0"/>
              <a:cs typeface="NikoshBAN" pitchFamily="2" charset="0"/>
            </a:endParaRPr>
          </a:p>
        </p:txBody>
      </p:sp>
      <p:sp>
        <p:nvSpPr>
          <p:cNvPr id="5" name="TextBox 4"/>
          <p:cNvSpPr txBox="1"/>
          <p:nvPr/>
        </p:nvSpPr>
        <p:spPr>
          <a:xfrm>
            <a:off x="978125" y="193955"/>
            <a:ext cx="8534400" cy="707886"/>
          </a:xfrm>
          <a:prstGeom prst="rect">
            <a:avLst/>
          </a:prstGeom>
          <a:solidFill>
            <a:schemeClr val="accent1">
              <a:lumMod val="60000"/>
              <a:lumOff val="40000"/>
            </a:schemeClr>
          </a:solidFill>
          <a:ln>
            <a:solidFill>
              <a:schemeClr val="accent3">
                <a:lumMod val="50000"/>
              </a:schemeClr>
            </a:solidFill>
          </a:ln>
        </p:spPr>
        <p:txBody>
          <a:bodyPr wrap="square" rtlCol="0">
            <a:spAutoFit/>
          </a:bodyPr>
          <a:lstStyle/>
          <a:p>
            <a:pPr algn="ctr"/>
            <a:r>
              <a:rPr lang="en-US" sz="4000" b="1" dirty="0" err="1" smtClean="0">
                <a:latin typeface="NikoshBAN" panose="02000000000000000000" pitchFamily="2" charset="0"/>
                <a:cs typeface="NikoshBAN" panose="02000000000000000000" pitchFamily="2" charset="0"/>
              </a:rPr>
              <a:t>আমরা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বেশি</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বেশি</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গাছ</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লাগা</a:t>
            </a:r>
            <a:r>
              <a:rPr lang="bn-BD" sz="4000" b="1" dirty="0" smtClean="0">
                <a:latin typeface="NikoshBAN" panose="02000000000000000000" pitchFamily="2" charset="0"/>
                <a:cs typeface="NikoshBAN" panose="02000000000000000000" pitchFamily="2" charset="0"/>
              </a:rPr>
              <a:t>ব</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পৃথিবীটাকে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রক্ষা</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করি</a:t>
            </a:r>
            <a:r>
              <a:rPr lang="en-US" sz="4000" b="1" dirty="0" smtClean="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486804" y="1190190"/>
            <a:ext cx="4275786" cy="29310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l="16961"/>
          <a:stretch/>
        </p:blipFill>
        <p:spPr>
          <a:xfrm>
            <a:off x="699083" y="1052481"/>
            <a:ext cx="4507605" cy="30687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969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49252" y="991673"/>
            <a:ext cx="9308644" cy="480865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3600" dirty="0">
              <a:latin typeface="NikoshBAN" panose="02000000000000000000" pitchFamily="2" charset="0"/>
              <a:cs typeface="NikoshBAN" panose="02000000000000000000" pitchFamily="2" charset="0"/>
            </a:endParaRPr>
          </a:p>
        </p:txBody>
      </p:sp>
      <p:sp>
        <p:nvSpPr>
          <p:cNvPr id="10" name="Title 1"/>
          <p:cNvSpPr txBox="1">
            <a:spLocks/>
          </p:cNvSpPr>
          <p:nvPr/>
        </p:nvSpPr>
        <p:spPr>
          <a:xfrm>
            <a:off x="2827104" y="1434175"/>
            <a:ext cx="4087992" cy="460550"/>
          </a:xfrm>
          <a:prstGeom prst="rect">
            <a:avLst/>
          </a:prstGeom>
          <a:solidFill>
            <a:srgbClr val="FFFF00"/>
          </a:solidFill>
          <a:ex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cap="all" dirty="0" err="1">
                <a:ln w="9000" cmpd="sng">
                  <a:solidFill>
                    <a:srgbClr val="002060"/>
                  </a:solidFill>
                  <a:prstDash val="solid"/>
                </a:ln>
                <a:solidFill>
                  <a:srgbClr val="FF0000"/>
                </a:solidFill>
                <a:effectLst>
                  <a:reflection blurRad="12700" stA="28000" endPos="45000" dist="1000" dir="5400000" sy="-100000" algn="bl" rotWithShape="0"/>
                </a:effectLst>
                <a:latin typeface="Nikosh" pitchFamily="2" charset="0"/>
                <a:cs typeface="Nikosh" pitchFamily="2" charset="0"/>
              </a:rPr>
              <a:t>আজকের</a:t>
            </a:r>
            <a:r>
              <a:rPr lang="en-US" sz="3200" b="1" cap="all" dirty="0">
                <a:ln w="9000" cmpd="sng">
                  <a:solidFill>
                    <a:srgbClr val="002060"/>
                  </a:solidFill>
                  <a:prstDash val="solid"/>
                </a:ln>
                <a:solidFill>
                  <a:srgbClr val="FF0000"/>
                </a:solidFill>
                <a:effectLst>
                  <a:reflection blurRad="12700" stA="28000" endPos="45000" dist="1000" dir="5400000" sy="-100000" algn="bl" rotWithShape="0"/>
                </a:effectLst>
                <a:latin typeface="Nikosh" pitchFamily="2" charset="0"/>
                <a:cs typeface="Nikosh" pitchFamily="2" charset="0"/>
              </a:rPr>
              <a:t> </a:t>
            </a:r>
            <a:r>
              <a:rPr lang="en-US" sz="3200" b="1" cap="all" dirty="0" err="1">
                <a:ln w="9000" cmpd="sng">
                  <a:solidFill>
                    <a:srgbClr val="002060"/>
                  </a:solidFill>
                  <a:prstDash val="solid"/>
                </a:ln>
                <a:solidFill>
                  <a:srgbClr val="FF0000"/>
                </a:solidFill>
                <a:effectLst>
                  <a:reflection blurRad="12700" stA="28000" endPos="45000" dist="1000" dir="5400000" sy="-100000" algn="bl" rotWithShape="0"/>
                </a:effectLst>
                <a:latin typeface="Nikosh" pitchFamily="2" charset="0"/>
                <a:cs typeface="Nikosh" pitchFamily="2" charset="0"/>
              </a:rPr>
              <a:t>আলোচ্য</a:t>
            </a:r>
            <a:r>
              <a:rPr lang="en-US" sz="3200" b="1" cap="all" dirty="0">
                <a:ln w="9000" cmpd="sng">
                  <a:solidFill>
                    <a:srgbClr val="002060"/>
                  </a:solidFill>
                  <a:prstDash val="solid"/>
                </a:ln>
                <a:solidFill>
                  <a:srgbClr val="FF0000"/>
                </a:solidFill>
                <a:effectLst>
                  <a:reflection blurRad="12700" stA="28000" endPos="45000" dist="1000" dir="5400000" sy="-100000" algn="bl" rotWithShape="0"/>
                </a:effectLst>
                <a:latin typeface="Nikosh" pitchFamily="2" charset="0"/>
                <a:cs typeface="Nikosh" pitchFamily="2" charset="0"/>
              </a:rPr>
              <a:t> </a:t>
            </a:r>
            <a:r>
              <a:rPr lang="en-US" sz="3200" b="1" cap="all" dirty="0" err="1">
                <a:ln w="9000" cmpd="sng">
                  <a:solidFill>
                    <a:srgbClr val="002060"/>
                  </a:solidFill>
                  <a:prstDash val="solid"/>
                </a:ln>
                <a:solidFill>
                  <a:srgbClr val="FF0000"/>
                </a:solidFill>
                <a:effectLst>
                  <a:reflection blurRad="12700" stA="28000" endPos="45000" dist="1000" dir="5400000" sy="-100000" algn="bl" rotWithShape="0"/>
                </a:effectLst>
                <a:latin typeface="Nikosh" pitchFamily="2" charset="0"/>
                <a:cs typeface="Nikosh" pitchFamily="2" charset="0"/>
              </a:rPr>
              <a:t>বিষয়</a:t>
            </a:r>
            <a:r>
              <a:rPr lang="bn-IN" sz="3200" b="1" cap="all" dirty="0">
                <a:ln w="9000" cmpd="sng">
                  <a:solidFill>
                    <a:srgbClr val="002060"/>
                  </a:solidFill>
                  <a:prstDash val="solid"/>
                </a:ln>
                <a:solidFill>
                  <a:srgbClr val="FF0000"/>
                </a:solidFill>
                <a:effectLst>
                  <a:reflection blurRad="12700" stA="28000" endPos="45000" dist="1000" dir="5400000" sy="-100000" algn="bl" rotWithShape="0"/>
                </a:effectLst>
                <a:latin typeface="Nikosh" pitchFamily="2" charset="0"/>
                <a:cs typeface="Nikosh" pitchFamily="2" charset="0"/>
              </a:rPr>
              <a:t>--</a:t>
            </a:r>
            <a:endParaRPr lang="en-US" sz="3200" b="1" cap="all" dirty="0">
              <a:ln w="9000" cmpd="sng">
                <a:solidFill>
                  <a:srgbClr val="002060"/>
                </a:solidFill>
                <a:prstDash val="solid"/>
              </a:ln>
              <a:solidFill>
                <a:srgbClr val="FF0000"/>
              </a:solidFill>
              <a:effectLst>
                <a:reflection blurRad="12700" stA="28000" endPos="45000" dist="1000" dir="5400000" sy="-100000" algn="bl" rotWithShape="0"/>
              </a:effectLst>
              <a:latin typeface="Nikosh" pitchFamily="2" charset="0"/>
              <a:cs typeface="Nikosh" pitchFamily="2" charset="0"/>
            </a:endParaRPr>
          </a:p>
        </p:txBody>
      </p:sp>
      <p:sp>
        <p:nvSpPr>
          <p:cNvPr id="11" name="Subtitle 2"/>
          <p:cNvSpPr txBox="1">
            <a:spLocks/>
          </p:cNvSpPr>
          <p:nvPr/>
        </p:nvSpPr>
        <p:spPr>
          <a:xfrm>
            <a:off x="2959459" y="2533087"/>
            <a:ext cx="4338436" cy="86291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bn-IN" sz="80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মানব বসতি</a:t>
            </a:r>
            <a:endParaRPr lang="en-US" sz="66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endParaRPr>
          </a:p>
        </p:txBody>
      </p:sp>
      <p:sp>
        <p:nvSpPr>
          <p:cNvPr id="12" name="TextBox 11"/>
          <p:cNvSpPr txBox="1"/>
          <p:nvPr/>
        </p:nvSpPr>
        <p:spPr>
          <a:xfrm>
            <a:off x="2732064" y="4229694"/>
            <a:ext cx="5883902" cy="600164"/>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300" b="1" spc="38" dirty="0">
                <a:ln w="11430">
                  <a:solidFill>
                    <a:schemeClr val="tx1"/>
                  </a:solidFill>
                </a:ln>
                <a:solidFill>
                  <a:schemeClr val="bg1"/>
                </a:solidFill>
                <a:effectLst>
                  <a:glow rad="228600">
                    <a:schemeClr val="accent6">
                      <a:satMod val="175000"/>
                      <a:alpha val="40000"/>
                    </a:schemeClr>
                  </a:glow>
                </a:effectLst>
                <a:latin typeface="Nikosh" pitchFamily="2" charset="0"/>
              </a:rPr>
              <a:t>গ্রামীণ বসতির ধরণ ও বিন্যাস </a:t>
            </a:r>
            <a:endParaRPr lang="en-US" sz="3300" dirty="0">
              <a:ln w="11430">
                <a:solidFill>
                  <a:schemeClr val="tx1"/>
                </a:solidFill>
              </a:ln>
              <a:solidFill>
                <a:schemeClr val="bg1"/>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422291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84857" y="1933288"/>
            <a:ext cx="9375820" cy="3447098"/>
          </a:xfrm>
          <a:prstGeom prst="rect">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a:ln w="11430"/>
                <a:solidFill>
                  <a:srgbClr val="0070C0"/>
                </a:solidFill>
                <a:latin typeface="NikoshBAN" pitchFamily="2" charset="0"/>
                <a:cs typeface="NikoshBAN" pitchFamily="2" charset="0"/>
              </a:rPr>
              <a:t>এ পাঠ শেষে শিক্ষার্থীরা-</a:t>
            </a:r>
            <a:r>
              <a:rPr lang="bn-IN" sz="3200" b="1" dirty="0" smtClean="0">
                <a:ln w="11430"/>
                <a:solidFill>
                  <a:srgbClr val="0070C0"/>
                </a:solidFill>
                <a:latin typeface="NikoshBAN" pitchFamily="2" charset="0"/>
                <a:cs typeface="NikoshBAN" pitchFamily="2" charset="0"/>
              </a:rPr>
              <a:t>--</a:t>
            </a:r>
            <a:endParaRPr lang="en-US" sz="3200" b="1" dirty="0" smtClean="0">
              <a:ln w="11430"/>
              <a:solidFill>
                <a:srgbClr val="0070C0"/>
              </a:solidFill>
              <a:latin typeface="NikoshBAN" pitchFamily="2" charset="0"/>
              <a:cs typeface="NikoshBAN" pitchFamily="2" charset="0"/>
            </a:endParaRPr>
          </a:p>
          <a:p>
            <a:pPr marL="342900" lvl="2" indent="-342900">
              <a:lnSpc>
                <a:spcPct val="150000"/>
              </a:lnSpc>
            </a:pPr>
            <a:r>
              <a:rPr lang="en-US" sz="3600" dirty="0">
                <a:latin typeface="NikoshBAN" panose="02000000000000000000" pitchFamily="2" charset="0"/>
                <a:cs typeface="NikoshBAN" panose="02000000000000000000" pitchFamily="2" charset="0"/>
              </a:rPr>
              <a:t>১। </a:t>
            </a:r>
            <a:r>
              <a:rPr lang="en-US" sz="3600" dirty="0" err="1">
                <a:latin typeface="NikoshBAN" panose="02000000000000000000" pitchFamily="2" charset="0"/>
                <a:cs typeface="NikoshBAN" panose="02000000000000000000" pitchFamily="2" charset="0"/>
              </a:rPr>
              <a:t>মানব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বসতি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বলতে</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a:p>
            <a:pPr marL="342900" indent="-342900">
              <a:lnSpc>
                <a:spcPct val="150000"/>
              </a:lnSpc>
            </a:pPr>
            <a:r>
              <a:rPr lang="en-US" sz="3600" dirty="0">
                <a:latin typeface="NikoshBAN" panose="02000000000000000000" pitchFamily="2" charset="0"/>
                <a:cs typeface="NikoshBAN" panose="02000000000000000000" pitchFamily="2" charset="0"/>
              </a:rPr>
              <a:t>২। </a:t>
            </a:r>
            <a:r>
              <a:rPr lang="en-US" sz="3600" dirty="0" err="1">
                <a:latin typeface="NikoshBAN" panose="02000000000000000000" pitchFamily="2" charset="0"/>
                <a:cs typeface="NikoshBAN" panose="02000000000000000000" pitchFamily="2" charset="0"/>
              </a:rPr>
              <a:t>বসতির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প্রকারভেদ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লিখতে</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a:p>
            <a:pPr marL="342900" indent="-342900">
              <a:lnSpc>
                <a:spcPct val="150000"/>
              </a:lnSpc>
            </a:pPr>
            <a:r>
              <a:rPr lang="en-US" sz="3600" dirty="0">
                <a:latin typeface="NikoshBAN" panose="02000000000000000000" pitchFamily="2" charset="0"/>
                <a:cs typeface="NikoshBAN" panose="02000000000000000000" pitchFamily="2" charset="0"/>
              </a:rPr>
              <a:t>৩। </a:t>
            </a:r>
            <a:r>
              <a:rPr lang="en-US" sz="3600" dirty="0" err="1">
                <a:latin typeface="NikoshBAN" panose="02000000000000000000" pitchFamily="2" charset="0"/>
                <a:cs typeface="NikoshBAN" panose="02000000000000000000" pitchFamily="2" charset="0"/>
              </a:rPr>
              <a:t>গ্রামীন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বসতির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ধরণ</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ও </a:t>
            </a:r>
            <a:r>
              <a:rPr lang="en-US" sz="3600" dirty="0" err="1" smtClean="0">
                <a:latin typeface="NikoshBAN" panose="02000000000000000000" pitchFamily="2" charset="0"/>
                <a:cs typeface="NikoshBAN" panose="02000000000000000000" pitchFamily="2" charset="0"/>
              </a:rPr>
              <a:t>বিন্যাস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সম্পর্কে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ব্যাখ্যা</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a:p>
            <a:r>
              <a:rPr lang="bn-IN" sz="24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endParaRPr lang="en-US" sz="2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3" name="Rectangle 12"/>
          <p:cNvSpPr/>
          <p:nvPr/>
        </p:nvSpPr>
        <p:spPr>
          <a:xfrm>
            <a:off x="2606648" y="372345"/>
            <a:ext cx="2892631" cy="1015663"/>
          </a:xfrm>
          <a:prstGeom prst="rect">
            <a:avLst/>
          </a:prstGeom>
          <a:ln w="28575">
            <a:solidFill>
              <a:schemeClr val="tx1"/>
            </a:solidFill>
          </a:ln>
        </p:spPr>
        <p:txBody>
          <a:bodyPr wrap="square">
            <a:spAutoFit/>
          </a:bodyPr>
          <a:lstStyle/>
          <a:p>
            <a:pPr algn="ctr"/>
            <a:r>
              <a:rPr lang="en-US" sz="6000" dirty="0" err="1">
                <a:solidFill>
                  <a:schemeClr val="accent2"/>
                </a:solidFill>
                <a:latin typeface="NikoshBAN" panose="02000000000000000000" pitchFamily="2" charset="0"/>
                <a:cs typeface="NikoshBAN" panose="02000000000000000000" pitchFamily="2" charset="0"/>
              </a:rPr>
              <a:t>শিখনফল</a:t>
            </a:r>
            <a:endParaRPr lang="en-US" sz="6000" dirty="0">
              <a:solidFill>
                <a:schemeClr val="accent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474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456" y="762000"/>
            <a:ext cx="9711744" cy="4585871"/>
          </a:xfrm>
          <a:prstGeom prst="rect">
            <a:avLst/>
          </a:prstGeom>
        </p:spPr>
        <p:txBody>
          <a:bodyPr wrap="square">
            <a:spAutoFit/>
          </a:bodyPr>
          <a:lstStyle/>
          <a:p>
            <a:pPr algn="ctr"/>
            <a:r>
              <a:rPr lang="bn-BD" sz="6000" u="sng" dirty="0">
                <a:solidFill>
                  <a:srgbClr val="FF0000"/>
                </a:solidFill>
                <a:latin typeface="NikoshBAN" panose="02000000000000000000" pitchFamily="2" charset="0"/>
                <a:cs typeface="NikoshBAN" panose="02000000000000000000" pitchFamily="2" charset="0"/>
              </a:rPr>
              <a:t>মানব বসতি</a:t>
            </a:r>
            <a:endParaRPr lang="en-US" sz="6000" u="sng" dirty="0">
              <a:solidFill>
                <a:srgbClr val="FF0000"/>
              </a:solidFill>
              <a:latin typeface="NikoshBAN" panose="02000000000000000000" pitchFamily="2" charset="0"/>
              <a:cs typeface="NikoshBAN" panose="02000000000000000000" pitchFamily="2" charset="0"/>
            </a:endParaRPr>
          </a:p>
          <a:p>
            <a:pPr algn="just"/>
            <a:endParaRPr lang="bn-BD" sz="1600" dirty="0">
              <a:solidFill>
                <a:srgbClr val="FF0000"/>
              </a:solidFill>
              <a:latin typeface="NikoshBAN" panose="02000000000000000000" pitchFamily="2" charset="0"/>
              <a:cs typeface="NikoshBAN" panose="02000000000000000000" pitchFamily="2" charset="0"/>
            </a:endParaRPr>
          </a:p>
          <a:p>
            <a:pPr algn="just"/>
            <a:r>
              <a:rPr lang="bn-BD" sz="3600" dirty="0" smtClean="0">
                <a:latin typeface="NikoshBAN" panose="02000000000000000000" pitchFamily="2" charset="0"/>
                <a:cs typeface="NikoshBAN" panose="02000000000000000000" pitchFamily="2" charset="0"/>
              </a:rPr>
              <a:t>ভূগোল</a:t>
            </a:r>
            <a:r>
              <a:rPr lang="bn-BD" sz="3600" dirty="0">
                <a:latin typeface="NikoshBAN" panose="02000000000000000000" pitchFamily="2" charset="0"/>
                <a:cs typeface="NikoshBAN" panose="02000000000000000000" pitchFamily="2" charset="0"/>
              </a:rPr>
              <a:t>, পরিসংখ্যান ও প্রত্নতত্ত্বে মানব বসতি হল এমন একটি </a:t>
            </a:r>
            <a:r>
              <a:rPr lang="bn-BD" sz="3600" dirty="0" smtClean="0">
                <a:latin typeface="NikoshBAN" panose="02000000000000000000" pitchFamily="2" charset="0"/>
                <a:cs typeface="NikoshBAN" panose="02000000000000000000" pitchFamily="2" charset="0"/>
              </a:rPr>
              <a:t>সম্প্রদায় </a:t>
            </a:r>
            <a:r>
              <a:rPr lang="bn-BD" sz="3600" dirty="0">
                <a:latin typeface="NikoshBAN" panose="02000000000000000000" pitchFamily="2" charset="0"/>
                <a:cs typeface="NikoshBAN" panose="02000000000000000000" pitchFamily="2" charset="0"/>
              </a:rPr>
              <a:t>যেখানে মানুষ বসবাস করে। ডিকশনারি অফ জিওগ্রাফি অনুসারে "</a:t>
            </a:r>
            <a:r>
              <a:rPr lang="bn-BD" sz="3600" dirty="0" smtClean="0">
                <a:latin typeface="NikoshBAN" panose="02000000000000000000" pitchFamily="2" charset="0"/>
                <a:cs typeface="NikoshBAN" panose="02000000000000000000" pitchFamily="2" charset="0"/>
              </a:rPr>
              <a:t>স্থায়ীভাবে </a:t>
            </a:r>
            <a:r>
              <a:rPr lang="bn-BD" sz="3600" dirty="0">
                <a:latin typeface="NikoshBAN" panose="02000000000000000000" pitchFamily="2" charset="0"/>
                <a:cs typeface="NikoshBAN" panose="02000000000000000000" pitchFamily="2" charset="0"/>
              </a:rPr>
              <a:t>বসবাসের জন্য কোন স্থানে এক বা একাধিক মানুষ যখন বসবাস করতে শুরু করে, তখন তাকে বসতি বলে।" বিখ্যাত ভূগোলবিদ </a:t>
            </a:r>
            <a:r>
              <a:rPr lang="bn-BD" sz="3600" dirty="0" smtClean="0">
                <a:latin typeface="NikoshBAN" panose="02000000000000000000" pitchFamily="2" charset="0"/>
                <a:cs typeface="NikoshBAN" panose="02000000000000000000" pitchFamily="2" charset="0"/>
              </a:rPr>
              <a:t>টেরি. জি. </a:t>
            </a:r>
            <a:r>
              <a:rPr lang="bn-BD" sz="3600" dirty="0">
                <a:latin typeface="NikoshBAN" panose="02000000000000000000" pitchFamily="2" charset="0"/>
                <a:cs typeface="NikoshBAN" panose="02000000000000000000" pitchFamily="2" charset="0"/>
              </a:rPr>
              <a:t>জনসন বলেন, "বসতি হল সাংস্কৃতিক ভূদৃশ্যের ধরন সম্পর্কিত </a:t>
            </a:r>
            <a:r>
              <a:rPr lang="bn-BD" sz="3600" dirty="0" smtClean="0">
                <a:latin typeface="NikoshBAN" panose="02000000000000000000" pitchFamily="2" charset="0"/>
                <a:cs typeface="NikoshBAN" panose="02000000000000000000" pitchFamily="2" charset="0"/>
              </a:rPr>
              <a:t>অধ্যয়ন</a:t>
            </a:r>
            <a:r>
              <a:rPr lang="bn-BD"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570074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8186" y="559158"/>
            <a:ext cx="8534400" cy="57912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914400" algn="ctr">
              <a:lnSpc>
                <a:spcPct val="150000"/>
              </a:lnSpc>
            </a:pPr>
            <a:r>
              <a:rPr lang="en-US" sz="7200" dirty="0" err="1">
                <a:solidFill>
                  <a:srgbClr val="0070C0"/>
                </a:solidFill>
                <a:latin typeface="NikoshBAN" panose="02000000000000000000" pitchFamily="2" charset="0"/>
                <a:cs typeface="NikoshBAN" panose="02000000000000000000" pitchFamily="2" charset="0"/>
              </a:rPr>
              <a:t>বসতির</a:t>
            </a:r>
            <a:r>
              <a:rPr lang="en-US" sz="7200" dirty="0">
                <a:solidFill>
                  <a:srgbClr val="0070C0"/>
                </a:solidFill>
                <a:latin typeface="NikoshBAN" panose="02000000000000000000" pitchFamily="2" charset="0"/>
                <a:cs typeface="NikoshBAN" panose="02000000000000000000" pitchFamily="2" charset="0"/>
              </a:rPr>
              <a:t> </a:t>
            </a:r>
            <a:r>
              <a:rPr lang="en-US" sz="7200" dirty="0" err="1">
                <a:solidFill>
                  <a:srgbClr val="0070C0"/>
                </a:solidFill>
                <a:latin typeface="NikoshBAN" panose="02000000000000000000" pitchFamily="2" charset="0"/>
                <a:cs typeface="NikoshBAN" panose="02000000000000000000" pitchFamily="2" charset="0"/>
              </a:rPr>
              <a:t>প্রকারভেদ</a:t>
            </a:r>
            <a:r>
              <a:rPr lang="en-US" sz="7200" dirty="0">
                <a:solidFill>
                  <a:srgbClr val="0070C0"/>
                </a:solidFill>
                <a:latin typeface="NikoshBAN" panose="02000000000000000000" pitchFamily="2" charset="0"/>
                <a:cs typeface="NikoshBAN" panose="02000000000000000000" pitchFamily="2" charset="0"/>
              </a:rPr>
              <a:t>:</a:t>
            </a:r>
          </a:p>
          <a:p>
            <a:pPr marL="914400" indent="-914400" algn="ctr">
              <a:lnSpc>
                <a:spcPct val="150000"/>
              </a:lnSpc>
            </a:pPr>
            <a:r>
              <a:rPr lang="en-US" sz="7200" dirty="0">
                <a:solidFill>
                  <a:srgbClr val="0070C0"/>
                </a:solidFill>
                <a:latin typeface="NikoshBAN" panose="02000000000000000000" pitchFamily="2" charset="0"/>
                <a:cs typeface="NikoshBAN" panose="02000000000000000000" pitchFamily="2" charset="0"/>
              </a:rPr>
              <a:t>  ১। </a:t>
            </a:r>
            <a:r>
              <a:rPr lang="en-US" sz="7200" dirty="0" err="1">
                <a:solidFill>
                  <a:srgbClr val="0070C0"/>
                </a:solidFill>
                <a:latin typeface="NikoshBAN" panose="02000000000000000000" pitchFamily="2" charset="0"/>
                <a:cs typeface="NikoshBAN" panose="02000000000000000000" pitchFamily="2" charset="0"/>
              </a:rPr>
              <a:t>গ্রামীন</a:t>
            </a:r>
            <a:r>
              <a:rPr lang="en-US" sz="7200" dirty="0">
                <a:solidFill>
                  <a:srgbClr val="0070C0"/>
                </a:solidFill>
                <a:latin typeface="NikoshBAN" panose="02000000000000000000" pitchFamily="2" charset="0"/>
                <a:cs typeface="NikoshBAN" panose="02000000000000000000" pitchFamily="2" charset="0"/>
              </a:rPr>
              <a:t> </a:t>
            </a:r>
            <a:r>
              <a:rPr lang="en-US" sz="7200" dirty="0" err="1">
                <a:solidFill>
                  <a:srgbClr val="0070C0"/>
                </a:solidFill>
                <a:latin typeface="NikoshBAN" panose="02000000000000000000" pitchFamily="2" charset="0"/>
                <a:cs typeface="NikoshBAN" panose="02000000000000000000" pitchFamily="2" charset="0"/>
              </a:rPr>
              <a:t>বসতি</a:t>
            </a:r>
            <a:r>
              <a:rPr lang="en-US" sz="7200" dirty="0">
                <a:solidFill>
                  <a:srgbClr val="0070C0"/>
                </a:solidFill>
                <a:latin typeface="NikoshBAN" panose="02000000000000000000" pitchFamily="2" charset="0"/>
                <a:cs typeface="NikoshBAN" panose="02000000000000000000" pitchFamily="2" charset="0"/>
              </a:rPr>
              <a:t>  </a:t>
            </a:r>
          </a:p>
          <a:p>
            <a:pPr marL="914400" indent="-914400" algn="ctr">
              <a:lnSpc>
                <a:spcPct val="150000"/>
              </a:lnSpc>
            </a:pPr>
            <a:r>
              <a:rPr lang="en-US" sz="7200" dirty="0">
                <a:solidFill>
                  <a:srgbClr val="0070C0"/>
                </a:solidFill>
                <a:latin typeface="NikoshBAN" panose="02000000000000000000" pitchFamily="2" charset="0"/>
                <a:cs typeface="NikoshBAN" panose="02000000000000000000" pitchFamily="2" charset="0"/>
              </a:rPr>
              <a:t>২। </a:t>
            </a:r>
            <a:r>
              <a:rPr lang="en-US" sz="7200" dirty="0" err="1">
                <a:solidFill>
                  <a:srgbClr val="0070C0"/>
                </a:solidFill>
                <a:latin typeface="NikoshBAN" panose="02000000000000000000" pitchFamily="2" charset="0"/>
                <a:cs typeface="NikoshBAN" panose="02000000000000000000" pitchFamily="2" charset="0"/>
              </a:rPr>
              <a:t>নগর</a:t>
            </a:r>
            <a:r>
              <a:rPr lang="en-US" sz="7200" dirty="0">
                <a:solidFill>
                  <a:srgbClr val="0070C0"/>
                </a:solidFill>
                <a:latin typeface="NikoshBAN" panose="02000000000000000000" pitchFamily="2" charset="0"/>
                <a:cs typeface="NikoshBAN" panose="02000000000000000000" pitchFamily="2" charset="0"/>
              </a:rPr>
              <a:t> </a:t>
            </a:r>
            <a:r>
              <a:rPr lang="en-US" sz="7200" dirty="0" err="1">
                <a:solidFill>
                  <a:srgbClr val="0070C0"/>
                </a:solidFill>
                <a:latin typeface="NikoshBAN" panose="02000000000000000000" pitchFamily="2" charset="0"/>
                <a:cs typeface="NikoshBAN" panose="02000000000000000000" pitchFamily="2" charset="0"/>
              </a:rPr>
              <a:t>বসতি</a:t>
            </a:r>
            <a:endParaRPr lang="en-US" sz="72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5545423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slide8-l.jpg"/>
          <p:cNvPicPr>
            <a:picLocks noChangeAspect="1" noChangeArrowheads="1"/>
          </p:cNvPicPr>
          <p:nvPr/>
        </p:nvPicPr>
        <p:blipFill>
          <a:blip r:embed="rId2"/>
          <a:srcRect/>
          <a:stretch>
            <a:fillRect/>
          </a:stretch>
        </p:blipFill>
        <p:spPr bwMode="auto">
          <a:xfrm>
            <a:off x="352023" y="154546"/>
            <a:ext cx="9144000" cy="6078829"/>
          </a:xfrm>
          <a:prstGeom prst="rect">
            <a:avLst/>
          </a:prstGeom>
          <a:noFill/>
        </p:spPr>
      </p:pic>
    </p:spTree>
    <p:extLst>
      <p:ext uri="{BB962C8B-B14F-4D97-AF65-F5344CB8AC3E}">
        <p14:creationId xmlns:p14="http://schemas.microsoft.com/office/powerpoint/2010/main" val="4171889261"/>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download (2).jpg"/>
          <p:cNvPicPr>
            <a:picLocks noChangeAspect="1" noChangeArrowheads="1"/>
          </p:cNvPicPr>
          <p:nvPr/>
        </p:nvPicPr>
        <p:blipFill>
          <a:blip r:embed="rId2"/>
          <a:srcRect/>
          <a:stretch>
            <a:fillRect/>
          </a:stretch>
        </p:blipFill>
        <p:spPr bwMode="auto">
          <a:xfrm>
            <a:off x="352023" y="193184"/>
            <a:ext cx="9144000" cy="6194738"/>
          </a:xfrm>
          <a:prstGeom prst="rect">
            <a:avLst/>
          </a:prstGeom>
          <a:noFill/>
        </p:spPr>
      </p:pic>
    </p:spTree>
    <p:extLst>
      <p:ext uri="{BB962C8B-B14F-4D97-AF65-F5344CB8AC3E}">
        <p14:creationId xmlns:p14="http://schemas.microsoft.com/office/powerpoint/2010/main" val="3835889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8033" y="1004551"/>
            <a:ext cx="9079606" cy="1077218"/>
          </a:xfrm>
          <a:prstGeom prst="rect">
            <a:avLst/>
          </a:prstGeom>
          <a:solidFill>
            <a:srgbClr val="FFFF00"/>
          </a:solidFill>
        </p:spPr>
        <p:txBody>
          <a:bodyPr wrap="square" rtlCol="0">
            <a:spAutoFit/>
          </a:bodyPr>
          <a:lstStyle/>
          <a:p>
            <a:r>
              <a:rPr lang="en-US" sz="3200" dirty="0" err="1">
                <a:solidFill>
                  <a:srgbClr val="002060"/>
                </a:solidFill>
                <a:latin typeface="NikoshBAN" panose="02000000000000000000" pitchFamily="2" charset="0"/>
                <a:cs typeface="NikoshBAN" panose="02000000000000000000" pitchFamily="2" charset="0"/>
              </a:rPr>
              <a:t>অবস্থানের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প্রেক্ষিতে</a:t>
            </a:r>
            <a:r>
              <a:rPr lang="en-US" sz="3200" dirty="0">
                <a:solidFill>
                  <a:srgbClr val="002060"/>
                </a:solidFill>
                <a:latin typeface="NikoshBAN" panose="02000000000000000000" pitchFamily="2" charset="0"/>
                <a:cs typeface="NikoshBAN" panose="02000000000000000000" pitchFamily="2" charset="0"/>
              </a:rPr>
              <a:t> ও </a:t>
            </a:r>
            <a:r>
              <a:rPr lang="en-US" sz="3200" dirty="0" err="1">
                <a:solidFill>
                  <a:srgbClr val="002060"/>
                </a:solidFill>
                <a:latin typeface="NikoshBAN" panose="02000000000000000000" pitchFamily="2" charset="0"/>
                <a:cs typeface="NikoshBAN" panose="02000000000000000000" pitchFamily="2" charset="0"/>
              </a:rPr>
              <a:t>বাসগৃহসমূহের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পরস্পরের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ব্যবধানের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ভিত্তিতে</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গ্রামীণ</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বসতি</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কে</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আমরা</a:t>
            </a:r>
            <a:r>
              <a:rPr lang="en-US" sz="3200" dirty="0">
                <a:solidFill>
                  <a:srgbClr val="002060"/>
                </a:solidFill>
                <a:latin typeface="NikoshBAN" panose="02000000000000000000" pitchFamily="2" charset="0"/>
                <a:cs typeface="NikoshBAN" panose="02000000000000000000" pitchFamily="2" charset="0"/>
              </a:rPr>
              <a:t> </a:t>
            </a:r>
            <a:r>
              <a:rPr lang="en-US" sz="3200" b="1" dirty="0">
                <a:solidFill>
                  <a:srgbClr val="FF0000"/>
                </a:solidFill>
                <a:latin typeface="NikoshBAN" panose="02000000000000000000" pitchFamily="2" charset="0"/>
                <a:cs typeface="NikoshBAN" panose="02000000000000000000" pitchFamily="2" charset="0"/>
              </a:rPr>
              <a:t>৩ (</a:t>
            </a:r>
            <a:r>
              <a:rPr lang="en-US" sz="3200" b="1" dirty="0" err="1">
                <a:solidFill>
                  <a:srgbClr val="FF0000"/>
                </a:solidFill>
                <a:latin typeface="NikoshBAN" panose="02000000000000000000" pitchFamily="2" charset="0"/>
                <a:cs typeface="NikoshBAN" panose="02000000000000000000" pitchFamily="2" charset="0"/>
              </a:rPr>
              <a:t>তিন</a:t>
            </a:r>
            <a:r>
              <a:rPr lang="en-US" sz="3200" b="1" dirty="0">
                <a:solidFill>
                  <a:srgbClr val="FF000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ভাগে</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ভাগ</a:t>
            </a:r>
            <a:r>
              <a:rPr lang="en-US" sz="3200" dirty="0">
                <a:solidFill>
                  <a:srgbClr val="002060"/>
                </a:solidFill>
                <a:latin typeface="NikoshBAN" panose="02000000000000000000" pitchFamily="2" charset="0"/>
                <a:cs typeface="NikoshBAN" panose="02000000000000000000" pitchFamily="2" charset="0"/>
              </a:rPr>
              <a:t> ক</a:t>
            </a:r>
            <a:r>
              <a:rPr lang="bn-IN" sz="3200" dirty="0">
                <a:solidFill>
                  <a:srgbClr val="002060"/>
                </a:solidFill>
                <a:latin typeface="NikoshBAN" panose="02000000000000000000" pitchFamily="2" charset="0"/>
                <a:cs typeface="NikoshBAN" panose="02000000000000000000" pitchFamily="2" charset="0"/>
              </a:rPr>
              <a:t>রতে পারি, এই গুলো হলঃ</a:t>
            </a:r>
            <a:endParaRPr lang="en-US" sz="3200" dirty="0">
              <a:solidFill>
                <a:srgbClr val="002060"/>
              </a:solidFill>
              <a:latin typeface="NikoshBAN" panose="02000000000000000000" pitchFamily="2" charset="0"/>
              <a:cs typeface="NikoshBAN" panose="02000000000000000000" pitchFamily="2" charset="0"/>
            </a:endParaRPr>
          </a:p>
        </p:txBody>
      </p:sp>
      <p:sp>
        <p:nvSpPr>
          <p:cNvPr id="11" name="Rectangle 10"/>
          <p:cNvSpPr/>
          <p:nvPr/>
        </p:nvSpPr>
        <p:spPr>
          <a:xfrm>
            <a:off x="528033" y="3206841"/>
            <a:ext cx="2745152" cy="15715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3600" dirty="0">
                <a:solidFill>
                  <a:schemeClr val="bg1"/>
                </a:solidFill>
                <a:latin typeface="NikoshBAN" panose="02000000000000000000" pitchFamily="2" charset="0"/>
                <a:cs typeface="NikoshBAN" panose="02000000000000000000" pitchFamily="2" charset="0"/>
              </a:rPr>
              <a:t>গোষ্ঠীবদ্ধ বা সংঘবদ্ধ বসতি </a:t>
            </a:r>
          </a:p>
        </p:txBody>
      </p:sp>
      <p:sp>
        <p:nvSpPr>
          <p:cNvPr id="12" name="Rectangle 11"/>
          <p:cNvSpPr/>
          <p:nvPr/>
        </p:nvSpPr>
        <p:spPr>
          <a:xfrm>
            <a:off x="3716640" y="3230841"/>
            <a:ext cx="3090856" cy="15715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3600" dirty="0">
                <a:solidFill>
                  <a:schemeClr val="bg1"/>
                </a:solidFill>
                <a:latin typeface="NikoshBAN" panose="02000000000000000000" pitchFamily="2" charset="0"/>
                <a:cs typeface="NikoshBAN" panose="02000000000000000000" pitchFamily="2" charset="0"/>
              </a:rPr>
              <a:t>বিক্ষিপ্ত </a:t>
            </a:r>
            <a:r>
              <a:rPr lang="bn-IN" sz="3600" dirty="0" smtClean="0">
                <a:solidFill>
                  <a:schemeClr val="bg1"/>
                </a:solidFill>
                <a:latin typeface="NikoshBAN" panose="02000000000000000000" pitchFamily="2" charset="0"/>
                <a:cs typeface="NikoshBAN" panose="02000000000000000000" pitchFamily="2" charset="0"/>
              </a:rPr>
              <a:t>বসতি</a:t>
            </a:r>
            <a:endParaRPr lang="en-US" sz="3600" dirty="0">
              <a:solidFill>
                <a:schemeClr val="bg1"/>
              </a:solidFill>
              <a:latin typeface="NikoshBAN" panose="02000000000000000000" pitchFamily="2" charset="0"/>
              <a:cs typeface="NikoshBAN" panose="02000000000000000000" pitchFamily="2" charset="0"/>
            </a:endParaRPr>
          </a:p>
        </p:txBody>
      </p:sp>
      <p:sp>
        <p:nvSpPr>
          <p:cNvPr id="13" name="Rectangle 12"/>
          <p:cNvSpPr/>
          <p:nvPr/>
        </p:nvSpPr>
        <p:spPr>
          <a:xfrm>
            <a:off x="7250951" y="3238159"/>
            <a:ext cx="2923358" cy="15715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3600" dirty="0">
                <a:solidFill>
                  <a:schemeClr val="bg1"/>
                </a:solidFill>
                <a:latin typeface="NikoshBAN" panose="02000000000000000000" pitchFamily="2" charset="0"/>
                <a:cs typeface="NikoshBAN" panose="02000000000000000000" pitchFamily="2" charset="0"/>
              </a:rPr>
              <a:t>রৈখিক </a:t>
            </a:r>
            <a:r>
              <a:rPr lang="bn-IN" sz="3600" dirty="0" smtClean="0">
                <a:solidFill>
                  <a:schemeClr val="bg1"/>
                </a:solidFill>
                <a:latin typeface="NikoshBAN" panose="02000000000000000000" pitchFamily="2" charset="0"/>
                <a:cs typeface="NikoshBAN" panose="02000000000000000000" pitchFamily="2" charset="0"/>
              </a:rPr>
              <a:t>বসতি</a:t>
            </a:r>
            <a:endParaRPr lang="en-US"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359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1.2"/>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102</TotalTime>
  <Words>600</Words>
  <Application>Microsoft Office PowerPoint</Application>
  <PresentationFormat>Widescreen</PresentationFormat>
  <Paragraphs>59</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Nikosh</vt:lpstr>
      <vt:lpstr>NikoshBAN</vt:lpstr>
      <vt:lpstr>Times New Roman</vt:lpstr>
      <vt:lpstr>Trebuchet MS</vt:lpstr>
      <vt:lpstr>Vrinda</vt:lpstr>
      <vt:lpstr>Wingdings 3</vt:lpstr>
      <vt:lpstr>Facet</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Seikh Rassel D.L Cmt</dc:creator>
  <cp:lastModifiedBy>Seikh Rassel D.L Cmt</cp:lastModifiedBy>
  <cp:revision>28</cp:revision>
  <dcterms:created xsi:type="dcterms:W3CDTF">2021-07-29T10:55:41Z</dcterms:created>
  <dcterms:modified xsi:type="dcterms:W3CDTF">2021-07-30T01:56:10Z</dcterms:modified>
</cp:coreProperties>
</file>