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69" r:id="rId3"/>
    <p:sldId id="270" r:id="rId4"/>
    <p:sldId id="271" r:id="rId5"/>
    <p:sldId id="256" r:id="rId6"/>
    <p:sldId id="257" r:id="rId7"/>
    <p:sldId id="258" r:id="rId8"/>
    <p:sldId id="274" r:id="rId9"/>
    <p:sldId id="272" r:id="rId10"/>
    <p:sldId id="273" r:id="rId11"/>
    <p:sldId id="261" r:id="rId12"/>
    <p:sldId id="275" r:id="rId13"/>
    <p:sldId id="276" r:id="rId14"/>
    <p:sldId id="263" r:id="rId15"/>
    <p:sldId id="267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4" autoAdjust="0"/>
    <p:restoredTop sz="86640" autoAdjust="0"/>
  </p:normalViewPr>
  <p:slideViewPr>
    <p:cSldViewPr snapToGrid="0">
      <p:cViewPr varScale="1">
        <p:scale>
          <a:sx n="59" d="100"/>
          <a:sy n="59" d="100"/>
        </p:scale>
        <p:origin x="6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AEB94-A9B4-469E-8696-E98789E4D00D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3327C2E-0EF8-4ED3-9DA6-0046211A2945}">
          <dgm:prSet phldrT="[Text]" custT="1"/>
          <dgm:spPr/>
          <dgm:t>
            <a:bodyPr/>
            <a:lstStyle/>
            <a:p>
              <a:pPr algn="l"/>
              <a:r>
                <a:rPr lang="en-US" sz="3200" dirty="0" err="1" smtClean="0"/>
                <a:t>কোন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মৌলের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প্রকৃত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ভর</a:t>
              </a:r>
              <a:r>
                <a:rPr lang="en-US" sz="3200" dirty="0" smtClean="0"/>
                <a:t> 4.482</a:t>
              </a:r>
              <a14:m>
                <m:oMath xmlns:m="http://schemas.openxmlformats.org/officeDocument/2006/math">
                  <m:r>
                    <a:rPr lang="en-US" sz="3200" i="1" smtClean="0">
                      <a:latin typeface="Cambria Math" panose="02040503050406030204" pitchFamily="18" charset="0"/>
                    </a:rPr>
                    <m:t>×</m:t>
                  </m:r>
                  <m:r>
                    <m:rPr>
                      <m:nor/>
                    </m:rPr>
                    <a:rPr lang="bn-IN" sz="3200" dirty="0"/>
                    <m:t> 10</m:t>
                  </m:r>
                  <m:r>
                    <m:rPr>
                      <m:nor/>
                    </m:rPr>
                    <a:rPr lang="bn-IN" sz="3200" baseline="30000" dirty="0"/>
                    <m:t>−</m:t>
                  </m:r>
                  <m:r>
                    <m:rPr>
                      <m:nor/>
                    </m:rPr>
                    <a:rPr lang="en-US" sz="3200" baseline="30000" dirty="0"/>
                    <m:t>2</m:t>
                  </m:r>
                  <m:r>
                    <m:rPr>
                      <m:nor/>
                    </m:rPr>
                    <a:rPr lang="en-US" sz="3200" b="0" i="0" baseline="30000" dirty="0" smtClean="0"/>
                    <m:t>3</m:t>
                  </m:r>
                  <m:r>
                    <m:rPr>
                      <m:nor/>
                    </m:rPr>
                    <a:rPr lang="en-US" sz="3200" dirty="0"/>
                    <m:t>g</m:t>
                  </m:r>
                  <m:r>
                    <m:rPr>
                      <m:nor/>
                    </m:rPr>
                    <a:rPr lang="en-US" sz="3200" dirty="0"/>
                    <m:t> </m:t>
                  </m:r>
                </m:oMath>
              </a14:m>
              <a:r>
                <a:rPr lang="en-US" sz="3200" dirty="0" smtClean="0"/>
                <a:t> </a:t>
              </a:r>
              <a:r>
                <a:rPr lang="en-US" sz="3200" dirty="0" err="1" smtClean="0"/>
                <a:t>হলে</a:t>
              </a:r>
              <a:r>
                <a:rPr lang="en-US" sz="3200" dirty="0" smtClean="0"/>
                <a:t> ঐ </a:t>
              </a:r>
              <a:r>
                <a:rPr lang="en-US" sz="3200" dirty="0" err="1" smtClean="0"/>
                <a:t>মৌলের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আপেক্ষিক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পারমানবিক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ভর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কত</a:t>
              </a:r>
              <a:endParaRPr lang="en-US" sz="3200" dirty="0"/>
            </a:p>
          </dgm:t>
        </dgm:pt>
      </mc:Choice>
      <mc:Fallback xmlns="">
        <dgm:pt modelId="{73327C2E-0EF8-4ED3-9DA6-0046211A2945}">
          <dgm:prSet phldrT="[Text]" custT="1"/>
          <dgm:spPr/>
          <dgm:t>
            <a:bodyPr/>
            <a:lstStyle/>
            <a:p>
              <a:pPr algn="l"/>
              <a:r>
                <a:rPr lang="en-US" sz="3200" dirty="0" err="1" smtClean="0"/>
                <a:t>কোন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মৌলের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প্রকৃত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ভর</a:t>
              </a:r>
              <a:r>
                <a:rPr lang="en-US" sz="3200" dirty="0" smtClean="0"/>
                <a:t> 4.482</a:t>
              </a:r>
              <a:r>
                <a:rPr lang="en-US" sz="3200" i="0" smtClean="0">
                  <a:latin typeface="Cambria Math" panose="02040503050406030204" pitchFamily="18" charset="0"/>
                </a:rPr>
                <a:t>×</a:t>
              </a:r>
              <a:r>
                <a:rPr lang="bn-IN" sz="3200" i="0" dirty="0">
                  <a:latin typeface="Cambria Math" panose="02040503050406030204" pitchFamily="18" charset="0"/>
                </a:rPr>
                <a:t>"</a:t>
              </a:r>
              <a:r>
                <a:rPr lang="bn-IN" sz="3200" i="0" dirty="0">
                  <a:latin typeface="Cambria Math" panose="02040503050406030204" pitchFamily="18" charset="0"/>
                </a:rPr>
                <a:t> 10</a:t>
              </a:r>
              <a:r>
                <a:rPr lang="bn-IN" sz="3200" i="0" baseline="30000" dirty="0">
                  <a:latin typeface="Cambria Math" panose="02040503050406030204" pitchFamily="18" charset="0"/>
                </a:rPr>
                <a:t>−</a:t>
              </a:r>
              <a:r>
                <a:rPr lang="en-US" sz="3200" i="0" baseline="30000" dirty="0">
                  <a:latin typeface="Cambria Math" panose="02040503050406030204" pitchFamily="18" charset="0"/>
                </a:rPr>
                <a:t>2</a:t>
              </a:r>
              <a:r>
                <a:rPr lang="en-US" sz="3200" b="0" i="0" baseline="30000" dirty="0" smtClean="0">
                  <a:latin typeface="Cambria Math" panose="02040503050406030204" pitchFamily="18" charset="0"/>
                </a:rPr>
                <a:t>3</a:t>
              </a:r>
              <a:r>
                <a:rPr lang="en-US" sz="3200" i="0" dirty="0">
                  <a:latin typeface="Cambria Math" panose="02040503050406030204" pitchFamily="18" charset="0"/>
                </a:rPr>
                <a:t>g </a:t>
              </a:r>
              <a:r>
                <a:rPr lang="en-US" sz="3200" i="0" dirty="0"/>
                <a:t>"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হলে</a:t>
              </a:r>
              <a:r>
                <a:rPr lang="en-US" sz="3200" dirty="0" smtClean="0"/>
                <a:t> ঐ </a:t>
              </a:r>
              <a:r>
                <a:rPr lang="en-US" sz="3200" dirty="0" err="1" smtClean="0"/>
                <a:t>মৌলের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আপেক্ষিক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পারমানবিক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ভর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কত</a:t>
              </a:r>
              <a:endParaRPr lang="en-US" sz="3200" dirty="0"/>
            </a:p>
          </dgm:t>
        </dgm:pt>
      </mc:Fallback>
    </mc:AlternateContent>
    <dgm:pt modelId="{7C4C6FC2-9B09-4EEF-A84E-F6F418E05261}" type="parTrans" cxnId="{F03F3D96-6B43-4F4B-90A8-2E1BE18DA4ED}">
      <dgm:prSet/>
      <dgm:spPr/>
      <dgm:t>
        <a:bodyPr/>
        <a:lstStyle/>
        <a:p>
          <a:endParaRPr lang="en-US"/>
        </a:p>
      </dgm:t>
    </dgm:pt>
    <dgm:pt modelId="{A8FFC9DC-D9B7-4DFB-8EF6-EA955B5C4D94}" type="sibTrans" cxnId="{F03F3D96-6B43-4F4B-90A8-2E1BE18DA4ED}">
      <dgm:prSet/>
      <dgm:spPr/>
      <dgm:t>
        <a:bodyPr/>
        <a:lstStyle/>
        <a:p>
          <a:endParaRPr lang="en-US"/>
        </a:p>
      </dgm:t>
    </dgm:pt>
    <dgm:pt modelId="{264A8745-4B22-4F53-8D79-2D3733D21C9C}">
      <dgm:prSet phldrT="[Text]" custT="1"/>
      <dgm:spPr/>
      <dgm:t>
        <a:bodyPr/>
        <a:lstStyle/>
        <a:p>
          <a:pPr algn="l"/>
          <a:r>
            <a:rPr lang="bn-IN" sz="4400" dirty="0" smtClean="0"/>
            <a:t>গড় আপেক্ষিক পারমানবিক ভর কত? </a:t>
          </a:r>
          <a:endParaRPr lang="en-US" sz="4400" dirty="0"/>
        </a:p>
      </dgm:t>
    </dgm:pt>
    <dgm:pt modelId="{C502DCE3-00CA-4993-9585-5DB0F4601A30}" type="parTrans" cxnId="{11263BCE-49F3-4AAF-84E4-72ADEDA0BB03}">
      <dgm:prSet/>
      <dgm:spPr/>
      <dgm:t>
        <a:bodyPr/>
        <a:lstStyle/>
        <a:p>
          <a:endParaRPr lang="en-US"/>
        </a:p>
      </dgm:t>
    </dgm:pt>
    <dgm:pt modelId="{78984EE7-442D-4B30-9FE6-41A2ACA374CE}" type="sibTrans" cxnId="{11263BCE-49F3-4AAF-84E4-72ADEDA0BB03}">
      <dgm:prSet/>
      <dgm:spPr/>
      <dgm:t>
        <a:bodyPr/>
        <a:lstStyle/>
        <a:p>
          <a:endParaRPr lang="en-US"/>
        </a:p>
      </dgm:t>
    </dgm:pt>
    <dgm:pt modelId="{569642A0-C3AA-48D7-8577-B7AB407B1E02}">
      <dgm:prSet phldrT="[Text]" custT="1"/>
      <dgm:spPr/>
      <dgm:t>
        <a:bodyPr/>
        <a:lstStyle/>
        <a:p>
          <a:pPr algn="l"/>
          <a:r>
            <a:rPr lang="bn-IN" sz="3600" dirty="0" smtClean="0"/>
            <a:t>  একটি নিউট্রনের ভর কত?</a:t>
          </a:r>
          <a:endParaRPr lang="en-US" sz="3600" dirty="0"/>
        </a:p>
      </dgm:t>
    </dgm:pt>
    <dgm:pt modelId="{0F0C7567-6F2B-4670-8C8D-A10602002BB5}" type="parTrans" cxnId="{B8826700-A9DC-4AE6-ABE5-74FB5C0284D1}">
      <dgm:prSet/>
      <dgm:spPr/>
      <dgm:t>
        <a:bodyPr/>
        <a:lstStyle/>
        <a:p>
          <a:endParaRPr lang="en-US"/>
        </a:p>
      </dgm:t>
    </dgm:pt>
    <dgm:pt modelId="{126C4B9F-FC6A-4275-B3BD-6F335D76CCFF}" type="sibTrans" cxnId="{B8826700-A9DC-4AE6-ABE5-74FB5C0284D1}">
      <dgm:prSet/>
      <dgm:spPr/>
      <dgm:t>
        <a:bodyPr/>
        <a:lstStyle/>
        <a:p>
          <a:endParaRPr lang="en-US"/>
        </a:p>
      </dgm:t>
    </dgm:pt>
    <dgm:pt modelId="{66E2CBC4-D32E-4C83-BAB0-6A26CE180FCC}" type="pres">
      <dgm:prSet presAssocID="{853AEB94-A9B4-469E-8696-E98789E4D00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993E25-D088-480D-B5BD-B7FAF884F616}" type="pres">
      <dgm:prSet presAssocID="{73327C2E-0EF8-4ED3-9DA6-0046211A2945}" presName="composite" presStyleCnt="0"/>
      <dgm:spPr/>
      <dgm:t>
        <a:bodyPr/>
        <a:lstStyle/>
        <a:p>
          <a:endParaRPr lang="en-US"/>
        </a:p>
      </dgm:t>
    </dgm:pt>
    <dgm:pt modelId="{A6D7C8AC-7F90-412F-A303-E5193F25DF44}" type="pres">
      <dgm:prSet presAssocID="{73327C2E-0EF8-4ED3-9DA6-0046211A2945}" presName="imgShp" presStyleLbl="fgImgPlace1" presStyleIdx="0" presStyleCnt="3" custLinFactNeighborX="-11949" custLinFactNeighborY="-2113"/>
      <dgm:spPr/>
      <dgm:t>
        <a:bodyPr/>
        <a:lstStyle/>
        <a:p>
          <a:endParaRPr lang="en-US"/>
        </a:p>
      </dgm:t>
    </dgm:pt>
    <dgm:pt modelId="{343E4566-231A-42A6-90DC-D8E2A3BEC1E3}" type="pres">
      <dgm:prSet presAssocID="{73327C2E-0EF8-4ED3-9DA6-0046211A2945}" presName="txShp" presStyleLbl="node1" presStyleIdx="0" presStyleCnt="3" custScaleX="119592" custLinFactNeighborX="9848" custLinFactNeighborY="-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F7320-AB89-4D52-8FF0-D2FA919453AB}" type="pres">
      <dgm:prSet presAssocID="{A8FFC9DC-D9B7-4DFB-8EF6-EA955B5C4D94}" presName="spacing" presStyleCnt="0"/>
      <dgm:spPr/>
      <dgm:t>
        <a:bodyPr/>
        <a:lstStyle/>
        <a:p>
          <a:endParaRPr lang="en-US"/>
        </a:p>
      </dgm:t>
    </dgm:pt>
    <dgm:pt modelId="{EAEAEF99-3B06-4795-9E2C-6BAC3EFFF814}" type="pres">
      <dgm:prSet presAssocID="{264A8745-4B22-4F53-8D79-2D3733D21C9C}" presName="composite" presStyleCnt="0"/>
      <dgm:spPr/>
      <dgm:t>
        <a:bodyPr/>
        <a:lstStyle/>
        <a:p>
          <a:endParaRPr lang="en-US"/>
        </a:p>
      </dgm:t>
    </dgm:pt>
    <dgm:pt modelId="{F015480F-A81F-4CEF-9FEA-339D356790BD}" type="pres">
      <dgm:prSet presAssocID="{264A8745-4B22-4F53-8D79-2D3733D21C9C}" presName="imgShp" presStyleLbl="fgImgPlace1" presStyleIdx="1" presStyleCnt="3" custLinFactNeighborX="-17591" custLinFactNeighborY="0"/>
      <dgm:spPr/>
      <dgm:t>
        <a:bodyPr/>
        <a:lstStyle/>
        <a:p>
          <a:endParaRPr lang="en-US"/>
        </a:p>
      </dgm:t>
    </dgm:pt>
    <dgm:pt modelId="{170E4D33-6699-4547-838E-AC4699AE969C}" type="pres">
      <dgm:prSet presAssocID="{264A8745-4B22-4F53-8D79-2D3733D21C9C}" presName="txShp" presStyleLbl="node1" presStyleIdx="1" presStyleCnt="3" custScaleX="120840" custLinFactNeighborX="9238" custLinFactNeighborY="3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7B397-5699-4157-9373-148677F7CA99}" type="pres">
      <dgm:prSet presAssocID="{78984EE7-442D-4B30-9FE6-41A2ACA374CE}" presName="spacing" presStyleCnt="0"/>
      <dgm:spPr/>
      <dgm:t>
        <a:bodyPr/>
        <a:lstStyle/>
        <a:p>
          <a:endParaRPr lang="en-US"/>
        </a:p>
      </dgm:t>
    </dgm:pt>
    <dgm:pt modelId="{D84128EC-FCCC-423F-AD54-F81E8AB3FF11}" type="pres">
      <dgm:prSet presAssocID="{569642A0-C3AA-48D7-8577-B7AB407B1E02}" presName="composite" presStyleCnt="0"/>
      <dgm:spPr/>
      <dgm:t>
        <a:bodyPr/>
        <a:lstStyle/>
        <a:p>
          <a:endParaRPr lang="en-US"/>
        </a:p>
      </dgm:t>
    </dgm:pt>
    <dgm:pt modelId="{EE78F7D4-2218-418D-A350-7BFFDB625A3E}" type="pres">
      <dgm:prSet presAssocID="{569642A0-C3AA-48D7-8577-B7AB407B1E02}" presName="imgShp" presStyleLbl="fgImgPlace1" presStyleIdx="2" presStyleCnt="3" custScaleX="97907" custLinFactNeighborX="-16136" custLinFactNeighborY="248"/>
      <dgm:spPr/>
      <dgm:t>
        <a:bodyPr/>
        <a:lstStyle/>
        <a:p>
          <a:endParaRPr lang="en-US"/>
        </a:p>
      </dgm:t>
    </dgm:pt>
    <dgm:pt modelId="{1CD754DD-1C2C-4742-A89A-7DF7F2476D6B}" type="pres">
      <dgm:prSet presAssocID="{569642A0-C3AA-48D7-8577-B7AB407B1E02}" presName="txShp" presStyleLbl="node1" presStyleIdx="2" presStyleCnt="3" custScaleX="125868" custLinFactNeighborX="7904" custLinFactNeighborY="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826700-A9DC-4AE6-ABE5-74FB5C0284D1}" srcId="{853AEB94-A9B4-469E-8696-E98789E4D00D}" destId="{569642A0-C3AA-48D7-8577-B7AB407B1E02}" srcOrd="2" destOrd="0" parTransId="{0F0C7567-6F2B-4670-8C8D-A10602002BB5}" sibTransId="{126C4B9F-FC6A-4275-B3BD-6F335D76CCFF}"/>
    <dgm:cxn modelId="{FDAC089F-9C29-4172-9D40-59515D84EAC7}" type="presOf" srcId="{73327C2E-0EF8-4ED3-9DA6-0046211A2945}" destId="{343E4566-231A-42A6-90DC-D8E2A3BEC1E3}" srcOrd="0" destOrd="0" presId="urn:microsoft.com/office/officeart/2005/8/layout/vList3"/>
    <dgm:cxn modelId="{F4E79A66-5E6D-4B7D-B03B-B663326AECCC}" type="presOf" srcId="{569642A0-C3AA-48D7-8577-B7AB407B1E02}" destId="{1CD754DD-1C2C-4742-A89A-7DF7F2476D6B}" srcOrd="0" destOrd="0" presId="urn:microsoft.com/office/officeart/2005/8/layout/vList3"/>
    <dgm:cxn modelId="{11263BCE-49F3-4AAF-84E4-72ADEDA0BB03}" srcId="{853AEB94-A9B4-469E-8696-E98789E4D00D}" destId="{264A8745-4B22-4F53-8D79-2D3733D21C9C}" srcOrd="1" destOrd="0" parTransId="{C502DCE3-00CA-4993-9585-5DB0F4601A30}" sibTransId="{78984EE7-442D-4B30-9FE6-41A2ACA374CE}"/>
    <dgm:cxn modelId="{A3FF5E6A-C550-43E1-A79E-1D5F76D461D7}" type="presOf" srcId="{264A8745-4B22-4F53-8D79-2D3733D21C9C}" destId="{170E4D33-6699-4547-838E-AC4699AE969C}" srcOrd="0" destOrd="0" presId="urn:microsoft.com/office/officeart/2005/8/layout/vList3"/>
    <dgm:cxn modelId="{F03F3D96-6B43-4F4B-90A8-2E1BE18DA4ED}" srcId="{853AEB94-A9B4-469E-8696-E98789E4D00D}" destId="{73327C2E-0EF8-4ED3-9DA6-0046211A2945}" srcOrd="0" destOrd="0" parTransId="{7C4C6FC2-9B09-4EEF-A84E-F6F418E05261}" sibTransId="{A8FFC9DC-D9B7-4DFB-8EF6-EA955B5C4D94}"/>
    <dgm:cxn modelId="{2D060E3D-EFA1-47C5-8AB5-FF67B6337059}" type="presOf" srcId="{853AEB94-A9B4-469E-8696-E98789E4D00D}" destId="{66E2CBC4-D32E-4C83-BAB0-6A26CE180FCC}" srcOrd="0" destOrd="0" presId="urn:microsoft.com/office/officeart/2005/8/layout/vList3"/>
    <dgm:cxn modelId="{4BDA9C78-91AB-4B20-9DD5-D95FD02844FE}" type="presParOf" srcId="{66E2CBC4-D32E-4C83-BAB0-6A26CE180FCC}" destId="{FB993E25-D088-480D-B5BD-B7FAF884F616}" srcOrd="0" destOrd="0" presId="urn:microsoft.com/office/officeart/2005/8/layout/vList3"/>
    <dgm:cxn modelId="{9F6B2BD2-5473-4C8A-87E0-80464CB788A0}" type="presParOf" srcId="{FB993E25-D088-480D-B5BD-B7FAF884F616}" destId="{A6D7C8AC-7F90-412F-A303-E5193F25DF44}" srcOrd="0" destOrd="0" presId="urn:microsoft.com/office/officeart/2005/8/layout/vList3"/>
    <dgm:cxn modelId="{DE0CE1B7-DEAA-469A-916D-3472A41D41DB}" type="presParOf" srcId="{FB993E25-D088-480D-B5BD-B7FAF884F616}" destId="{343E4566-231A-42A6-90DC-D8E2A3BEC1E3}" srcOrd="1" destOrd="0" presId="urn:microsoft.com/office/officeart/2005/8/layout/vList3"/>
    <dgm:cxn modelId="{607C5C04-C196-4889-987B-F072986531F3}" type="presParOf" srcId="{66E2CBC4-D32E-4C83-BAB0-6A26CE180FCC}" destId="{BF8F7320-AB89-4D52-8FF0-D2FA919453AB}" srcOrd="1" destOrd="0" presId="urn:microsoft.com/office/officeart/2005/8/layout/vList3"/>
    <dgm:cxn modelId="{7E241E7E-C4F0-4B59-BE66-E2E99D1D79A9}" type="presParOf" srcId="{66E2CBC4-D32E-4C83-BAB0-6A26CE180FCC}" destId="{EAEAEF99-3B06-4795-9E2C-6BAC3EFFF814}" srcOrd="2" destOrd="0" presId="urn:microsoft.com/office/officeart/2005/8/layout/vList3"/>
    <dgm:cxn modelId="{02658AC7-7953-4263-BFE7-23289764BF61}" type="presParOf" srcId="{EAEAEF99-3B06-4795-9E2C-6BAC3EFFF814}" destId="{F015480F-A81F-4CEF-9FEA-339D356790BD}" srcOrd="0" destOrd="0" presId="urn:microsoft.com/office/officeart/2005/8/layout/vList3"/>
    <dgm:cxn modelId="{90F2D6DE-C58A-4792-BB6D-CF3D3B3F2F12}" type="presParOf" srcId="{EAEAEF99-3B06-4795-9E2C-6BAC3EFFF814}" destId="{170E4D33-6699-4547-838E-AC4699AE969C}" srcOrd="1" destOrd="0" presId="urn:microsoft.com/office/officeart/2005/8/layout/vList3"/>
    <dgm:cxn modelId="{83DE8CD8-EBA5-44ED-9A85-5EAE9FC9DEB2}" type="presParOf" srcId="{66E2CBC4-D32E-4C83-BAB0-6A26CE180FCC}" destId="{F237B397-5699-4157-9373-148677F7CA99}" srcOrd="3" destOrd="0" presId="urn:microsoft.com/office/officeart/2005/8/layout/vList3"/>
    <dgm:cxn modelId="{ECF6A33D-78E5-499B-9A92-5D5563C8F678}" type="presParOf" srcId="{66E2CBC4-D32E-4C83-BAB0-6A26CE180FCC}" destId="{D84128EC-FCCC-423F-AD54-F81E8AB3FF11}" srcOrd="4" destOrd="0" presId="urn:microsoft.com/office/officeart/2005/8/layout/vList3"/>
    <dgm:cxn modelId="{A528AC5C-13A4-46CD-9D89-6B2A3ADEF4AA}" type="presParOf" srcId="{D84128EC-FCCC-423F-AD54-F81E8AB3FF11}" destId="{EE78F7D4-2218-418D-A350-7BFFDB625A3E}" srcOrd="0" destOrd="0" presId="urn:microsoft.com/office/officeart/2005/8/layout/vList3"/>
    <dgm:cxn modelId="{2C3F088C-1C18-4CF0-9346-453DCBE3D32A}" type="presParOf" srcId="{D84128EC-FCCC-423F-AD54-F81E8AB3FF11}" destId="{1CD754DD-1C2C-4742-A89A-7DF7F2476D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AEB94-A9B4-469E-8696-E98789E4D00D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327C2E-0EF8-4ED3-9DA6-0046211A2945}">
      <dgm:prSet phldrT="[Text]" custT="1"/>
      <dgm:spPr>
        <a:blipFill rotWithShape="0">
          <a:blip xmlns:r="http://schemas.openxmlformats.org/officeDocument/2006/relationships" r:embed="rId1"/>
          <a:stretch>
            <a:fillRect b="-295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C4C6FC2-9B09-4EEF-A84E-F6F418E05261}" type="parTrans" cxnId="{F03F3D96-6B43-4F4B-90A8-2E1BE18DA4ED}">
      <dgm:prSet/>
      <dgm:spPr/>
      <dgm:t>
        <a:bodyPr/>
        <a:lstStyle/>
        <a:p>
          <a:endParaRPr lang="en-US"/>
        </a:p>
      </dgm:t>
    </dgm:pt>
    <dgm:pt modelId="{A8FFC9DC-D9B7-4DFB-8EF6-EA955B5C4D94}" type="sibTrans" cxnId="{F03F3D96-6B43-4F4B-90A8-2E1BE18DA4ED}">
      <dgm:prSet/>
      <dgm:spPr/>
      <dgm:t>
        <a:bodyPr/>
        <a:lstStyle/>
        <a:p>
          <a:endParaRPr lang="en-US"/>
        </a:p>
      </dgm:t>
    </dgm:pt>
    <dgm:pt modelId="{264A8745-4B22-4F53-8D79-2D3733D21C9C}">
      <dgm:prSet phldrT="[Text]" custT="1"/>
      <dgm:spPr/>
      <dgm:t>
        <a:bodyPr/>
        <a:lstStyle/>
        <a:p>
          <a:pPr algn="l"/>
          <a:r>
            <a:rPr lang="bn-IN" sz="4400" dirty="0" smtClean="0"/>
            <a:t>গড় আপেক্ষিক পারমানবিক ভর কত? </a:t>
          </a:r>
          <a:endParaRPr lang="en-US" sz="4400" dirty="0"/>
        </a:p>
      </dgm:t>
    </dgm:pt>
    <dgm:pt modelId="{C502DCE3-00CA-4993-9585-5DB0F4601A30}" type="parTrans" cxnId="{11263BCE-49F3-4AAF-84E4-72ADEDA0BB03}">
      <dgm:prSet/>
      <dgm:spPr/>
      <dgm:t>
        <a:bodyPr/>
        <a:lstStyle/>
        <a:p>
          <a:endParaRPr lang="en-US"/>
        </a:p>
      </dgm:t>
    </dgm:pt>
    <dgm:pt modelId="{78984EE7-442D-4B30-9FE6-41A2ACA374CE}" type="sibTrans" cxnId="{11263BCE-49F3-4AAF-84E4-72ADEDA0BB03}">
      <dgm:prSet/>
      <dgm:spPr/>
      <dgm:t>
        <a:bodyPr/>
        <a:lstStyle/>
        <a:p>
          <a:endParaRPr lang="en-US"/>
        </a:p>
      </dgm:t>
    </dgm:pt>
    <dgm:pt modelId="{569642A0-C3AA-48D7-8577-B7AB407B1E02}">
      <dgm:prSet phldrT="[Text]" custT="1"/>
      <dgm:spPr/>
      <dgm:t>
        <a:bodyPr/>
        <a:lstStyle/>
        <a:p>
          <a:pPr algn="l"/>
          <a:r>
            <a:rPr lang="bn-IN" sz="3600" dirty="0" smtClean="0"/>
            <a:t>  একটি নিউট্রনের ভর কত?</a:t>
          </a:r>
          <a:endParaRPr lang="en-US" sz="3600" dirty="0"/>
        </a:p>
      </dgm:t>
    </dgm:pt>
    <dgm:pt modelId="{0F0C7567-6F2B-4670-8C8D-A10602002BB5}" type="parTrans" cxnId="{B8826700-A9DC-4AE6-ABE5-74FB5C0284D1}">
      <dgm:prSet/>
      <dgm:spPr/>
      <dgm:t>
        <a:bodyPr/>
        <a:lstStyle/>
        <a:p>
          <a:endParaRPr lang="en-US"/>
        </a:p>
      </dgm:t>
    </dgm:pt>
    <dgm:pt modelId="{126C4B9F-FC6A-4275-B3BD-6F335D76CCFF}" type="sibTrans" cxnId="{B8826700-A9DC-4AE6-ABE5-74FB5C0284D1}">
      <dgm:prSet/>
      <dgm:spPr/>
      <dgm:t>
        <a:bodyPr/>
        <a:lstStyle/>
        <a:p>
          <a:endParaRPr lang="en-US"/>
        </a:p>
      </dgm:t>
    </dgm:pt>
    <dgm:pt modelId="{66E2CBC4-D32E-4C83-BAB0-6A26CE180FCC}" type="pres">
      <dgm:prSet presAssocID="{853AEB94-A9B4-469E-8696-E98789E4D00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993E25-D088-480D-B5BD-B7FAF884F616}" type="pres">
      <dgm:prSet presAssocID="{73327C2E-0EF8-4ED3-9DA6-0046211A2945}" presName="composite" presStyleCnt="0"/>
      <dgm:spPr/>
      <dgm:t>
        <a:bodyPr/>
        <a:lstStyle/>
        <a:p>
          <a:endParaRPr lang="en-US"/>
        </a:p>
      </dgm:t>
    </dgm:pt>
    <dgm:pt modelId="{A6D7C8AC-7F90-412F-A303-E5193F25DF44}" type="pres">
      <dgm:prSet presAssocID="{73327C2E-0EF8-4ED3-9DA6-0046211A2945}" presName="imgShp" presStyleLbl="fgImgPlace1" presStyleIdx="0" presStyleCnt="3" custLinFactNeighborX="-11949" custLinFactNeighborY="-2113"/>
      <dgm:spPr/>
      <dgm:t>
        <a:bodyPr/>
        <a:lstStyle/>
        <a:p>
          <a:endParaRPr lang="en-US"/>
        </a:p>
      </dgm:t>
    </dgm:pt>
    <dgm:pt modelId="{343E4566-231A-42A6-90DC-D8E2A3BEC1E3}" type="pres">
      <dgm:prSet presAssocID="{73327C2E-0EF8-4ED3-9DA6-0046211A2945}" presName="txShp" presStyleLbl="node1" presStyleIdx="0" presStyleCnt="3" custScaleX="119592" custLinFactNeighborX="9848" custLinFactNeighborY="-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F7320-AB89-4D52-8FF0-D2FA919453AB}" type="pres">
      <dgm:prSet presAssocID="{A8FFC9DC-D9B7-4DFB-8EF6-EA955B5C4D94}" presName="spacing" presStyleCnt="0"/>
      <dgm:spPr/>
      <dgm:t>
        <a:bodyPr/>
        <a:lstStyle/>
        <a:p>
          <a:endParaRPr lang="en-US"/>
        </a:p>
      </dgm:t>
    </dgm:pt>
    <dgm:pt modelId="{EAEAEF99-3B06-4795-9E2C-6BAC3EFFF814}" type="pres">
      <dgm:prSet presAssocID="{264A8745-4B22-4F53-8D79-2D3733D21C9C}" presName="composite" presStyleCnt="0"/>
      <dgm:spPr/>
      <dgm:t>
        <a:bodyPr/>
        <a:lstStyle/>
        <a:p>
          <a:endParaRPr lang="en-US"/>
        </a:p>
      </dgm:t>
    </dgm:pt>
    <dgm:pt modelId="{F015480F-A81F-4CEF-9FEA-339D356790BD}" type="pres">
      <dgm:prSet presAssocID="{264A8745-4B22-4F53-8D79-2D3733D21C9C}" presName="imgShp" presStyleLbl="fgImgPlace1" presStyleIdx="1" presStyleCnt="3" custLinFactNeighborX="-17591" custLinFactNeighborY="0"/>
      <dgm:spPr/>
      <dgm:t>
        <a:bodyPr/>
        <a:lstStyle/>
        <a:p>
          <a:endParaRPr lang="en-US"/>
        </a:p>
      </dgm:t>
    </dgm:pt>
    <dgm:pt modelId="{170E4D33-6699-4547-838E-AC4699AE969C}" type="pres">
      <dgm:prSet presAssocID="{264A8745-4B22-4F53-8D79-2D3733D21C9C}" presName="txShp" presStyleLbl="node1" presStyleIdx="1" presStyleCnt="3" custScaleX="120840" custLinFactNeighborX="9238" custLinFactNeighborY="3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7B397-5699-4157-9373-148677F7CA99}" type="pres">
      <dgm:prSet presAssocID="{78984EE7-442D-4B30-9FE6-41A2ACA374CE}" presName="spacing" presStyleCnt="0"/>
      <dgm:spPr/>
      <dgm:t>
        <a:bodyPr/>
        <a:lstStyle/>
        <a:p>
          <a:endParaRPr lang="en-US"/>
        </a:p>
      </dgm:t>
    </dgm:pt>
    <dgm:pt modelId="{D84128EC-FCCC-423F-AD54-F81E8AB3FF11}" type="pres">
      <dgm:prSet presAssocID="{569642A0-C3AA-48D7-8577-B7AB407B1E02}" presName="composite" presStyleCnt="0"/>
      <dgm:spPr/>
      <dgm:t>
        <a:bodyPr/>
        <a:lstStyle/>
        <a:p>
          <a:endParaRPr lang="en-US"/>
        </a:p>
      </dgm:t>
    </dgm:pt>
    <dgm:pt modelId="{EE78F7D4-2218-418D-A350-7BFFDB625A3E}" type="pres">
      <dgm:prSet presAssocID="{569642A0-C3AA-48D7-8577-B7AB407B1E02}" presName="imgShp" presStyleLbl="fgImgPlace1" presStyleIdx="2" presStyleCnt="3" custScaleX="97907" custLinFactNeighborX="-16136" custLinFactNeighborY="248"/>
      <dgm:spPr/>
      <dgm:t>
        <a:bodyPr/>
        <a:lstStyle/>
        <a:p>
          <a:endParaRPr lang="en-US"/>
        </a:p>
      </dgm:t>
    </dgm:pt>
    <dgm:pt modelId="{1CD754DD-1C2C-4742-A89A-7DF7F2476D6B}" type="pres">
      <dgm:prSet presAssocID="{569642A0-C3AA-48D7-8577-B7AB407B1E02}" presName="txShp" presStyleLbl="node1" presStyleIdx="2" presStyleCnt="3" custScaleX="125868" custLinFactNeighborX="7904" custLinFactNeighborY="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826700-A9DC-4AE6-ABE5-74FB5C0284D1}" srcId="{853AEB94-A9B4-469E-8696-E98789E4D00D}" destId="{569642A0-C3AA-48D7-8577-B7AB407B1E02}" srcOrd="2" destOrd="0" parTransId="{0F0C7567-6F2B-4670-8C8D-A10602002BB5}" sibTransId="{126C4B9F-FC6A-4275-B3BD-6F335D76CCFF}"/>
    <dgm:cxn modelId="{F4E79A66-5E6D-4B7D-B03B-B663326AECCC}" type="presOf" srcId="{569642A0-C3AA-48D7-8577-B7AB407B1E02}" destId="{1CD754DD-1C2C-4742-A89A-7DF7F2476D6B}" srcOrd="0" destOrd="0" presId="urn:microsoft.com/office/officeart/2005/8/layout/vList3"/>
    <dgm:cxn modelId="{11263BCE-49F3-4AAF-84E4-72ADEDA0BB03}" srcId="{853AEB94-A9B4-469E-8696-E98789E4D00D}" destId="{264A8745-4B22-4F53-8D79-2D3733D21C9C}" srcOrd="1" destOrd="0" parTransId="{C502DCE3-00CA-4993-9585-5DB0F4601A30}" sibTransId="{78984EE7-442D-4B30-9FE6-41A2ACA374CE}"/>
    <dgm:cxn modelId="{F03F3D96-6B43-4F4B-90A8-2E1BE18DA4ED}" srcId="{853AEB94-A9B4-469E-8696-E98789E4D00D}" destId="{73327C2E-0EF8-4ED3-9DA6-0046211A2945}" srcOrd="0" destOrd="0" parTransId="{7C4C6FC2-9B09-4EEF-A84E-F6F418E05261}" sibTransId="{A8FFC9DC-D9B7-4DFB-8EF6-EA955B5C4D94}"/>
    <dgm:cxn modelId="{A3FF5E6A-C550-43E1-A79E-1D5F76D461D7}" type="presOf" srcId="{264A8745-4B22-4F53-8D79-2D3733D21C9C}" destId="{170E4D33-6699-4547-838E-AC4699AE969C}" srcOrd="0" destOrd="0" presId="urn:microsoft.com/office/officeart/2005/8/layout/vList3"/>
    <dgm:cxn modelId="{FDAC089F-9C29-4172-9D40-59515D84EAC7}" type="presOf" srcId="{73327C2E-0EF8-4ED3-9DA6-0046211A2945}" destId="{343E4566-231A-42A6-90DC-D8E2A3BEC1E3}" srcOrd="0" destOrd="0" presId="urn:microsoft.com/office/officeart/2005/8/layout/vList3"/>
    <dgm:cxn modelId="{2D060E3D-EFA1-47C5-8AB5-FF67B6337059}" type="presOf" srcId="{853AEB94-A9B4-469E-8696-E98789E4D00D}" destId="{66E2CBC4-D32E-4C83-BAB0-6A26CE180FCC}" srcOrd="0" destOrd="0" presId="urn:microsoft.com/office/officeart/2005/8/layout/vList3"/>
    <dgm:cxn modelId="{4BDA9C78-91AB-4B20-9DD5-D95FD02844FE}" type="presParOf" srcId="{66E2CBC4-D32E-4C83-BAB0-6A26CE180FCC}" destId="{FB993E25-D088-480D-B5BD-B7FAF884F616}" srcOrd="0" destOrd="0" presId="urn:microsoft.com/office/officeart/2005/8/layout/vList3"/>
    <dgm:cxn modelId="{9F6B2BD2-5473-4C8A-87E0-80464CB788A0}" type="presParOf" srcId="{FB993E25-D088-480D-B5BD-B7FAF884F616}" destId="{A6D7C8AC-7F90-412F-A303-E5193F25DF44}" srcOrd="0" destOrd="0" presId="urn:microsoft.com/office/officeart/2005/8/layout/vList3"/>
    <dgm:cxn modelId="{DE0CE1B7-DEAA-469A-916D-3472A41D41DB}" type="presParOf" srcId="{FB993E25-D088-480D-B5BD-B7FAF884F616}" destId="{343E4566-231A-42A6-90DC-D8E2A3BEC1E3}" srcOrd="1" destOrd="0" presId="urn:microsoft.com/office/officeart/2005/8/layout/vList3"/>
    <dgm:cxn modelId="{607C5C04-C196-4889-987B-F072986531F3}" type="presParOf" srcId="{66E2CBC4-D32E-4C83-BAB0-6A26CE180FCC}" destId="{BF8F7320-AB89-4D52-8FF0-D2FA919453AB}" srcOrd="1" destOrd="0" presId="urn:microsoft.com/office/officeart/2005/8/layout/vList3"/>
    <dgm:cxn modelId="{7E241E7E-C4F0-4B59-BE66-E2E99D1D79A9}" type="presParOf" srcId="{66E2CBC4-D32E-4C83-BAB0-6A26CE180FCC}" destId="{EAEAEF99-3B06-4795-9E2C-6BAC3EFFF814}" srcOrd="2" destOrd="0" presId="urn:microsoft.com/office/officeart/2005/8/layout/vList3"/>
    <dgm:cxn modelId="{02658AC7-7953-4263-BFE7-23289764BF61}" type="presParOf" srcId="{EAEAEF99-3B06-4795-9E2C-6BAC3EFFF814}" destId="{F015480F-A81F-4CEF-9FEA-339D356790BD}" srcOrd="0" destOrd="0" presId="urn:microsoft.com/office/officeart/2005/8/layout/vList3"/>
    <dgm:cxn modelId="{90F2D6DE-C58A-4792-BB6D-CF3D3B3F2F12}" type="presParOf" srcId="{EAEAEF99-3B06-4795-9E2C-6BAC3EFFF814}" destId="{170E4D33-6699-4547-838E-AC4699AE969C}" srcOrd="1" destOrd="0" presId="urn:microsoft.com/office/officeart/2005/8/layout/vList3"/>
    <dgm:cxn modelId="{83DE8CD8-EBA5-44ED-9A85-5EAE9FC9DEB2}" type="presParOf" srcId="{66E2CBC4-D32E-4C83-BAB0-6A26CE180FCC}" destId="{F237B397-5699-4157-9373-148677F7CA99}" srcOrd="3" destOrd="0" presId="urn:microsoft.com/office/officeart/2005/8/layout/vList3"/>
    <dgm:cxn modelId="{ECF6A33D-78E5-499B-9A92-5D5563C8F678}" type="presParOf" srcId="{66E2CBC4-D32E-4C83-BAB0-6A26CE180FCC}" destId="{D84128EC-FCCC-423F-AD54-F81E8AB3FF11}" srcOrd="4" destOrd="0" presId="urn:microsoft.com/office/officeart/2005/8/layout/vList3"/>
    <dgm:cxn modelId="{A528AC5C-13A4-46CD-9D89-6B2A3ADEF4AA}" type="presParOf" srcId="{D84128EC-FCCC-423F-AD54-F81E8AB3FF11}" destId="{EE78F7D4-2218-418D-A350-7BFFDB625A3E}" srcOrd="0" destOrd="0" presId="urn:microsoft.com/office/officeart/2005/8/layout/vList3"/>
    <dgm:cxn modelId="{2C3F088C-1C18-4CF0-9346-453DCBE3D32A}" type="presParOf" srcId="{D84128EC-FCCC-423F-AD54-F81E8AB3FF11}" destId="{1CD754DD-1C2C-4742-A89A-7DF7F2476D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4F4A3-D0C8-4531-BF3A-DC6754214CFB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19FB9-93D6-4E4D-BCC1-E4B67F19B593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2400" dirty="0" smtClean="0">
              <a:solidFill>
                <a:schemeClr val="accent1">
                  <a:lumMod val="50000"/>
                </a:schemeClr>
              </a:solidFill>
            </a:rPr>
            <a:t>কপারের  আপেক্ষিক পারমানবিক ভর ৬৩.৫ হলে এর আইসোটোপের শতকরা পরিমান বের করো।</a:t>
          </a:r>
        </a:p>
        <a:p>
          <a:r>
            <a:rPr lang="bn-IN" sz="2400" dirty="0" smtClean="0">
              <a:solidFill>
                <a:schemeClr val="accent1">
                  <a:lumMod val="50000"/>
                </a:schemeClr>
              </a:solidFill>
            </a:rPr>
            <a:t>উল্লেখ্য কপারের দুটি আইসোটোপ হলো </a:t>
          </a:r>
          <a:r>
            <a:rPr lang="en-US" sz="2400" b="1" baseline="30000" dirty="0" smtClean="0">
              <a:solidFill>
                <a:schemeClr val="bg2">
                  <a:lumMod val="10000"/>
                </a:schemeClr>
              </a:solidFill>
            </a:rPr>
            <a:t>63</a:t>
          </a:r>
          <a:r>
            <a:rPr lang="en-US" sz="2400" b="1" dirty="0" smtClean="0">
              <a:solidFill>
                <a:schemeClr val="bg2">
                  <a:lumMod val="10000"/>
                </a:schemeClr>
              </a:solidFill>
            </a:rPr>
            <a:t>Cu </a:t>
          </a:r>
          <a:r>
            <a:rPr lang="bn-IN" sz="2400" b="1" dirty="0" smtClean="0">
              <a:solidFill>
                <a:schemeClr val="bg2">
                  <a:lumMod val="10000"/>
                </a:schemeClr>
              </a:solidFill>
            </a:rPr>
            <a:t>ও </a:t>
          </a:r>
          <a:r>
            <a:rPr lang="en-US" sz="2400" b="1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US" sz="2400" b="1" baseline="30000" dirty="0" smtClean="0">
              <a:solidFill>
                <a:schemeClr val="bg2">
                  <a:lumMod val="10000"/>
                </a:schemeClr>
              </a:solidFill>
            </a:rPr>
            <a:t>65</a:t>
          </a:r>
          <a:r>
            <a:rPr lang="en-US" sz="2400" b="1" dirty="0" smtClean="0">
              <a:solidFill>
                <a:schemeClr val="bg2">
                  <a:lumMod val="10000"/>
                </a:schemeClr>
              </a:solidFill>
            </a:rPr>
            <a:t> Cu</a:t>
          </a:r>
          <a:endParaRPr lang="en-US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6DF15033-679E-493D-B781-D0F743604AB2}" type="parTrans" cxnId="{AD2799C1-562D-42FE-B79B-04BF56A9F17E}">
      <dgm:prSet/>
      <dgm:spPr/>
      <dgm:t>
        <a:bodyPr/>
        <a:lstStyle/>
        <a:p>
          <a:endParaRPr lang="en-US"/>
        </a:p>
      </dgm:t>
    </dgm:pt>
    <dgm:pt modelId="{2D8BB15F-441E-48CE-82C6-88EC46E6887A}" type="sibTrans" cxnId="{AD2799C1-562D-42FE-B79B-04BF56A9F17E}">
      <dgm:prSet/>
      <dgm:spPr/>
      <dgm:t>
        <a:bodyPr/>
        <a:lstStyle/>
        <a:p>
          <a:endParaRPr lang="en-US"/>
        </a:p>
      </dgm:t>
    </dgm:pt>
    <dgm:pt modelId="{B8B07588-3D57-41DB-890F-4D5DBBA8ACE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sz="6300" dirty="0" smtClean="0"/>
            <a:t>   </a:t>
          </a:r>
          <a:r>
            <a:rPr lang="bn-IN" sz="3600" dirty="0" smtClean="0">
              <a:solidFill>
                <a:schemeClr val="tx2">
                  <a:lumMod val="75000"/>
                </a:schemeClr>
              </a:solidFill>
            </a:rPr>
            <a:t>আপেক্ষিক পারমানবিক ভরের    কোন একক নেই কেন?</a:t>
          </a:r>
          <a:endParaRPr lang="en-US" sz="6300" dirty="0">
            <a:solidFill>
              <a:schemeClr val="tx2">
                <a:lumMod val="75000"/>
              </a:schemeClr>
            </a:solidFill>
          </a:endParaRPr>
        </a:p>
      </dgm:t>
    </dgm:pt>
    <dgm:pt modelId="{67BAC7B6-085A-47B7-8631-EAE75D8FF40D}" type="parTrans" cxnId="{1399723C-DE84-4E46-8564-48BC730F1839}">
      <dgm:prSet/>
      <dgm:spPr/>
      <dgm:t>
        <a:bodyPr/>
        <a:lstStyle/>
        <a:p>
          <a:endParaRPr lang="en-US"/>
        </a:p>
      </dgm:t>
    </dgm:pt>
    <dgm:pt modelId="{268124BF-C681-4334-BC17-0A6BAA5CC448}" type="sibTrans" cxnId="{1399723C-DE84-4E46-8564-48BC730F1839}">
      <dgm:prSet/>
      <dgm:spPr/>
      <dgm:t>
        <a:bodyPr/>
        <a:lstStyle/>
        <a:p>
          <a:endParaRPr lang="en-US"/>
        </a:p>
      </dgm:t>
    </dgm:pt>
    <dgm:pt modelId="{4BA6D143-85EC-4B87-99B5-5A398D1A7A0A}" type="pres">
      <dgm:prSet presAssocID="{FC04F4A3-D0C8-4531-BF3A-DC6754214C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18BCA28-882A-45C1-9C13-0C2EA0470E04}" type="pres">
      <dgm:prSet presAssocID="{FC04F4A3-D0C8-4531-BF3A-DC6754214CFB}" presName="dot1" presStyleLbl="alignNode1" presStyleIdx="0" presStyleCnt="10" custLinFactX="-625231" custLinFactNeighborX="-700000" custLinFactNeighborY="18279"/>
      <dgm:spPr/>
    </dgm:pt>
    <dgm:pt modelId="{C0CF5D35-E6DE-4EE8-817A-41EA618B40A6}" type="pres">
      <dgm:prSet presAssocID="{FC04F4A3-D0C8-4531-BF3A-DC6754214CFB}" presName="dot2" presStyleLbl="alignNode1" presStyleIdx="1" presStyleCnt="10" custLinFactX="-551580" custLinFactY="-100000" custLinFactNeighborX="-600000" custLinFactNeighborY="-137627"/>
      <dgm:spPr/>
    </dgm:pt>
    <dgm:pt modelId="{E1C36868-1C06-48CC-867A-36068AFB02D0}" type="pres">
      <dgm:prSet presAssocID="{FC04F4A3-D0C8-4531-BF3A-DC6754214CFB}" presName="dot3" presStyleLbl="alignNode1" presStyleIdx="2" presStyleCnt="10" custLinFactX="-600000" custLinFactY="-9674" custLinFactNeighborX="-642975" custLinFactNeighborY="-100000"/>
      <dgm:spPr/>
    </dgm:pt>
    <dgm:pt modelId="{66B160FD-96D3-4E8E-9BBC-27C885AF8D62}" type="pres">
      <dgm:prSet presAssocID="{FC04F4A3-D0C8-4531-BF3A-DC6754214CFB}" presName="dotArrow1" presStyleLbl="alignNode1" presStyleIdx="3" presStyleCnt="10" custLinFactX="-400000" custLinFactNeighborX="-469249" custLinFactNeighborY="82255"/>
      <dgm:spPr/>
    </dgm:pt>
    <dgm:pt modelId="{8C824369-1783-4ECA-925C-2AE416E7CE0E}" type="pres">
      <dgm:prSet presAssocID="{FC04F4A3-D0C8-4531-BF3A-DC6754214CFB}" presName="dotArrow2" presStyleLbl="alignNode1" presStyleIdx="4" presStyleCnt="10" custLinFactX="-452850" custLinFactNeighborX="-500000" custLinFactNeighborY="-27418"/>
      <dgm:spPr/>
    </dgm:pt>
    <dgm:pt modelId="{69E754C2-D80F-4FFB-80A6-D9AFB6F26E57}" type="pres">
      <dgm:prSet presAssocID="{FC04F4A3-D0C8-4531-BF3A-DC6754214CFB}" presName="dotArrow3" presStyleLbl="alignNode1" presStyleIdx="5" presStyleCnt="10" custLinFactX="-452850" custLinFactNeighborX="-500000" custLinFactNeighborY="-27418"/>
      <dgm:spPr/>
    </dgm:pt>
    <dgm:pt modelId="{7466E58E-E927-4482-BFAB-6DBF0061B22E}" type="pres">
      <dgm:prSet presAssocID="{FC04F4A3-D0C8-4531-BF3A-DC6754214CFB}" presName="dotArrow4" presStyleLbl="alignNode1" presStyleIdx="6" presStyleCnt="10" custLinFactX="-452850" custLinFactNeighborX="-500000" custLinFactNeighborY="-27418"/>
      <dgm:spPr/>
    </dgm:pt>
    <dgm:pt modelId="{C3314F84-1007-4337-BB4E-EE3E5BC7F41C}" type="pres">
      <dgm:prSet presAssocID="{FC04F4A3-D0C8-4531-BF3A-DC6754214CFB}" presName="dotArrow5" presStyleLbl="alignNode1" presStyleIdx="7" presStyleCnt="10" custLinFactX="-500000" custLinFactNeighborX="-505348" custLinFactNeighborY="54837"/>
      <dgm:spPr/>
    </dgm:pt>
    <dgm:pt modelId="{6591719B-0532-4026-90FA-EB580E16EA6C}" type="pres">
      <dgm:prSet presAssocID="{FC04F4A3-D0C8-4531-BF3A-DC6754214CFB}" presName="dotArrow6" presStyleLbl="alignNode1" presStyleIdx="8" presStyleCnt="10" custLinFactX="-452850" custLinFactNeighborX="-500000" custLinFactNeighborY="-27418"/>
      <dgm:spPr/>
    </dgm:pt>
    <dgm:pt modelId="{0221EDCD-ED6D-4AAF-9D3B-E3D828DC0A19}" type="pres">
      <dgm:prSet presAssocID="{FC04F4A3-D0C8-4531-BF3A-DC6754214CFB}" presName="dotArrow7" presStyleLbl="alignNode1" presStyleIdx="9" presStyleCnt="10" custLinFactX="-423092" custLinFactNeighborX="-500000" custLinFactNeighborY="-45697"/>
      <dgm:spPr/>
    </dgm:pt>
    <dgm:pt modelId="{5A6B8AFF-DE45-4147-AB88-D2E8E18E9573}" type="pres">
      <dgm:prSet presAssocID="{DA319FB9-93D6-4E4D-BCC1-E4B67F19B593}" presName="parTx1" presStyleLbl="node1" presStyleIdx="0" presStyleCnt="2" custScaleX="295356" custScaleY="190137" custLinFactNeighborX="59756" custLinFactNeighborY="22433"/>
      <dgm:spPr/>
      <dgm:t>
        <a:bodyPr/>
        <a:lstStyle/>
        <a:p>
          <a:endParaRPr lang="en-US"/>
        </a:p>
      </dgm:t>
    </dgm:pt>
    <dgm:pt modelId="{C8D0DF57-9A55-4A6C-BC7A-606D72FB46D9}" type="pres">
      <dgm:prSet presAssocID="{2D8BB15F-441E-48CE-82C6-88EC46E6887A}" presName="picture1" presStyleCnt="0"/>
      <dgm:spPr/>
    </dgm:pt>
    <dgm:pt modelId="{59B416C2-8817-4109-84D2-0753D0EA0A21}" type="pres">
      <dgm:prSet presAssocID="{2D8BB15F-441E-48CE-82C6-88EC46E6887A}" presName="imageRepeatNode" presStyleLbl="fgImgPlace1" presStyleIdx="0" presStyleCnt="2" custLinFactNeighborX="-95051" custLinFactNeighborY="17366"/>
      <dgm:spPr/>
      <dgm:t>
        <a:bodyPr/>
        <a:lstStyle/>
        <a:p>
          <a:endParaRPr lang="en-US"/>
        </a:p>
      </dgm:t>
    </dgm:pt>
    <dgm:pt modelId="{11F3467B-8063-41B5-A7AA-073CDF049930}" type="pres">
      <dgm:prSet presAssocID="{B8B07588-3D57-41DB-890F-4D5DBBA8ACED}" presName="parTx2" presStyleLbl="node1" presStyleIdx="1" presStyleCnt="2" custScaleX="290693" custScaleY="207748" custLinFactNeighborX="54155" custLinFactNeighborY="-37534"/>
      <dgm:spPr/>
      <dgm:t>
        <a:bodyPr/>
        <a:lstStyle/>
        <a:p>
          <a:endParaRPr lang="en-US"/>
        </a:p>
      </dgm:t>
    </dgm:pt>
    <dgm:pt modelId="{F8F8937F-F460-49D8-8BFB-204FF8457247}" type="pres">
      <dgm:prSet presAssocID="{268124BF-C681-4334-BC17-0A6BAA5CC448}" presName="picture2" presStyleCnt="0"/>
      <dgm:spPr/>
    </dgm:pt>
    <dgm:pt modelId="{F81C78B0-D104-410C-95F7-BAF6544CC582}" type="pres">
      <dgm:prSet presAssocID="{268124BF-C681-4334-BC17-0A6BAA5CC448}" presName="imageRepeatNode" presStyleLbl="fgImgPlace1" presStyleIdx="1" presStyleCnt="2" custLinFactX="-41827" custLinFactNeighborX="-100000" custLinFactNeighborY="-3218"/>
      <dgm:spPr/>
      <dgm:t>
        <a:bodyPr/>
        <a:lstStyle/>
        <a:p>
          <a:endParaRPr lang="en-US"/>
        </a:p>
      </dgm:t>
    </dgm:pt>
  </dgm:ptLst>
  <dgm:cxnLst>
    <dgm:cxn modelId="{6C83A51E-BA31-4B0C-9E3C-DA5F58D22FFA}" type="presOf" srcId="{FC04F4A3-D0C8-4531-BF3A-DC6754214CFB}" destId="{4BA6D143-85EC-4B87-99B5-5A398D1A7A0A}" srcOrd="0" destOrd="0" presId="urn:microsoft.com/office/officeart/2008/layout/AscendingPictureAccentProcess"/>
    <dgm:cxn modelId="{C462FEEF-AA0D-4509-A121-75ABE646FB92}" type="presOf" srcId="{268124BF-C681-4334-BC17-0A6BAA5CC448}" destId="{F81C78B0-D104-410C-95F7-BAF6544CC582}" srcOrd="0" destOrd="0" presId="urn:microsoft.com/office/officeart/2008/layout/AscendingPictureAccentProcess"/>
    <dgm:cxn modelId="{91D0313C-1793-4085-A871-8ADBCBFBA42A}" type="presOf" srcId="{DA319FB9-93D6-4E4D-BCC1-E4B67F19B593}" destId="{5A6B8AFF-DE45-4147-AB88-D2E8E18E9573}" srcOrd="0" destOrd="0" presId="urn:microsoft.com/office/officeart/2008/layout/AscendingPictureAccentProcess"/>
    <dgm:cxn modelId="{1399723C-DE84-4E46-8564-48BC730F1839}" srcId="{FC04F4A3-D0C8-4531-BF3A-DC6754214CFB}" destId="{B8B07588-3D57-41DB-890F-4D5DBBA8ACED}" srcOrd="1" destOrd="0" parTransId="{67BAC7B6-085A-47B7-8631-EAE75D8FF40D}" sibTransId="{268124BF-C681-4334-BC17-0A6BAA5CC448}"/>
    <dgm:cxn modelId="{AD2799C1-562D-42FE-B79B-04BF56A9F17E}" srcId="{FC04F4A3-D0C8-4531-BF3A-DC6754214CFB}" destId="{DA319FB9-93D6-4E4D-BCC1-E4B67F19B593}" srcOrd="0" destOrd="0" parTransId="{6DF15033-679E-493D-B781-D0F743604AB2}" sibTransId="{2D8BB15F-441E-48CE-82C6-88EC46E6887A}"/>
    <dgm:cxn modelId="{2A96936C-82FF-4199-8F69-B1B708B74087}" type="presOf" srcId="{B8B07588-3D57-41DB-890F-4D5DBBA8ACED}" destId="{11F3467B-8063-41B5-A7AA-073CDF049930}" srcOrd="0" destOrd="0" presId="urn:microsoft.com/office/officeart/2008/layout/AscendingPictureAccentProcess"/>
    <dgm:cxn modelId="{55E94CEE-7E4D-43D8-95B6-5060FB19454B}" type="presOf" srcId="{2D8BB15F-441E-48CE-82C6-88EC46E6887A}" destId="{59B416C2-8817-4109-84D2-0753D0EA0A21}" srcOrd="0" destOrd="0" presId="urn:microsoft.com/office/officeart/2008/layout/AscendingPictureAccentProcess"/>
    <dgm:cxn modelId="{A1454E2C-DA7F-4860-A0CA-91FE5EA031A6}" type="presParOf" srcId="{4BA6D143-85EC-4B87-99B5-5A398D1A7A0A}" destId="{618BCA28-882A-45C1-9C13-0C2EA0470E04}" srcOrd="0" destOrd="0" presId="urn:microsoft.com/office/officeart/2008/layout/AscendingPictureAccentProcess"/>
    <dgm:cxn modelId="{861AA792-29A6-4B83-9A7C-47B7DC09F2C6}" type="presParOf" srcId="{4BA6D143-85EC-4B87-99B5-5A398D1A7A0A}" destId="{C0CF5D35-E6DE-4EE8-817A-41EA618B40A6}" srcOrd="1" destOrd="0" presId="urn:microsoft.com/office/officeart/2008/layout/AscendingPictureAccentProcess"/>
    <dgm:cxn modelId="{6EE38F5F-AA4C-48DB-A298-6C8C034D65F5}" type="presParOf" srcId="{4BA6D143-85EC-4B87-99B5-5A398D1A7A0A}" destId="{E1C36868-1C06-48CC-867A-36068AFB02D0}" srcOrd="2" destOrd="0" presId="urn:microsoft.com/office/officeart/2008/layout/AscendingPictureAccentProcess"/>
    <dgm:cxn modelId="{0E8B8057-3DF9-41B7-B8C3-E62E84E86B2E}" type="presParOf" srcId="{4BA6D143-85EC-4B87-99B5-5A398D1A7A0A}" destId="{66B160FD-96D3-4E8E-9BBC-27C885AF8D62}" srcOrd="3" destOrd="0" presId="urn:microsoft.com/office/officeart/2008/layout/AscendingPictureAccentProcess"/>
    <dgm:cxn modelId="{F40C2B37-3891-4B07-86BF-278DF33613CF}" type="presParOf" srcId="{4BA6D143-85EC-4B87-99B5-5A398D1A7A0A}" destId="{8C824369-1783-4ECA-925C-2AE416E7CE0E}" srcOrd="4" destOrd="0" presId="urn:microsoft.com/office/officeart/2008/layout/AscendingPictureAccentProcess"/>
    <dgm:cxn modelId="{218C6C63-F90C-4C89-AF08-603E7998E513}" type="presParOf" srcId="{4BA6D143-85EC-4B87-99B5-5A398D1A7A0A}" destId="{69E754C2-D80F-4FFB-80A6-D9AFB6F26E57}" srcOrd="5" destOrd="0" presId="urn:microsoft.com/office/officeart/2008/layout/AscendingPictureAccentProcess"/>
    <dgm:cxn modelId="{2B41718E-0685-45D0-AFE3-2A6A7EAB0E1A}" type="presParOf" srcId="{4BA6D143-85EC-4B87-99B5-5A398D1A7A0A}" destId="{7466E58E-E927-4482-BFAB-6DBF0061B22E}" srcOrd="6" destOrd="0" presId="urn:microsoft.com/office/officeart/2008/layout/AscendingPictureAccentProcess"/>
    <dgm:cxn modelId="{ECBD80D4-9D0B-4A80-B69A-1FAB6DF52AF1}" type="presParOf" srcId="{4BA6D143-85EC-4B87-99B5-5A398D1A7A0A}" destId="{C3314F84-1007-4337-BB4E-EE3E5BC7F41C}" srcOrd="7" destOrd="0" presId="urn:microsoft.com/office/officeart/2008/layout/AscendingPictureAccentProcess"/>
    <dgm:cxn modelId="{0CD752F6-C79A-47CF-8BD1-BFF87046D54C}" type="presParOf" srcId="{4BA6D143-85EC-4B87-99B5-5A398D1A7A0A}" destId="{6591719B-0532-4026-90FA-EB580E16EA6C}" srcOrd="8" destOrd="0" presId="urn:microsoft.com/office/officeart/2008/layout/AscendingPictureAccentProcess"/>
    <dgm:cxn modelId="{9E93ACF1-D47C-4B0D-BF28-873E23E9B1EC}" type="presParOf" srcId="{4BA6D143-85EC-4B87-99B5-5A398D1A7A0A}" destId="{0221EDCD-ED6D-4AAF-9D3B-E3D828DC0A19}" srcOrd="9" destOrd="0" presId="urn:microsoft.com/office/officeart/2008/layout/AscendingPictureAccentProcess"/>
    <dgm:cxn modelId="{83FCAAAA-B5AF-4C29-AD39-CD472E65154A}" type="presParOf" srcId="{4BA6D143-85EC-4B87-99B5-5A398D1A7A0A}" destId="{5A6B8AFF-DE45-4147-AB88-D2E8E18E9573}" srcOrd="10" destOrd="0" presId="urn:microsoft.com/office/officeart/2008/layout/AscendingPictureAccentProcess"/>
    <dgm:cxn modelId="{4CBB076F-57DE-462C-803C-C35853672B24}" type="presParOf" srcId="{4BA6D143-85EC-4B87-99B5-5A398D1A7A0A}" destId="{C8D0DF57-9A55-4A6C-BC7A-606D72FB46D9}" srcOrd="11" destOrd="0" presId="urn:microsoft.com/office/officeart/2008/layout/AscendingPictureAccentProcess"/>
    <dgm:cxn modelId="{29F41059-3635-4F6F-B574-CC5C1486B30A}" type="presParOf" srcId="{C8D0DF57-9A55-4A6C-BC7A-606D72FB46D9}" destId="{59B416C2-8817-4109-84D2-0753D0EA0A21}" srcOrd="0" destOrd="0" presId="urn:microsoft.com/office/officeart/2008/layout/AscendingPictureAccentProcess"/>
    <dgm:cxn modelId="{3BFB8049-E835-4C75-B6CF-8D2C0D425FA1}" type="presParOf" srcId="{4BA6D143-85EC-4B87-99B5-5A398D1A7A0A}" destId="{11F3467B-8063-41B5-A7AA-073CDF049930}" srcOrd="12" destOrd="0" presId="urn:microsoft.com/office/officeart/2008/layout/AscendingPictureAccentProcess"/>
    <dgm:cxn modelId="{BF30667B-E42F-40A9-A786-64AEE2843F43}" type="presParOf" srcId="{4BA6D143-85EC-4B87-99B5-5A398D1A7A0A}" destId="{F8F8937F-F460-49D8-8BFB-204FF8457247}" srcOrd="13" destOrd="0" presId="urn:microsoft.com/office/officeart/2008/layout/AscendingPictureAccentProcess"/>
    <dgm:cxn modelId="{23C8B4D5-FBEF-4C4B-8156-CDA46F958BE5}" type="presParOf" srcId="{F8F8937F-F460-49D8-8BFB-204FF8457247}" destId="{F81C78B0-D104-410C-95F7-BAF6544CC58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C8E5CD-C92C-4A06-A1E6-551E8C31121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984A9E-B5EE-4974-BBFF-0C656689AB3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/>
            <a:t>১</a:t>
          </a:r>
          <a:endParaRPr lang="en-US" dirty="0"/>
        </a:p>
      </dgm:t>
    </dgm:pt>
    <dgm:pt modelId="{C741DB6D-F289-4508-817E-EB798DCC2B1B}" type="parTrans" cxnId="{E12E87DD-DC11-4041-8EEF-FC7787F9B4DA}">
      <dgm:prSet/>
      <dgm:spPr/>
      <dgm:t>
        <a:bodyPr/>
        <a:lstStyle/>
        <a:p>
          <a:endParaRPr lang="en-US"/>
        </a:p>
      </dgm:t>
    </dgm:pt>
    <dgm:pt modelId="{47CB81D5-1188-4635-83D5-3E1A3D8B7069}" type="sibTrans" cxnId="{E12E87DD-DC11-4041-8EEF-FC7787F9B4DA}">
      <dgm:prSet/>
      <dgm:spPr/>
      <dgm:t>
        <a:bodyPr/>
        <a:lstStyle/>
        <a:p>
          <a:endParaRPr lang="en-US"/>
        </a:p>
      </dgm:t>
    </dgm:pt>
    <dgm:pt modelId="{3D9FB7F5-22CE-4704-A643-E5FFF4404EF9}">
      <dgm:prSet phldrT="[Text]" custT="1"/>
      <dgm:spPr/>
      <dgm:t>
        <a:bodyPr/>
        <a:lstStyle/>
        <a:p>
          <a:r>
            <a:rPr lang="bn-IN" sz="4400" dirty="0" smtClean="0"/>
            <a:t>ফ্লোরিণের প্রকৃত ভর কত</a:t>
          </a:r>
          <a:endParaRPr lang="en-US" sz="4400" dirty="0"/>
        </a:p>
      </dgm:t>
    </dgm:pt>
    <dgm:pt modelId="{C75AEA17-ED04-4A51-9905-4AAE8363CFC7}" type="parTrans" cxnId="{0FCA26F7-7677-44A5-BB14-DD3DDC288542}">
      <dgm:prSet/>
      <dgm:spPr/>
      <dgm:t>
        <a:bodyPr/>
        <a:lstStyle/>
        <a:p>
          <a:endParaRPr lang="en-US"/>
        </a:p>
      </dgm:t>
    </dgm:pt>
    <dgm:pt modelId="{D8794AC3-68FC-4CAB-AD96-710D0C4AE19D}" type="sibTrans" cxnId="{0FCA26F7-7677-44A5-BB14-DD3DDC288542}">
      <dgm:prSet/>
      <dgm:spPr/>
      <dgm:t>
        <a:bodyPr/>
        <a:lstStyle/>
        <a:p>
          <a:endParaRPr lang="en-US"/>
        </a:p>
      </dgm:t>
    </dgm:pt>
    <dgm:pt modelId="{8D3E2613-E83B-4664-BDC2-B180712C30C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/>
            <a:t>২</a:t>
          </a:r>
          <a:endParaRPr lang="en-US" dirty="0"/>
        </a:p>
      </dgm:t>
    </dgm:pt>
    <dgm:pt modelId="{DE3BDB33-1358-429B-9526-BDCC8185FB76}" type="parTrans" cxnId="{0D09DD66-6B81-4C06-B531-DB0AC081FC40}">
      <dgm:prSet/>
      <dgm:spPr/>
      <dgm:t>
        <a:bodyPr/>
        <a:lstStyle/>
        <a:p>
          <a:endParaRPr lang="en-US"/>
        </a:p>
      </dgm:t>
    </dgm:pt>
    <dgm:pt modelId="{63118B7B-FA6D-4B8A-A487-BB3B6D505C23}" type="sibTrans" cxnId="{0D09DD66-6B81-4C06-B531-DB0AC081FC40}">
      <dgm:prSet/>
      <dgm:spPr/>
      <dgm:t>
        <a:bodyPr/>
        <a:lstStyle/>
        <a:p>
          <a:endParaRPr lang="en-US"/>
        </a:p>
      </dgm:t>
    </dgm:pt>
    <dgm:pt modelId="{0CE029BE-E75F-4C1C-A812-7CF622D6FA19}">
      <dgm:prSet phldrT="[Text]"/>
      <dgm:spPr/>
      <dgm:t>
        <a:bodyPr/>
        <a:lstStyle/>
        <a:p>
          <a:r>
            <a:rPr lang="bn-IN" dirty="0" smtClean="0"/>
            <a:t>১টি প্রোটনের ভর কত?</a:t>
          </a:r>
          <a:endParaRPr lang="en-US" dirty="0"/>
        </a:p>
      </dgm:t>
    </dgm:pt>
    <dgm:pt modelId="{87632BB0-7A68-4665-A57C-ECB44D7C7E7C}" type="parTrans" cxnId="{2F338EAA-8520-41F5-AA87-15B9FEA84077}">
      <dgm:prSet/>
      <dgm:spPr/>
      <dgm:t>
        <a:bodyPr/>
        <a:lstStyle/>
        <a:p>
          <a:endParaRPr lang="en-US"/>
        </a:p>
      </dgm:t>
    </dgm:pt>
    <dgm:pt modelId="{958300F9-12D4-4B1B-AA49-6EB383AB6DF7}" type="sibTrans" cxnId="{2F338EAA-8520-41F5-AA87-15B9FEA84077}">
      <dgm:prSet/>
      <dgm:spPr/>
      <dgm:t>
        <a:bodyPr/>
        <a:lstStyle/>
        <a:p>
          <a:endParaRPr lang="en-US"/>
        </a:p>
      </dgm:t>
    </dgm:pt>
    <dgm:pt modelId="{57990866-99A0-4B53-BD2A-15F280C4518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/>
            <a:t>৩</a:t>
          </a:r>
          <a:endParaRPr lang="en-US" dirty="0"/>
        </a:p>
      </dgm:t>
    </dgm:pt>
    <dgm:pt modelId="{F242F5A4-8FE4-4617-8D28-DF5888E06A0D}" type="parTrans" cxnId="{A321850A-ECE5-4C10-A60E-87066BDD7551}">
      <dgm:prSet/>
      <dgm:spPr/>
      <dgm:t>
        <a:bodyPr/>
        <a:lstStyle/>
        <a:p>
          <a:endParaRPr lang="en-US"/>
        </a:p>
      </dgm:t>
    </dgm:pt>
    <dgm:pt modelId="{D45E85EE-8ECD-43EC-B4E6-7E6DBA204B0E}" type="sibTrans" cxnId="{A321850A-ECE5-4C10-A60E-87066BDD7551}">
      <dgm:prSet/>
      <dgm:spPr/>
      <dgm:t>
        <a:bodyPr/>
        <a:lstStyle/>
        <a:p>
          <a:endParaRPr lang="en-US"/>
        </a:p>
      </dgm:t>
    </dgm:pt>
    <dgm:pt modelId="{D8F95B1B-5239-4E10-B029-EB83EDBC8331}">
      <dgm:prSet phldrT="[Text]"/>
      <dgm:spPr/>
      <dgm:t>
        <a:bodyPr/>
        <a:lstStyle/>
        <a:p>
          <a:r>
            <a:rPr lang="bn-IN" dirty="0" smtClean="0"/>
            <a:t> অক্সিজেনের আইসোটোপগুলি লিখ</a:t>
          </a:r>
          <a:endParaRPr lang="en-US" dirty="0"/>
        </a:p>
      </dgm:t>
    </dgm:pt>
    <dgm:pt modelId="{4AB75A9C-5F73-4124-9215-363B0B5E5649}" type="parTrans" cxnId="{6672414A-34B5-438B-A8F6-217C2EAB62E9}">
      <dgm:prSet/>
      <dgm:spPr/>
      <dgm:t>
        <a:bodyPr/>
        <a:lstStyle/>
        <a:p>
          <a:endParaRPr lang="en-US"/>
        </a:p>
      </dgm:t>
    </dgm:pt>
    <dgm:pt modelId="{0398A584-CFEA-4CD5-AE94-22375A10F1D7}" type="sibTrans" cxnId="{6672414A-34B5-438B-A8F6-217C2EAB62E9}">
      <dgm:prSet/>
      <dgm:spPr/>
      <dgm:t>
        <a:bodyPr/>
        <a:lstStyle/>
        <a:p>
          <a:endParaRPr lang="en-US"/>
        </a:p>
      </dgm:t>
    </dgm:pt>
    <dgm:pt modelId="{65CB42CC-01BD-4201-B17A-BC2565C2EF8F}">
      <dgm:prSet phldrT="[Text]" custT="1"/>
      <dgm:spPr/>
      <dgm:t>
        <a:bodyPr/>
        <a:lstStyle/>
        <a:p>
          <a:endParaRPr lang="en-US" sz="2800" dirty="0"/>
        </a:p>
      </dgm:t>
    </dgm:pt>
    <dgm:pt modelId="{146EA2FC-A9A3-477B-AE98-D781C456FEA2}" type="parTrans" cxnId="{E2BBAD63-B922-44C7-96D8-0CCF78ACE28E}">
      <dgm:prSet/>
      <dgm:spPr/>
      <dgm:t>
        <a:bodyPr/>
        <a:lstStyle/>
        <a:p>
          <a:endParaRPr lang="en-US"/>
        </a:p>
      </dgm:t>
    </dgm:pt>
    <dgm:pt modelId="{2AA28F1C-06CB-4967-A88B-33863CBB384A}" type="sibTrans" cxnId="{E2BBAD63-B922-44C7-96D8-0CCF78ACE28E}">
      <dgm:prSet/>
      <dgm:spPr/>
      <dgm:t>
        <a:bodyPr/>
        <a:lstStyle/>
        <a:p>
          <a:endParaRPr lang="en-US"/>
        </a:p>
      </dgm:t>
    </dgm:pt>
    <dgm:pt modelId="{3E66C542-1DAE-4CA3-8967-967CADF08FB0}">
      <dgm:prSet phldrT="[Text]"/>
      <dgm:spPr/>
      <dgm:t>
        <a:bodyPr/>
        <a:lstStyle/>
        <a:p>
          <a:endParaRPr lang="en-US" sz="2200" dirty="0"/>
        </a:p>
      </dgm:t>
    </dgm:pt>
    <dgm:pt modelId="{32508633-159B-4179-86C0-D240ED3271DA}" type="parTrans" cxnId="{A08537CF-0443-40A0-A0F7-ED6BECFE1192}">
      <dgm:prSet/>
      <dgm:spPr/>
      <dgm:t>
        <a:bodyPr/>
        <a:lstStyle/>
        <a:p>
          <a:endParaRPr lang="en-US"/>
        </a:p>
      </dgm:t>
    </dgm:pt>
    <dgm:pt modelId="{32512B0E-1761-46A9-B301-7DD022186096}" type="sibTrans" cxnId="{A08537CF-0443-40A0-A0F7-ED6BECFE1192}">
      <dgm:prSet/>
      <dgm:spPr/>
      <dgm:t>
        <a:bodyPr/>
        <a:lstStyle/>
        <a:p>
          <a:endParaRPr lang="en-US"/>
        </a:p>
      </dgm:t>
    </dgm:pt>
    <dgm:pt modelId="{FA73F448-E4CC-43EB-BE4B-233A79EF5AD4}">
      <dgm:prSet phldrT="[Text]" custT="1"/>
      <dgm:spPr/>
      <dgm:t>
        <a:bodyPr/>
        <a:lstStyle/>
        <a:p>
          <a:endParaRPr lang="en-US" sz="2800" dirty="0"/>
        </a:p>
      </dgm:t>
    </dgm:pt>
    <dgm:pt modelId="{BBDFBD07-A219-458E-903E-9010399F497E}" type="parTrans" cxnId="{A8CBC343-B620-4AB3-90DC-FAA0A8580F61}">
      <dgm:prSet/>
      <dgm:spPr/>
      <dgm:t>
        <a:bodyPr/>
        <a:lstStyle/>
        <a:p>
          <a:endParaRPr lang="en-US"/>
        </a:p>
      </dgm:t>
    </dgm:pt>
    <dgm:pt modelId="{2BDEF6D6-840E-4D4A-A338-3707851BB3DB}" type="sibTrans" cxnId="{A8CBC343-B620-4AB3-90DC-FAA0A8580F61}">
      <dgm:prSet/>
      <dgm:spPr/>
      <dgm:t>
        <a:bodyPr/>
        <a:lstStyle/>
        <a:p>
          <a:endParaRPr lang="en-US"/>
        </a:p>
      </dgm:t>
    </dgm:pt>
    <dgm:pt modelId="{8FF81BAA-3B87-4C43-B30F-91312E2336C8}">
      <dgm:prSet phldrT="[Text]" custT="1"/>
      <dgm:spPr/>
      <dgm:t>
        <a:bodyPr/>
        <a:lstStyle/>
        <a:p>
          <a:endParaRPr lang="en-US" sz="4400" dirty="0"/>
        </a:p>
      </dgm:t>
    </dgm:pt>
    <dgm:pt modelId="{C4D3E2D9-2C12-47BA-9884-B9D5E22B154C}" type="parTrans" cxnId="{A3B04833-6711-40A3-82BD-68B9E3A67362}">
      <dgm:prSet/>
      <dgm:spPr/>
      <dgm:t>
        <a:bodyPr/>
        <a:lstStyle/>
        <a:p>
          <a:endParaRPr lang="en-US"/>
        </a:p>
      </dgm:t>
    </dgm:pt>
    <dgm:pt modelId="{36E4D1BD-FFC7-4080-9DD9-37FF8B8837D4}" type="sibTrans" cxnId="{A3B04833-6711-40A3-82BD-68B9E3A67362}">
      <dgm:prSet/>
      <dgm:spPr/>
      <dgm:t>
        <a:bodyPr/>
        <a:lstStyle/>
        <a:p>
          <a:endParaRPr lang="en-US"/>
        </a:p>
      </dgm:t>
    </dgm:pt>
    <dgm:pt modelId="{6D9983ED-5D92-447F-A037-C43951D1460B}" type="pres">
      <dgm:prSet presAssocID="{96C8E5CD-C92C-4A06-A1E6-551E8C3112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4F7DB2-A6D7-4719-8AF5-92EFCBB0AC13}" type="pres">
      <dgm:prSet presAssocID="{63984A9E-B5EE-4974-BBFF-0C656689AB38}" presName="composite" presStyleCnt="0"/>
      <dgm:spPr/>
    </dgm:pt>
    <dgm:pt modelId="{E722ED78-5533-4422-AB9D-911E3AF52DA5}" type="pres">
      <dgm:prSet presAssocID="{63984A9E-B5EE-4974-BBFF-0C656689AB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1F1F8-9925-437E-AA29-BE5B4A36593F}" type="pres">
      <dgm:prSet presAssocID="{63984A9E-B5EE-4974-BBFF-0C656689AB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A2506-C00F-4BAD-9D0A-A23C4DD9DAEA}" type="pres">
      <dgm:prSet presAssocID="{47CB81D5-1188-4635-83D5-3E1A3D8B7069}" presName="sp" presStyleCnt="0"/>
      <dgm:spPr/>
    </dgm:pt>
    <dgm:pt modelId="{6E70A790-9927-4A27-AA15-25EF3C3875AA}" type="pres">
      <dgm:prSet presAssocID="{8D3E2613-E83B-4664-BDC2-B180712C30CB}" presName="composite" presStyleCnt="0"/>
      <dgm:spPr/>
    </dgm:pt>
    <dgm:pt modelId="{D3570D3B-BDE0-47CF-9BE8-A8F83FEFC1F9}" type="pres">
      <dgm:prSet presAssocID="{8D3E2613-E83B-4664-BDC2-B180712C30C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7C465-42DE-4FAD-88BD-6C7A73833DF0}" type="pres">
      <dgm:prSet presAssocID="{8D3E2613-E83B-4664-BDC2-B180712C30C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07976-31AB-435C-81E4-F8F0A7577E7A}" type="pres">
      <dgm:prSet presAssocID="{63118B7B-FA6D-4B8A-A487-BB3B6D505C23}" presName="sp" presStyleCnt="0"/>
      <dgm:spPr/>
    </dgm:pt>
    <dgm:pt modelId="{A21A72DE-4825-4334-8349-FB156DB50359}" type="pres">
      <dgm:prSet presAssocID="{57990866-99A0-4B53-BD2A-15F280C4518A}" presName="composite" presStyleCnt="0"/>
      <dgm:spPr/>
    </dgm:pt>
    <dgm:pt modelId="{B65FAF8E-45E3-47C0-912E-3B37A98DE6BB}" type="pres">
      <dgm:prSet presAssocID="{57990866-99A0-4B53-BD2A-15F280C4518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2E3A0-0D75-4978-BFAB-B7924275B9B8}" type="pres">
      <dgm:prSet presAssocID="{57990866-99A0-4B53-BD2A-15F280C4518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3C4F53-8330-4243-99C4-416C0815198C}" type="presOf" srcId="{D8F95B1B-5239-4E10-B029-EB83EDBC8331}" destId="{AAA2E3A0-0D75-4978-BFAB-B7924275B9B8}" srcOrd="0" destOrd="0" presId="urn:microsoft.com/office/officeart/2005/8/layout/chevron2"/>
    <dgm:cxn modelId="{96BC5ADD-B74C-4878-AB80-CF0EDBBC7CEB}" type="presOf" srcId="{65CB42CC-01BD-4201-B17A-BC2565C2EF8F}" destId="{AF91F1F8-9925-437E-AA29-BE5B4A36593F}" srcOrd="0" destOrd="3" presId="urn:microsoft.com/office/officeart/2005/8/layout/chevron2"/>
    <dgm:cxn modelId="{A321850A-ECE5-4C10-A60E-87066BDD7551}" srcId="{96C8E5CD-C92C-4A06-A1E6-551E8C31121E}" destId="{57990866-99A0-4B53-BD2A-15F280C4518A}" srcOrd="2" destOrd="0" parTransId="{F242F5A4-8FE4-4617-8D28-DF5888E06A0D}" sibTransId="{D45E85EE-8ECD-43EC-B4E6-7E6DBA204B0E}"/>
    <dgm:cxn modelId="{A08537CF-0443-40A0-A0F7-ED6BECFE1192}" srcId="{63984A9E-B5EE-4974-BBFF-0C656689AB38}" destId="{3E66C542-1DAE-4CA3-8967-967CADF08FB0}" srcOrd="4" destOrd="0" parTransId="{32508633-159B-4179-86C0-D240ED3271DA}" sibTransId="{32512B0E-1761-46A9-B301-7DD022186096}"/>
    <dgm:cxn modelId="{874D9CFF-7038-4CC7-B34D-3AB866765DC3}" type="presOf" srcId="{63984A9E-B5EE-4974-BBFF-0C656689AB38}" destId="{E722ED78-5533-4422-AB9D-911E3AF52DA5}" srcOrd="0" destOrd="0" presId="urn:microsoft.com/office/officeart/2005/8/layout/chevron2"/>
    <dgm:cxn modelId="{EBE993B3-0850-4D96-A44B-A1A3270CA1E7}" type="presOf" srcId="{0CE029BE-E75F-4C1C-A812-7CF622D6FA19}" destId="{48D7C465-42DE-4FAD-88BD-6C7A73833DF0}" srcOrd="0" destOrd="0" presId="urn:microsoft.com/office/officeart/2005/8/layout/chevron2"/>
    <dgm:cxn modelId="{B39284C0-1FB0-46CF-844E-1C10F58A6AD4}" type="presOf" srcId="{8D3E2613-E83B-4664-BDC2-B180712C30CB}" destId="{D3570D3B-BDE0-47CF-9BE8-A8F83FEFC1F9}" srcOrd="0" destOrd="0" presId="urn:microsoft.com/office/officeart/2005/8/layout/chevron2"/>
    <dgm:cxn modelId="{0D09DD66-6B81-4C06-B531-DB0AC081FC40}" srcId="{96C8E5CD-C92C-4A06-A1E6-551E8C31121E}" destId="{8D3E2613-E83B-4664-BDC2-B180712C30CB}" srcOrd="1" destOrd="0" parTransId="{DE3BDB33-1358-429B-9526-BDCC8185FB76}" sibTransId="{63118B7B-FA6D-4B8A-A487-BB3B6D505C23}"/>
    <dgm:cxn modelId="{3DE2B8AE-480D-4122-915D-95A46EEDA4CF}" type="presOf" srcId="{96C8E5CD-C92C-4A06-A1E6-551E8C31121E}" destId="{6D9983ED-5D92-447F-A037-C43951D1460B}" srcOrd="0" destOrd="0" presId="urn:microsoft.com/office/officeart/2005/8/layout/chevron2"/>
    <dgm:cxn modelId="{487C6190-6A06-4328-A55F-9CBD6A003AB5}" type="presOf" srcId="{3E66C542-1DAE-4CA3-8967-967CADF08FB0}" destId="{AF91F1F8-9925-437E-AA29-BE5B4A36593F}" srcOrd="0" destOrd="4" presId="urn:microsoft.com/office/officeart/2005/8/layout/chevron2"/>
    <dgm:cxn modelId="{E7F4285E-BAFF-4717-B587-C501E7E60844}" type="presOf" srcId="{8FF81BAA-3B87-4C43-B30F-91312E2336C8}" destId="{AF91F1F8-9925-437E-AA29-BE5B4A36593F}" srcOrd="0" destOrd="1" presId="urn:microsoft.com/office/officeart/2005/8/layout/chevron2"/>
    <dgm:cxn modelId="{2F338EAA-8520-41F5-AA87-15B9FEA84077}" srcId="{8D3E2613-E83B-4664-BDC2-B180712C30CB}" destId="{0CE029BE-E75F-4C1C-A812-7CF622D6FA19}" srcOrd="0" destOrd="0" parTransId="{87632BB0-7A68-4665-A57C-ECB44D7C7E7C}" sibTransId="{958300F9-12D4-4B1B-AA49-6EB383AB6DF7}"/>
    <dgm:cxn modelId="{0FCA26F7-7677-44A5-BB14-DD3DDC288542}" srcId="{63984A9E-B5EE-4974-BBFF-0C656689AB38}" destId="{3D9FB7F5-22CE-4704-A643-E5FFF4404EF9}" srcOrd="2" destOrd="0" parTransId="{C75AEA17-ED04-4A51-9905-4AAE8363CFC7}" sibTransId="{D8794AC3-68FC-4CAB-AD96-710D0C4AE19D}"/>
    <dgm:cxn modelId="{6672414A-34B5-438B-A8F6-217C2EAB62E9}" srcId="{57990866-99A0-4B53-BD2A-15F280C4518A}" destId="{D8F95B1B-5239-4E10-B029-EB83EDBC8331}" srcOrd="0" destOrd="0" parTransId="{4AB75A9C-5F73-4124-9215-363B0B5E5649}" sibTransId="{0398A584-CFEA-4CD5-AE94-22375A10F1D7}"/>
    <dgm:cxn modelId="{A8CBC343-B620-4AB3-90DC-FAA0A8580F61}" srcId="{63984A9E-B5EE-4974-BBFF-0C656689AB38}" destId="{FA73F448-E4CC-43EB-BE4B-233A79EF5AD4}" srcOrd="0" destOrd="0" parTransId="{BBDFBD07-A219-458E-903E-9010399F497E}" sibTransId="{2BDEF6D6-840E-4D4A-A338-3707851BB3DB}"/>
    <dgm:cxn modelId="{D7D265A5-C389-4E84-B8FE-22E3CB5E19E3}" type="presOf" srcId="{57990866-99A0-4B53-BD2A-15F280C4518A}" destId="{B65FAF8E-45E3-47C0-912E-3B37A98DE6BB}" srcOrd="0" destOrd="0" presId="urn:microsoft.com/office/officeart/2005/8/layout/chevron2"/>
    <dgm:cxn modelId="{9D00289B-36A3-4B2D-80FF-2CF916E77A3D}" type="presOf" srcId="{3D9FB7F5-22CE-4704-A643-E5FFF4404EF9}" destId="{AF91F1F8-9925-437E-AA29-BE5B4A36593F}" srcOrd="0" destOrd="2" presId="urn:microsoft.com/office/officeart/2005/8/layout/chevron2"/>
    <dgm:cxn modelId="{A3B04833-6711-40A3-82BD-68B9E3A67362}" srcId="{63984A9E-B5EE-4974-BBFF-0C656689AB38}" destId="{8FF81BAA-3B87-4C43-B30F-91312E2336C8}" srcOrd="1" destOrd="0" parTransId="{C4D3E2D9-2C12-47BA-9884-B9D5E22B154C}" sibTransId="{36E4D1BD-FFC7-4080-9DD9-37FF8B8837D4}"/>
    <dgm:cxn modelId="{E2BBAD63-B922-44C7-96D8-0CCF78ACE28E}" srcId="{63984A9E-B5EE-4974-BBFF-0C656689AB38}" destId="{65CB42CC-01BD-4201-B17A-BC2565C2EF8F}" srcOrd="3" destOrd="0" parTransId="{146EA2FC-A9A3-477B-AE98-D781C456FEA2}" sibTransId="{2AA28F1C-06CB-4967-A88B-33863CBB384A}"/>
    <dgm:cxn modelId="{E12E87DD-DC11-4041-8EEF-FC7787F9B4DA}" srcId="{96C8E5CD-C92C-4A06-A1E6-551E8C31121E}" destId="{63984A9E-B5EE-4974-BBFF-0C656689AB38}" srcOrd="0" destOrd="0" parTransId="{C741DB6D-F289-4508-817E-EB798DCC2B1B}" sibTransId="{47CB81D5-1188-4635-83D5-3E1A3D8B7069}"/>
    <dgm:cxn modelId="{AA149813-7C5F-422D-A771-D00E715A8EDA}" type="presOf" srcId="{FA73F448-E4CC-43EB-BE4B-233A79EF5AD4}" destId="{AF91F1F8-9925-437E-AA29-BE5B4A36593F}" srcOrd="0" destOrd="0" presId="urn:microsoft.com/office/officeart/2005/8/layout/chevron2"/>
    <dgm:cxn modelId="{2FED119F-6A89-489A-B9E3-0BBB908E4416}" type="presParOf" srcId="{6D9983ED-5D92-447F-A037-C43951D1460B}" destId="{A84F7DB2-A6D7-4719-8AF5-92EFCBB0AC13}" srcOrd="0" destOrd="0" presId="urn:microsoft.com/office/officeart/2005/8/layout/chevron2"/>
    <dgm:cxn modelId="{35BF6FBA-169E-4CA5-8683-DDBB822B02DE}" type="presParOf" srcId="{A84F7DB2-A6D7-4719-8AF5-92EFCBB0AC13}" destId="{E722ED78-5533-4422-AB9D-911E3AF52DA5}" srcOrd="0" destOrd="0" presId="urn:microsoft.com/office/officeart/2005/8/layout/chevron2"/>
    <dgm:cxn modelId="{2FDC79ED-5A56-4B76-81A5-A2D7E1D11E86}" type="presParOf" srcId="{A84F7DB2-A6D7-4719-8AF5-92EFCBB0AC13}" destId="{AF91F1F8-9925-437E-AA29-BE5B4A36593F}" srcOrd="1" destOrd="0" presId="urn:microsoft.com/office/officeart/2005/8/layout/chevron2"/>
    <dgm:cxn modelId="{A39E780C-A56B-4201-8F9D-2E60923A3F3B}" type="presParOf" srcId="{6D9983ED-5D92-447F-A037-C43951D1460B}" destId="{B98A2506-C00F-4BAD-9D0A-A23C4DD9DAEA}" srcOrd="1" destOrd="0" presId="urn:microsoft.com/office/officeart/2005/8/layout/chevron2"/>
    <dgm:cxn modelId="{755E8D7C-FF99-41BA-8B1B-466E46202C01}" type="presParOf" srcId="{6D9983ED-5D92-447F-A037-C43951D1460B}" destId="{6E70A790-9927-4A27-AA15-25EF3C3875AA}" srcOrd="2" destOrd="0" presId="urn:microsoft.com/office/officeart/2005/8/layout/chevron2"/>
    <dgm:cxn modelId="{33AAE15D-F580-4093-88CD-7418CFC33EC4}" type="presParOf" srcId="{6E70A790-9927-4A27-AA15-25EF3C3875AA}" destId="{D3570D3B-BDE0-47CF-9BE8-A8F83FEFC1F9}" srcOrd="0" destOrd="0" presId="urn:microsoft.com/office/officeart/2005/8/layout/chevron2"/>
    <dgm:cxn modelId="{33F9455F-2DD8-406F-B7A3-BDA741EB07F6}" type="presParOf" srcId="{6E70A790-9927-4A27-AA15-25EF3C3875AA}" destId="{48D7C465-42DE-4FAD-88BD-6C7A73833DF0}" srcOrd="1" destOrd="0" presId="urn:microsoft.com/office/officeart/2005/8/layout/chevron2"/>
    <dgm:cxn modelId="{865A27DC-8699-4A96-8E5C-81985B50B25B}" type="presParOf" srcId="{6D9983ED-5D92-447F-A037-C43951D1460B}" destId="{88007976-31AB-435C-81E4-F8F0A7577E7A}" srcOrd="3" destOrd="0" presId="urn:microsoft.com/office/officeart/2005/8/layout/chevron2"/>
    <dgm:cxn modelId="{8299AF2A-5270-4FA8-A38E-4FBA07C13933}" type="presParOf" srcId="{6D9983ED-5D92-447F-A037-C43951D1460B}" destId="{A21A72DE-4825-4334-8349-FB156DB50359}" srcOrd="4" destOrd="0" presId="urn:microsoft.com/office/officeart/2005/8/layout/chevron2"/>
    <dgm:cxn modelId="{A4C2E19F-C374-4B8E-8A24-7A17A26E4BE3}" type="presParOf" srcId="{A21A72DE-4825-4334-8349-FB156DB50359}" destId="{B65FAF8E-45E3-47C0-912E-3B37A98DE6BB}" srcOrd="0" destOrd="0" presId="urn:microsoft.com/office/officeart/2005/8/layout/chevron2"/>
    <dgm:cxn modelId="{FD587252-1B81-4F3A-B9E9-46A416944C1B}" type="presParOf" srcId="{A21A72DE-4825-4334-8349-FB156DB50359}" destId="{AAA2E3A0-0D75-4978-BFAB-B7924275B9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E4566-231A-42A6-90DC-D8E2A3BEC1E3}">
      <dsp:nvSpPr>
        <dsp:cNvPr id="0" name=""/>
        <dsp:cNvSpPr/>
      </dsp:nvSpPr>
      <dsp:spPr>
        <a:xfrm rot="10800000">
          <a:off x="2008679" y="1841"/>
          <a:ext cx="9517523" cy="13918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756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কোন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মৌলের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প্রকৃত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ভর</a:t>
          </a:r>
          <a:r>
            <a:rPr lang="en-US" sz="3200" kern="1200" dirty="0" smtClean="0"/>
            <a:t> 4.482</a:t>
          </a:r>
          <a14:m xmlns:a14="http://schemas.microsoft.com/office/drawing/2010/main">
            <m:oMath xmlns:m="http://schemas.openxmlformats.org/officeDocument/2006/math">
              <m:r>
                <a:rPr lang="en-US" sz="3200" i="1" kern="1200" smtClean="0">
                  <a:latin typeface="Cambria Math" panose="02040503050406030204" pitchFamily="18" charset="0"/>
                </a:rPr>
                <m:t>×</m:t>
              </m:r>
              <m:r>
                <m:rPr>
                  <m:nor/>
                </m:rPr>
                <a:rPr lang="bn-IN" sz="3200" kern="1200" dirty="0"/>
                <m:t> 10</m:t>
              </m:r>
              <m:r>
                <m:rPr>
                  <m:nor/>
                </m:rPr>
                <a:rPr lang="bn-IN" sz="3200" kern="1200" baseline="30000" dirty="0"/>
                <m:t>−</m:t>
              </m:r>
              <m:r>
                <m:rPr>
                  <m:nor/>
                </m:rPr>
                <a:rPr lang="en-US" sz="3200" kern="1200" baseline="30000" dirty="0"/>
                <m:t>2</m:t>
              </m:r>
              <m:r>
                <m:rPr>
                  <m:nor/>
                </m:rPr>
                <a:rPr lang="en-US" sz="3200" b="0" i="0" kern="1200" baseline="30000" dirty="0" smtClean="0"/>
                <m:t>3</m:t>
              </m:r>
              <m:r>
                <m:rPr>
                  <m:nor/>
                </m:rPr>
                <a:rPr lang="en-US" sz="3200" kern="1200" dirty="0"/>
                <m:t>g</m:t>
              </m:r>
              <m:r>
                <m:rPr>
                  <m:nor/>
                </m:rPr>
                <a:rPr lang="en-US" sz="3200" kern="1200" dirty="0"/>
                <m:t> </m:t>
              </m:r>
            </m:oMath>
          </a14:m>
          <a:r>
            <a:rPr lang="en-US" sz="3200" kern="1200" dirty="0" smtClean="0"/>
            <a:t> </a:t>
          </a:r>
          <a:r>
            <a:rPr lang="en-US" sz="3200" kern="1200" dirty="0" err="1" smtClean="0"/>
            <a:t>হলে</a:t>
          </a:r>
          <a:r>
            <a:rPr lang="en-US" sz="3200" kern="1200" dirty="0" smtClean="0"/>
            <a:t> ঐ </a:t>
          </a:r>
          <a:r>
            <a:rPr lang="en-US" sz="3200" kern="1200" dirty="0" err="1" smtClean="0"/>
            <a:t>মৌলের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আপেক্ষিক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পারমানবিক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ভর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কত</a:t>
          </a:r>
          <a:endParaRPr lang="en-US" sz="3200" kern="1200" dirty="0"/>
        </a:p>
      </dsp:txBody>
      <dsp:txXfrm rot="10800000">
        <a:off x="2356635" y="1841"/>
        <a:ext cx="9169567" cy="1391824"/>
      </dsp:txXfrm>
    </dsp:sp>
    <dsp:sp modelId="{A6D7C8AC-7F90-412F-A303-E5193F25DF44}">
      <dsp:nvSpPr>
        <dsp:cNvPr id="0" name=""/>
        <dsp:cNvSpPr/>
      </dsp:nvSpPr>
      <dsp:spPr>
        <a:xfrm>
          <a:off x="1142319" y="0"/>
          <a:ext cx="1391824" cy="13918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0E4D33-6699-4547-838E-AC4699AE969C}">
      <dsp:nvSpPr>
        <dsp:cNvPr id="0" name=""/>
        <dsp:cNvSpPr/>
      </dsp:nvSpPr>
      <dsp:spPr>
        <a:xfrm rot="10800000">
          <a:off x="1910473" y="1859548"/>
          <a:ext cx="9616843" cy="13918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756" tIns="167640" rIns="312928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/>
            <a:t>গড় আপেক্ষিক পারমানবিক ভর কত? </a:t>
          </a:r>
          <a:endParaRPr lang="en-US" sz="4400" kern="1200" dirty="0"/>
        </a:p>
      </dsp:txBody>
      <dsp:txXfrm rot="10800000">
        <a:off x="2258429" y="1859548"/>
        <a:ext cx="9268887" cy="1391824"/>
      </dsp:txXfrm>
    </dsp:sp>
    <dsp:sp modelId="{F015480F-A81F-4CEF-9FEA-339D356790BD}">
      <dsp:nvSpPr>
        <dsp:cNvPr id="0" name=""/>
        <dsp:cNvSpPr/>
      </dsp:nvSpPr>
      <dsp:spPr>
        <a:xfrm>
          <a:off x="1063792" y="1810751"/>
          <a:ext cx="1391824" cy="13918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D754DD-1C2C-4742-A89A-7DF7F2476D6B}">
      <dsp:nvSpPr>
        <dsp:cNvPr id="0" name=""/>
        <dsp:cNvSpPr/>
      </dsp:nvSpPr>
      <dsp:spPr>
        <a:xfrm rot="10800000">
          <a:off x="1604237" y="3621502"/>
          <a:ext cx="10016987" cy="13918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756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  একটি নিউট্রনের ভর কত?</a:t>
          </a:r>
          <a:endParaRPr lang="en-US" sz="3600" kern="1200" dirty="0"/>
        </a:p>
      </dsp:txBody>
      <dsp:txXfrm rot="10800000">
        <a:off x="1952193" y="3621502"/>
        <a:ext cx="9669031" cy="1391824"/>
      </dsp:txXfrm>
    </dsp:sp>
    <dsp:sp modelId="{EE78F7D4-2218-418D-A350-7BFFDB625A3E}">
      <dsp:nvSpPr>
        <dsp:cNvPr id="0" name=""/>
        <dsp:cNvSpPr/>
      </dsp:nvSpPr>
      <dsp:spPr>
        <a:xfrm>
          <a:off x="1098609" y="3621497"/>
          <a:ext cx="1362694" cy="13918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EA751-F44A-43D1-86CC-DA609E9FB593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7B086-9589-4BEA-88BD-817270FFF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5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7B086-9589-4BEA-88BD-817270FFF0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EFB-4AF4-44C2-B578-9C381E8FBAC3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DAEB-E319-4725-878D-B89EE9F7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5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EFB-4AF4-44C2-B578-9C381E8FBAC3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DAEB-E319-4725-878D-B89EE9F7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4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EFB-4AF4-44C2-B578-9C381E8FBAC3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DAEB-E319-4725-878D-B89EE9F7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1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EFB-4AF4-44C2-B578-9C381E8FBAC3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DAEB-E319-4725-878D-B89EE9F7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7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EFB-4AF4-44C2-B578-9C381E8FBAC3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DAEB-E319-4725-878D-B89EE9F7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EFB-4AF4-44C2-B578-9C381E8FBAC3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DAEB-E319-4725-878D-B89EE9F7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6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EFB-4AF4-44C2-B578-9C381E8FBAC3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DAEB-E319-4725-878D-B89EE9F7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1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EFB-4AF4-44C2-B578-9C381E8FBAC3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DAEB-E319-4725-878D-B89EE9F7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3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EFB-4AF4-44C2-B578-9C381E8FBAC3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DAEB-E319-4725-878D-B89EE9F7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EFB-4AF4-44C2-B578-9C381E8FBAC3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DAEB-E319-4725-878D-B89EE9F7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5EFB-4AF4-44C2-B578-9C381E8FBAC3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DAEB-E319-4725-878D-B89EE9F7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3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5EFB-4AF4-44C2-B578-9C381E8FBAC3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2DAEB-E319-4725-878D-B89EE9F7C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3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3.xml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4.xml"/><Relationship Id="rId4" Type="http://schemas.openxmlformats.org/officeDocument/2006/relationships/image" Target="../media/image150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0" y="0"/>
            <a:ext cx="12073180" cy="7072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0257739" y="2238913"/>
            <a:ext cx="103765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/>
              <a:t>আজকের ক্লাসে সকলকে স্বাগত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48 0.04398 L 0.97409 0.02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4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407" y="993276"/>
            <a:ext cx="204414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3200" dirty="0" smtClean="0"/>
              <a:t>২য় উপায়ঃ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13427" y="118636"/>
            <a:ext cx="1187857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3200" dirty="0" smtClean="0"/>
              <a:t>কোন মৌলের প্রকৃত ভর/নিউক্লিয়াসের ভর/একটি পরমানুর ভর হতেঃ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3384884"/>
                <a:ext cx="12192000" cy="28500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প্রদত্ত</a:t>
                </a:r>
                <a:r>
                  <a:rPr lang="bn-IN" sz="2400" dirty="0" smtClean="0"/>
                  <a:t> মৌলের আপেক্ষিক পারমানবিক ভর </a:t>
                </a:r>
                <a:r>
                  <a:rPr lang="bn-IN" dirty="0" smtClean="0"/>
                  <a:t>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প্রদত্ত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মৌলের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প্রকৃত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ভর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এর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একটি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পরমানুর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ভরের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bn-I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2800" b="0" i="1" smtClean="0">
                                <a:latin typeface="Cambria Math" panose="02040503050406030204" pitchFamily="18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2800" b="0" i="1" smtClean="0">
                                <a:latin typeface="Cambria Math" panose="02040503050406030204" pitchFamily="18" charset="0"/>
                              </a:rPr>
                              <m:t>১২</m:t>
                            </m:r>
                          </m:den>
                        </m:f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অংশ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</a:rPr>
                          <m:t>38.503</m:t>
                        </m:r>
                        <m:r>
                          <m:rPr>
                            <m:nor/>
                          </m:rPr>
                          <a:rPr lang="en-US" sz="3600" dirty="0"/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bn-IN" sz="3600" dirty="0"/>
                          <m:t> 10</m:t>
                        </m:r>
                        <m:r>
                          <m:rPr>
                            <m:nor/>
                          </m:rPr>
                          <a:rPr lang="bn-IN" sz="3600" baseline="30000" dirty="0"/>
                          <m:t>−</m:t>
                        </m:r>
                        <m:r>
                          <m:rPr>
                            <m:nor/>
                          </m:rPr>
                          <a:rPr lang="en-US" sz="3600" baseline="30000" dirty="0"/>
                          <m:t>24</m:t>
                        </m:r>
                        <m:r>
                          <m:rPr>
                            <m:nor/>
                          </m:rPr>
                          <a:rPr lang="en-US" sz="3600" dirty="0"/>
                          <m:t>g</m:t>
                        </m:r>
                        <m:r>
                          <m:rPr>
                            <m:nor/>
                          </m:rPr>
                          <a:rPr lang="en-US" sz="3600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1.66</m:t>
                        </m:r>
                        <m:r>
                          <m:rPr>
                            <m:nor/>
                          </m:rPr>
                          <a:rPr lang="en-US" sz="3600" dirty="0"/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bn-IN" sz="3600" dirty="0"/>
                          <m:t> 10</m:t>
                        </m:r>
                        <m:r>
                          <m:rPr>
                            <m:nor/>
                          </m:rPr>
                          <a:rPr lang="bn-IN" sz="3600" baseline="3000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sz="3600" baseline="30000" dirty="0" smtClean="0"/>
                          <m:t>24</m:t>
                        </m:r>
                        <m:r>
                          <m:rPr>
                            <m:nor/>
                          </m:rPr>
                          <a:rPr lang="en-US" sz="3600" dirty="0" smtClean="0"/>
                          <m:t>g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                                                = 23.19457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4884"/>
                <a:ext cx="12192000" cy="28500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6407" y="1716505"/>
                <a:ext cx="11915171" cy="132343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>
                <a:spAutoFit/>
              </a:bodyPr>
              <a:lstStyle/>
              <a:p>
                <a:r>
                  <a:rPr lang="bn-IN" sz="4000" dirty="0" smtClean="0"/>
                  <a:t>কোন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মৌলের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প্রকৃত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ভর</a:t>
                </a:r>
                <a:r>
                  <a:rPr lang="en-US" sz="4000" dirty="0" smtClean="0"/>
                  <a:t> </a:t>
                </a:r>
                <a:r>
                  <a:rPr lang="en-US" sz="3600" dirty="0">
                    <a:solidFill>
                      <a:srgbClr val="002060"/>
                    </a:solidFill>
                  </a:rPr>
                  <a:t>38.503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4000" dirty="0"/>
                  <a:t> 10</a:t>
                </a:r>
                <a:r>
                  <a:rPr lang="bn-IN" sz="4000" baseline="30000" dirty="0"/>
                  <a:t>-</a:t>
                </a:r>
                <a:r>
                  <a:rPr lang="en-US" sz="4000" baseline="30000" dirty="0"/>
                  <a:t>24</a:t>
                </a:r>
                <a:r>
                  <a:rPr lang="en-US" sz="4000" dirty="0"/>
                  <a:t>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হলে</a:t>
                </a:r>
                <a:r>
                  <a:rPr lang="en-US" sz="4000" dirty="0" smtClean="0"/>
                  <a:t> ঐ </a:t>
                </a:r>
                <a:r>
                  <a:rPr lang="en-US" sz="4000" dirty="0" err="1" smtClean="0"/>
                  <a:t>মৌলের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আপেক্ষিক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পারমানবিক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ভর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কত</a:t>
                </a:r>
                <a:r>
                  <a:rPr lang="en-US" sz="4000" dirty="0" smtClean="0"/>
                  <a:t>?</a:t>
                </a:r>
                <a:endParaRPr lang="en-US" sz="4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07" y="1716505"/>
                <a:ext cx="11915171" cy="1323439"/>
              </a:xfrm>
              <a:prstGeom prst="rect">
                <a:avLst/>
              </a:prstGeom>
              <a:blipFill rotWithShape="0">
                <a:blip r:embed="rId3"/>
                <a:stretch>
                  <a:fillRect r="-292"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3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3716" y="224128"/>
            <a:ext cx="475282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IN" sz="6600" dirty="0" smtClean="0">
                <a:solidFill>
                  <a:srgbClr val="002060"/>
                </a:solidFill>
              </a:rPr>
              <a:t>একক কাজ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2604862966"/>
                  </p:ext>
                </p:extLst>
              </p:nvPr>
            </p:nvGraphicFramePr>
            <p:xfrm>
              <a:off x="0" y="1700463"/>
              <a:ext cx="11967410" cy="501332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2604862966"/>
                  </p:ext>
                </p:extLst>
              </p:nvPr>
            </p:nvGraphicFramePr>
            <p:xfrm>
              <a:off x="0" y="1700463"/>
              <a:ext cx="11967410" cy="501332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64" y="0"/>
            <a:ext cx="2462068" cy="16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337" y="934271"/>
            <a:ext cx="167706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2800" dirty="0" smtClean="0"/>
              <a:t>৩য় উপায়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66868" y="127519"/>
            <a:ext cx="1006718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3600" dirty="0" smtClean="0"/>
              <a:t>কোন মৌলের আইসোটোপের শতকরা পরিমান হতে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338" y="1909011"/>
                <a:ext cx="11919284" cy="16526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/>
                  <a:t>সূত্রঃ </a:t>
                </a:r>
                <a:r>
                  <a:rPr lang="bn-IN" sz="4000" dirty="0" smtClean="0"/>
                  <a:t>আপেক্ষিক পারমানবিক ভর=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7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7200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6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6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6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6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7200" b="1" i="1" dirty="0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8" y="1909011"/>
                <a:ext cx="11919284" cy="1652632"/>
              </a:xfrm>
              <a:prstGeom prst="rect">
                <a:avLst/>
              </a:prstGeom>
              <a:blipFill rotWithShape="0">
                <a:blip r:embed="rId2"/>
                <a:stretch>
                  <a:fillRect l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28337" y="4812632"/>
            <a:ext cx="12063663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/>
              <a:t>এখানে</a:t>
            </a:r>
            <a:r>
              <a:rPr lang="en-US" sz="4000" dirty="0" smtClean="0"/>
              <a:t> ,  p ও  q </a:t>
            </a:r>
            <a:r>
              <a:rPr lang="en-US" sz="4000" dirty="0" err="1" smtClean="0"/>
              <a:t>হলো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প্রদত্ত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মৌলের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আইসোটোপের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ভর</a:t>
            </a:r>
            <a:r>
              <a:rPr lang="en-US" sz="4000" dirty="0" smtClean="0"/>
              <a:t> </a:t>
            </a:r>
            <a:r>
              <a:rPr lang="en-US" sz="4000" dirty="0" err="1" smtClean="0"/>
              <a:t>এবং</a:t>
            </a:r>
            <a:r>
              <a:rPr lang="en-US" sz="4000" dirty="0" smtClean="0"/>
              <a:t> m ও n </a:t>
            </a:r>
            <a:r>
              <a:rPr lang="en-US" sz="4000" dirty="0" err="1" smtClean="0"/>
              <a:t>হলো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আইসোটোপের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শতকরা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পরিমান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40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674" y="308628"/>
            <a:ext cx="184056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000" dirty="0" smtClean="0"/>
              <a:t>সমস্যাঃ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204977" y="308628"/>
            <a:ext cx="9842644" cy="16619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2800" dirty="0" smtClean="0"/>
              <a:t>অক্সিজেনের তিনটি আইসোটোপ </a:t>
            </a:r>
            <a:r>
              <a:rPr lang="en-US" sz="2800" baseline="30000" dirty="0"/>
              <a:t>16</a:t>
            </a:r>
            <a:r>
              <a:rPr lang="en-US" sz="2800" dirty="0"/>
              <a:t>O, </a:t>
            </a:r>
            <a:r>
              <a:rPr lang="en-US" sz="2800" baseline="30000" dirty="0"/>
              <a:t>17</a:t>
            </a:r>
            <a:r>
              <a:rPr lang="en-US" sz="2800" dirty="0"/>
              <a:t>O,</a:t>
            </a:r>
            <a:r>
              <a:rPr lang="en-US" sz="2800" baseline="30000" dirty="0"/>
              <a:t>18</a:t>
            </a:r>
            <a:r>
              <a:rPr lang="en-US" sz="2800" dirty="0"/>
              <a:t>O </a:t>
            </a:r>
            <a:r>
              <a:rPr lang="bn-IN" sz="2800" dirty="0" smtClean="0"/>
              <a:t>যথাক্রমে  এবং  প্রকৃতিতে এদের পর্যাপ্ততার / শতকরা পরিমান যথাক্রমে</a:t>
            </a:r>
            <a:r>
              <a:rPr lang="en-US" sz="2800" dirty="0" smtClean="0"/>
              <a:t> 90% , 7% ও 3%</a:t>
            </a:r>
            <a:r>
              <a:rPr lang="bn-IN" sz="2800" dirty="0" smtClean="0"/>
              <a:t>। অক্সিজেনের আপেক্ষিক পারমানবিক ভর কত?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3674" y="2823412"/>
                <a:ext cx="11687485" cy="356206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/>
                  <a:t>সমাধানঃ </a:t>
                </a:r>
              </a:p>
              <a:p>
                <a:r>
                  <a:rPr lang="bn-IN" sz="3200" dirty="0" smtClean="0"/>
                  <a:t>অক্সিজেনের আপেক্ষিক পারমানবিক ভর</a:t>
                </a:r>
                <a:r>
                  <a:rPr lang="en-US" sz="3200" dirty="0" smtClean="0"/>
                  <a:t> </a:t>
                </a:r>
                <a:r>
                  <a:rPr lang="bn-IN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bn-IN" sz="3200" dirty="0" smtClean="0"/>
              </a:p>
              <a:p>
                <a:r>
                  <a:rPr lang="bn-IN" sz="3200" dirty="0"/>
                  <a:t> </a:t>
                </a:r>
                <a:r>
                  <a:rPr lang="bn-IN" sz="3200" dirty="0" smtClean="0"/>
                  <a:t>                                                          </a:t>
                </a:r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                                                                 </a:t>
                </a:r>
                <a:r>
                  <a:rPr lang="bn-IN" sz="32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  <m:r>
                          <a:rPr lang="en-US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bn-IN" dirty="0" smtClean="0"/>
                  <a:t> </a:t>
                </a:r>
                <a:endParaRPr lang="en-US" dirty="0" smtClean="0"/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                                                       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                                                          </a:t>
                </a:r>
                <a:r>
                  <a:rPr lang="bn-IN" sz="2800" dirty="0" smtClean="0"/>
                  <a:t>=</a:t>
                </a:r>
                <a:r>
                  <a:rPr lang="en-US" sz="2800" dirty="0" smtClean="0"/>
                  <a:t> 16.13</a:t>
                </a:r>
                <a:endParaRPr lang="bn-IN" sz="28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74" y="2823412"/>
                <a:ext cx="11687485" cy="35620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93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23" y="8385"/>
            <a:ext cx="6700603" cy="2674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 rot="18681539">
                <a:off x="-481894" y="1168792"/>
                <a:ext cx="391485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54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m:t>দলগত</m:t>
                      </m:r>
                      <m:r>
                        <a:rPr lang="bn-IN" sz="54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m:t> </m:t>
                      </m:r>
                      <m:r>
                        <a:rPr lang="bn-IN" sz="54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m:t>কাজ</m:t>
                      </m:r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81539">
                <a:off x="-481894" y="1168792"/>
                <a:ext cx="3914854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1997306"/>
              </p:ext>
            </p:extLst>
          </p:nvPr>
        </p:nvGraphicFramePr>
        <p:xfrm>
          <a:off x="188685" y="1308704"/>
          <a:ext cx="106042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Hexagon 7"/>
          <p:cNvSpPr/>
          <p:nvPr/>
        </p:nvSpPr>
        <p:spPr>
          <a:xfrm>
            <a:off x="2204091" y="2988724"/>
            <a:ext cx="1317356" cy="697423"/>
          </a:xfrm>
          <a:prstGeom prst="hexagon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১</a:t>
            </a:r>
            <a:endParaRPr lang="en-US" sz="4000" dirty="0"/>
          </a:p>
        </p:txBody>
      </p:sp>
      <p:sp>
        <p:nvSpPr>
          <p:cNvPr id="9" name="Hexagon 8"/>
          <p:cNvSpPr/>
          <p:nvPr/>
        </p:nvSpPr>
        <p:spPr>
          <a:xfrm>
            <a:off x="1611825" y="4664990"/>
            <a:ext cx="1294108" cy="728419"/>
          </a:xfrm>
          <a:prstGeom prst="hexagon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6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62502" y="167305"/>
                <a:ext cx="3302507" cy="1015663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6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m:t>মূল্যায়নঃ</m:t>
                      </m:r>
                    </m:oMath>
                  </m:oMathPara>
                </a14:m>
                <a:endParaRPr lang="en-US" sz="5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502" y="167305"/>
                <a:ext cx="3302507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2989278"/>
              </p:ext>
            </p:extLst>
          </p:nvPr>
        </p:nvGraphicFramePr>
        <p:xfrm>
          <a:off x="2133600" y="11986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862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57" y="116114"/>
            <a:ext cx="5756122" cy="2627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128212"/>
            <a:ext cx="12192000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ক্লোরিনের</a:t>
            </a:r>
            <a:r>
              <a:rPr lang="en-US" sz="4400" b="1" i="1" dirty="0" smtClean="0">
                <a:solidFill>
                  <a:srgbClr val="002060"/>
                </a:solidFill>
                <a:latin typeface="Cambria Math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দুটি</a:t>
            </a:r>
            <a:r>
              <a:rPr lang="en-US" sz="4400" b="1" i="1" dirty="0" smtClean="0">
                <a:solidFill>
                  <a:srgbClr val="002060"/>
                </a:solidFill>
                <a:latin typeface="Cambria Math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আইসোটোপ</a:t>
            </a:r>
            <a:r>
              <a:rPr lang="en-US" sz="4400" b="1" i="1" dirty="0" smtClean="0">
                <a:solidFill>
                  <a:srgbClr val="002060"/>
                </a:solidFill>
                <a:latin typeface="Cambria Math" panose="02040503050406030204" pitchFamily="18" charset="0"/>
              </a:rPr>
              <a:t> ক্লোরিন-৩৫ ও ক্লোরিণ-৩৭ ।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এদের</a:t>
            </a:r>
            <a:r>
              <a:rPr lang="en-US" sz="4400" b="1" i="1" dirty="0" smtClean="0">
                <a:solidFill>
                  <a:srgbClr val="002060"/>
                </a:solidFill>
                <a:latin typeface="Cambria Math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শতকরা</a:t>
            </a:r>
            <a:r>
              <a:rPr lang="en-US" sz="4400" b="1" i="1" dirty="0" smtClean="0">
                <a:solidFill>
                  <a:srgbClr val="002060"/>
                </a:solidFill>
                <a:latin typeface="Cambria Math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পরিমান</a:t>
            </a:r>
            <a:r>
              <a:rPr lang="en-US" sz="4400" b="1" i="1" dirty="0" smtClean="0">
                <a:solidFill>
                  <a:srgbClr val="002060"/>
                </a:solidFill>
                <a:latin typeface="Cambria Math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যথাক্রমে</a:t>
            </a:r>
            <a:r>
              <a:rPr lang="en-US" sz="4400" b="1" i="1" dirty="0" smtClean="0">
                <a:solidFill>
                  <a:srgbClr val="002060"/>
                </a:solidFill>
                <a:latin typeface="Cambria Math" panose="02040503050406030204" pitchFamily="18" charset="0"/>
              </a:rPr>
              <a:t> ৭৫% ও ১৫%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হলে</a:t>
            </a:r>
            <a:r>
              <a:rPr lang="en-US" sz="4400" b="1" i="1" dirty="0" smtClean="0">
                <a:solidFill>
                  <a:srgbClr val="002060"/>
                </a:solidFill>
                <a:latin typeface="Cambria Math" panose="02040503050406030204" pitchFamily="18" charset="0"/>
              </a:rPr>
              <a:t> 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ক্লোরিনের</a:t>
            </a:r>
            <a:r>
              <a:rPr lang="en-US" sz="4400" b="1" i="1" dirty="0" smtClean="0">
                <a:solidFill>
                  <a:srgbClr val="002060"/>
                </a:solidFill>
                <a:latin typeface="Cambria Math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গড়</a:t>
            </a:r>
            <a:r>
              <a:rPr lang="en-US" sz="4400" b="1" i="1" dirty="0" smtClean="0">
                <a:solidFill>
                  <a:srgbClr val="002060"/>
                </a:solidFill>
                <a:latin typeface="Cambria Math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আপেক্ষিক</a:t>
            </a:r>
            <a:r>
              <a:rPr lang="en-US" sz="4400" b="1" i="1" dirty="0" smtClean="0">
                <a:solidFill>
                  <a:srgbClr val="002060"/>
                </a:solidFill>
                <a:latin typeface="Cambria Math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পারমানবিক</a:t>
            </a:r>
            <a:r>
              <a:rPr lang="en-US" sz="4400" b="1" i="1" dirty="0" smtClean="0">
                <a:solidFill>
                  <a:srgbClr val="002060"/>
                </a:solidFill>
                <a:latin typeface="Cambria Math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ভর</a:t>
            </a:r>
            <a:r>
              <a:rPr lang="en-US" sz="4400" b="1" i="1" dirty="0" smtClean="0">
                <a:solidFill>
                  <a:srgbClr val="002060"/>
                </a:solidFill>
                <a:latin typeface="Cambria Math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বের</a:t>
            </a:r>
            <a:r>
              <a:rPr lang="en-US" sz="4400" b="1" i="1" dirty="0" smtClean="0">
                <a:solidFill>
                  <a:srgbClr val="002060"/>
                </a:solidFill>
                <a:latin typeface="Cambria Math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 Math" panose="02040503050406030204" pitchFamily="18" charset="0"/>
              </a:rPr>
              <a:t>কর</a:t>
            </a:r>
            <a:endParaRPr lang="bn-IN" sz="4400" b="1" i="1" dirty="0" smtClean="0">
              <a:solidFill>
                <a:srgbClr val="00206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9914" y="425971"/>
                <a:ext cx="4459875" cy="124957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prstTxWarp prst="textWave1">
                  <a:avLst/>
                </a:prstTxWarp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6600" i="1" smtClean="0">
                          <a:solidFill>
                            <a:srgbClr val="00206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m:t>বাড়ির</m:t>
                      </m:r>
                      <m:r>
                        <a:rPr lang="bn-IN" sz="6600" i="1" smtClean="0">
                          <a:solidFill>
                            <a:srgbClr val="00206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m:t> </m:t>
                      </m:r>
                      <m:r>
                        <a:rPr lang="bn-IN" sz="6600" i="1" smtClean="0">
                          <a:solidFill>
                            <a:srgbClr val="00206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Nirmala UI" panose="020B0502040204020203" pitchFamily="34" charset="0"/>
                        </a:rPr>
                        <m:t>কাজ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14" y="425971"/>
                <a:ext cx="4459875" cy="1249573"/>
              </a:xfrm>
              <a:prstGeom prst="rect">
                <a:avLst/>
              </a:prstGeom>
              <a:blipFill rotWithShape="0">
                <a:blip r:embed="rId3"/>
                <a:stretch>
                  <a:fillRect l="-5191" t="-17476" r="-5055" b="-6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807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72165"/>
            <a:ext cx="11843657" cy="66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2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17534" y="253162"/>
                <a:ext cx="2797561" cy="1295098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baseline="30000" smtClean="0">
                          <a:solidFill>
                            <a:srgbClr val="00206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পরিচিতি</m:t>
                      </m:r>
                    </m:oMath>
                  </m:oMathPara>
                </a14:m>
                <a:endParaRPr lang="bn-IN" baseline="30000" dirty="0"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534" y="253162"/>
                <a:ext cx="2797561" cy="12950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3439" y="2143954"/>
                <a:ext cx="5389938" cy="3657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</a:rPr>
                      <m:t>মোঃ</m:t>
                    </m:r>
                    <m:r>
                      <a:rPr lang="bn-I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800" b="0" i="1" smtClean="0">
                        <a:latin typeface="Cambria Math" panose="02040503050406030204" pitchFamily="18" charset="0"/>
                      </a:rPr>
                      <m:t>সুমন</m:t>
                    </m:r>
                    <m:r>
                      <a:rPr lang="bn-I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800" b="0" i="1" smtClean="0">
                        <a:latin typeface="Cambria Math" panose="02040503050406030204" pitchFamily="18" charset="0"/>
                      </a:rPr>
                      <m:t>হোসেন</m:t>
                    </m:r>
                  </m:oMath>
                </a14:m>
                <a:r>
                  <a:rPr lang="bn-IN" sz="2800" b="0" i="1" dirty="0" smtClean="0">
                    <a:latin typeface="Cambria Math" panose="02040503050406030204" pitchFamily="18" charset="0"/>
                  </a:rPr>
                  <a:t> ,</a:t>
                </a:r>
              </a:p>
              <a:p>
                <a:r>
                  <a:rPr lang="bn-IN" sz="2800" b="0" i="1" dirty="0" smtClean="0">
                    <a:latin typeface="Cambria Math" panose="02040503050406030204" pitchFamily="18" charset="0"/>
                  </a:rPr>
                  <a:t>বি,এস সি (অনার্স) ,</a:t>
                </a:r>
              </a:p>
              <a:p>
                <a:r>
                  <a:rPr lang="bn-IN" sz="2800" b="0" i="1" dirty="0" smtClean="0">
                    <a:latin typeface="Cambria Math" panose="02040503050406030204" pitchFamily="18" charset="0"/>
                  </a:rPr>
                  <a:t>এম,এসসি (রসায়ন),২য় শ্রেনি</a:t>
                </a:r>
              </a:p>
              <a:p>
                <a:r>
                  <a:rPr lang="bn-IN" sz="2800" b="0" i="1" dirty="0" smtClean="0">
                    <a:latin typeface="Cambria Math" panose="02040503050406030204" pitchFamily="18" charset="0"/>
                  </a:rPr>
                  <a:t>বি,এড (১ম শ্রেনি)</a:t>
                </a:r>
              </a:p>
              <a:p>
                <a14:m>
                  <m:oMath xmlns:m="http://schemas.openxmlformats.org/officeDocument/2006/math">
                    <m:r>
                      <a:rPr lang="bn-I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800" b="0" i="0" smtClean="0">
                        <a:latin typeface="Cambria Math" panose="02040503050406030204" pitchFamily="18" charset="0"/>
                      </a:rPr>
                      <m:t>সহকারী</m:t>
                    </m:r>
                    <m:r>
                      <a:rPr lang="bn-I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800" b="0" i="0" smtClean="0">
                        <a:latin typeface="Cambria Math" panose="02040503050406030204" pitchFamily="18" charset="0"/>
                      </a:rPr>
                      <m:t>শিক্ষক</m:t>
                    </m:r>
                    <m:d>
                      <m:dPr>
                        <m:ctrlPr>
                          <a:rPr lang="b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I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b="0" i="0" smtClean="0">
                            <a:latin typeface="Cambria Math" panose="02040503050406030204" pitchFamily="18" charset="0"/>
                          </a:rPr>
                          <m:t>বিজ্ঞান</m:t>
                        </m:r>
                      </m:e>
                    </m:d>
                    <m:r>
                      <a:rPr lang="bn-IN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bn-IN" sz="2800" dirty="0" smtClean="0"/>
                  <a:t> </a:t>
                </a:r>
              </a:p>
              <a:p>
                <a:r>
                  <a:rPr lang="bn-IN" sz="2800" dirty="0" smtClean="0"/>
                  <a:t>ডুমুরিয়া এনজিসি অ্যান্ড এনসিকে মাধ্যমিক বিদ্যালয়, ডুমুরিয়া ,  খুলনা। </a:t>
                </a:r>
                <a:endParaRPr lang="bn-IN" sz="2800" baseline="30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39" y="2143954"/>
                <a:ext cx="5389938" cy="3657989"/>
              </a:xfrm>
              <a:prstGeom prst="rect">
                <a:avLst/>
              </a:prstGeom>
              <a:blipFill rotWithShape="0">
                <a:blip r:embed="rId3"/>
                <a:stretch>
                  <a:fillRect l="-2260" t="-1833" b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7309">
            <a:off x="2399610" y="1270999"/>
            <a:ext cx="4957983" cy="4377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73549" y="2818827"/>
                <a:ext cx="5195654" cy="2771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400" b="0" i="1" smtClean="0">
                          <a:latin typeface="Cambria Math" panose="02040503050406030204" pitchFamily="18" charset="0"/>
                        </a:rPr>
                        <m:t>বিষয়ঃ</m:t>
                      </m:r>
                      <m:r>
                        <a:rPr lang="bn-IN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4400" b="0" i="1" smtClean="0">
                          <a:latin typeface="Cambria Math" panose="02040503050406030204" pitchFamily="18" charset="0"/>
                        </a:rPr>
                        <m:t>রসায়ন</m:t>
                      </m:r>
                    </m:oMath>
                  </m:oMathPara>
                </a14:m>
                <a:endParaRPr lang="bn-IN" sz="4400" b="0" dirty="0" smtClean="0"/>
              </a:p>
              <a:p>
                <a:pPr algn="ctr"/>
                <a:r>
                  <a:rPr lang="bn-IN" sz="4400" dirty="0" smtClean="0"/>
                  <a:t>অধ্যায়ঃ৩য়</a:t>
                </a:r>
                <a:r>
                  <a:rPr lang="bn-IN" sz="2800" dirty="0" smtClean="0"/>
                  <a:t>(পদার্থের গঠন) </a:t>
                </a:r>
                <a:endParaRPr lang="bn-IN" sz="4400" dirty="0" smtClean="0"/>
              </a:p>
              <a:p>
                <a:pPr algn="ctr"/>
                <a:r>
                  <a:rPr lang="bn-IN" sz="4400" dirty="0" smtClean="0"/>
                  <a:t>শ্রেনিঃ নবম-দশম</a:t>
                </a:r>
              </a:p>
              <a:p>
                <a:pPr algn="ctr"/>
                <a:endParaRPr lang="en-US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49" y="2818827"/>
                <a:ext cx="5195654" cy="2771977"/>
              </a:xfrm>
              <a:prstGeom prst="rect">
                <a:avLst/>
              </a:prstGeom>
              <a:blipFill rotWithShape="0">
                <a:blip r:embed="rId6"/>
                <a:stretch>
                  <a:fillRect l="-4343" r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" y="119968"/>
            <a:ext cx="2384611" cy="2023986"/>
          </a:xfrm>
          <a:prstGeom prst="rect">
            <a:avLst/>
          </a:prstGeom>
        </p:spPr>
      </p:pic>
      <p:pic>
        <p:nvPicPr>
          <p:cNvPr id="1026" name="Picture 2" descr="ইসলামের প্রথম নির্দেশনাই হলো 'পড়ো'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89" y="181810"/>
            <a:ext cx="2847975" cy="2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15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384" y="756821"/>
            <a:ext cx="8935653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bn-IN" sz="3200" b="1" dirty="0" smtClean="0"/>
              <a:t>১।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অ্যালুমিনিয়াম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পরমানুতে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কতটি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নিউট্রণ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কতটি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প্রোটন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আছে</a:t>
            </a:r>
            <a:r>
              <a:rPr lang="en-US" sz="3200" b="1" dirty="0" smtClean="0"/>
              <a:t>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812631" y="1834039"/>
            <a:ext cx="701474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bn-IN" sz="3200" b="1" dirty="0" smtClean="0"/>
              <a:t>উত্তরঃ </a:t>
            </a:r>
            <a:r>
              <a:rPr lang="en-US" sz="3200" b="1" dirty="0" err="1" smtClean="0"/>
              <a:t>নিউট্রণ</a:t>
            </a:r>
            <a:r>
              <a:rPr lang="en-US" sz="3200" b="1" dirty="0" smtClean="0"/>
              <a:t> ১৪টি ও </a:t>
            </a:r>
            <a:r>
              <a:rPr lang="en-US" sz="3200" b="1" dirty="0" err="1" smtClean="0"/>
              <a:t>প্রোটণ</a:t>
            </a:r>
            <a:r>
              <a:rPr lang="en-US" sz="3200" b="1" dirty="0" smtClean="0"/>
              <a:t> ১৩টি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480144" y="43883"/>
            <a:ext cx="8699818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নিচের </a:t>
            </a:r>
            <a:r>
              <a:rPr lang="en-US" sz="36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প্রশ্নগুলোর</a:t>
            </a:r>
            <a:r>
              <a:rPr 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IN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উত্তর </a:t>
            </a:r>
            <a:r>
              <a:rPr lang="en-US" sz="36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বলার</a:t>
            </a:r>
            <a:r>
              <a:rPr 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চেষ্টা</a:t>
            </a:r>
            <a:r>
              <a:rPr 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করো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384" y="2933606"/>
            <a:ext cx="775244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3600" b="1" dirty="0" smtClean="0"/>
              <a:t>২। </a:t>
            </a:r>
            <a:r>
              <a:rPr lang="bn-IN" sz="3600" b="1" dirty="0" smtClean="0"/>
              <a:t>এ</a:t>
            </a:r>
            <a:r>
              <a:rPr lang="en-US" sz="3600" b="1" dirty="0" err="1" smtClean="0"/>
              <a:t>গুলোর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যোগফলকে</a:t>
            </a:r>
            <a:r>
              <a:rPr lang="en-US" sz="3600" b="1" dirty="0" smtClean="0"/>
              <a:t> </a:t>
            </a:r>
            <a:r>
              <a:rPr lang="bn-IN" sz="3600" b="1" dirty="0" smtClean="0"/>
              <a:t> কি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বলে</a:t>
            </a:r>
            <a:r>
              <a:rPr lang="bn-IN" sz="3600" b="1" dirty="0" smtClean="0"/>
              <a:t> ?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812631" y="3803757"/>
            <a:ext cx="710893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উত্তরঃভরসংখ্যা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নিউক্লিয়ন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সংখ্যা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48384" y="4679504"/>
            <a:ext cx="817243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bn-IN" sz="3200" b="1" dirty="0" smtClean="0"/>
              <a:t>৩। একটি পরমানুর কয় ধরনের ভর থাকে?</a:t>
            </a:r>
            <a:r>
              <a:rPr lang="bn-IN" b="1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61901" y="5555251"/>
            <a:ext cx="8077852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উত্তরঃ</a:t>
            </a:r>
            <a:r>
              <a:rPr lang="bn-IN" sz="2800" b="1" dirty="0" smtClean="0"/>
              <a:t> ২ ধরনের-যথা</a:t>
            </a:r>
          </a:p>
          <a:p>
            <a:r>
              <a:rPr lang="bn-IN" sz="2800" b="1" dirty="0" smtClean="0"/>
              <a:t> (১) প্রকৃত ভর ও (২) আপেক্ষিক পারমানবিক ভর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78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09" y="387457"/>
            <a:ext cx="11608231" cy="4339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bn-IN" sz="6600" b="1" dirty="0" smtClean="0"/>
              <a:t>  </a:t>
            </a:r>
            <a:r>
              <a:rPr lang="en-US" sz="7200" b="1" dirty="0" err="1" smtClean="0"/>
              <a:t>আজকের</a:t>
            </a:r>
            <a:r>
              <a:rPr lang="bn-IN" sz="7200" b="1" dirty="0" smtClean="0"/>
              <a:t> </a:t>
            </a:r>
            <a:r>
              <a:rPr lang="en-US" sz="7200" b="1" dirty="0" err="1" smtClean="0"/>
              <a:t>পাঠের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বিষয়ঃ</a:t>
            </a:r>
            <a:endParaRPr lang="en-US" sz="7200" b="1" dirty="0" smtClean="0"/>
          </a:p>
          <a:p>
            <a:endParaRPr lang="en-US" sz="4400" b="1" dirty="0" smtClean="0"/>
          </a:p>
          <a:p>
            <a:r>
              <a:rPr lang="bn-IN" sz="8000" b="1" dirty="0" smtClean="0">
                <a:solidFill>
                  <a:srgbClr val="002060"/>
                </a:solidFill>
              </a:rPr>
              <a:t>আপেক্ষিক পারমানবিক ভর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8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4589"/>
            <a:ext cx="1196469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শিক্ষার্থীরা</a:t>
            </a:r>
            <a:r>
              <a:rPr lang="en-US" sz="4800" dirty="0" smtClean="0"/>
              <a:t>  </a:t>
            </a:r>
            <a:r>
              <a:rPr lang="en-US" sz="4800" dirty="0" err="1" smtClean="0"/>
              <a:t>যা</a:t>
            </a:r>
            <a:r>
              <a:rPr lang="en-US" sz="4800" dirty="0" smtClean="0"/>
              <a:t> </a:t>
            </a:r>
            <a:r>
              <a:rPr lang="en-US" sz="4800" dirty="0" err="1" smtClean="0"/>
              <a:t>যা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শিখতে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পারবে</a:t>
            </a:r>
            <a:r>
              <a:rPr lang="en-US" sz="4800" dirty="0" smtClean="0"/>
              <a:t>-</a:t>
            </a:r>
            <a:r>
              <a:rPr lang="en-US" sz="4800" dirty="0" smtClean="0"/>
              <a:t>--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21341" y="1518834"/>
            <a:ext cx="11843351" cy="48320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bn-IN" sz="4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/>
              <a:t> কোন মৌলের প্রকৃত ভর বা নিউক্লিয়াসের ভর বের</a:t>
            </a:r>
          </a:p>
          <a:p>
            <a:r>
              <a:rPr lang="bn-IN" sz="4000" dirty="0" smtClean="0"/>
              <a:t> করতে পারবে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/>
              <a:t> আপেক্ষিক পারমানবিক ভর কি তা বলতে পারবে</a:t>
            </a:r>
            <a:endParaRPr lang="bn-IN" sz="4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/>
              <a:t> বিভিন্ন উপায়ে  কোন মৌলের আপেক্ষিক পারমানবিক ভর বের করতে পারবে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IN" sz="4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998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0532" y="0"/>
            <a:ext cx="5841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IN" sz="4000" b="1" dirty="0" smtClean="0"/>
              <a:t>মৌলের প্রকৃত ভর নির্ণয়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5931" y="828288"/>
            <a:ext cx="12037102" cy="4154984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solidFill>
                  <a:srgbClr val="002060"/>
                </a:solidFill>
              </a:rPr>
              <a:t>আমরা জানি, কোন মৌলের সমস্ত ভর নিউক্লিয়াসে থাকে। আর নিউক্লিয়াস গঠিত হয় প্রোটন ও নিউট্রন দ্বারা।</a:t>
            </a:r>
          </a:p>
          <a:p>
            <a:pPr algn="just"/>
            <a:r>
              <a:rPr lang="bn-IN" sz="4400" dirty="0" smtClean="0">
                <a:solidFill>
                  <a:srgbClr val="002060"/>
                </a:solidFill>
              </a:rPr>
              <a:t>তাই একটি মৌলের মোট প্রোটনের ভর ও মোট নিউট্রনের ভরের সমষ্টিই হলো কোন মৌলের প্রকৃত ভর 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31" y="5103674"/>
            <a:ext cx="12063033" cy="1754326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</a:rPr>
              <a:t>কোন মৌলের প্রকৃত ভর / নিউক্লিয়াসে ভর / একটি পরমানুর ভর = ঐ মোলের মোট প্রোটনের ভর  + ঐ মৌলের মোট নিউট্রনের ভর</a:t>
            </a:r>
            <a:endParaRPr lang="bn-I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41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9229" y="31334"/>
            <a:ext cx="630172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IN" sz="3600" b="1" u="sng" dirty="0" smtClean="0">
                <a:solidFill>
                  <a:srgbClr val="002060"/>
                </a:solidFill>
              </a:rPr>
              <a:t>সোডিয়ামের প্রকৃত ভর নির্ণয়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1569" y="677665"/>
                <a:ext cx="11902698" cy="7294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dirty="0" err="1" smtClean="0">
                    <a:solidFill>
                      <a:srgbClr val="002060"/>
                    </a:solidFill>
                  </a:rPr>
                  <a:t>শিক্ষার্থী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</a:rPr>
                  <a:t>বন্ধুরা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 ,</a:t>
                </a:r>
              </a:p>
              <a:p>
                <a:pPr algn="just"/>
                <a:r>
                  <a:rPr lang="en-US" sz="4400" dirty="0" err="1" smtClean="0">
                    <a:solidFill>
                      <a:srgbClr val="002060"/>
                    </a:solidFill>
                  </a:rPr>
                  <a:t>আমরা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জানি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, Na এ ১১টি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প্রোটন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ও ১২টি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নিউট্রন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আছে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। </a:t>
                </a:r>
                <a:endParaRPr lang="bn-IN" sz="4400" dirty="0" smtClean="0">
                  <a:solidFill>
                    <a:srgbClr val="002060"/>
                  </a:solidFill>
                </a:endParaRPr>
              </a:p>
              <a:p>
                <a:pPr algn="just"/>
                <a:r>
                  <a:rPr lang="en-US" sz="4400" dirty="0" err="1" smtClean="0">
                    <a:solidFill>
                      <a:srgbClr val="002060"/>
                    </a:solidFill>
                  </a:rPr>
                  <a:t>আবার</a:t>
                </a:r>
                <a:r>
                  <a:rPr lang="bn-IN" sz="4400" dirty="0" smtClean="0">
                    <a:solidFill>
                      <a:srgbClr val="002060"/>
                    </a:solidFill>
                  </a:rPr>
                  <a:t>,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১টি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প্রোটনের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ভর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হলো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smtClean="0"/>
                  <a:t>1.673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4400" dirty="0"/>
                  <a:t> 10</a:t>
                </a:r>
                <a:r>
                  <a:rPr lang="bn-IN" sz="4400" baseline="30000" dirty="0"/>
                  <a:t>-</a:t>
                </a:r>
                <a:r>
                  <a:rPr lang="en-US" sz="4400" baseline="30000" dirty="0"/>
                  <a:t>24</a:t>
                </a:r>
                <a:r>
                  <a:rPr lang="en-US" sz="4400" dirty="0"/>
                  <a:t>g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এবং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একটি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নিউট্রনের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ভর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হলো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smtClean="0"/>
                  <a:t>1.67</a:t>
                </a:r>
                <a:r>
                  <a:rPr lang="bn-IN" sz="4400" dirty="0"/>
                  <a:t>5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4400" dirty="0"/>
                  <a:t> 10</a:t>
                </a:r>
                <a:r>
                  <a:rPr lang="bn-IN" sz="4400" baseline="30000" dirty="0"/>
                  <a:t>-</a:t>
                </a:r>
                <a:r>
                  <a:rPr lang="en-US" sz="4400" baseline="30000" dirty="0" smtClean="0"/>
                  <a:t>24</a:t>
                </a:r>
                <a:r>
                  <a:rPr lang="en-US" sz="4400" dirty="0" smtClean="0"/>
                  <a:t>g</a:t>
                </a:r>
                <a:r>
                  <a:rPr lang="bn-IN" sz="4400" dirty="0" smtClean="0"/>
                  <a:t>.</a:t>
                </a:r>
                <a:endParaRPr lang="bn-IN" sz="4400" dirty="0" smtClean="0">
                  <a:solidFill>
                    <a:srgbClr val="002060"/>
                  </a:solidFill>
                </a:endParaRPr>
              </a:p>
              <a:p>
                <a:pPr algn="just"/>
                <a:r>
                  <a:rPr lang="bn-IN" sz="4400" dirty="0" smtClean="0">
                    <a:solidFill>
                      <a:srgbClr val="002060"/>
                    </a:solidFill>
                  </a:rPr>
                  <a:t>সোডিয়ামের প্রকৃত ভর বা একটি পরমানুর ভর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/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নিউক্লিয়াসের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ভর</a:t>
                </a:r>
                <a:r>
                  <a:rPr lang="bn-IN" sz="4400" dirty="0" smtClean="0">
                    <a:solidFill>
                      <a:srgbClr val="002060"/>
                    </a:solidFill>
                  </a:rPr>
                  <a:t> =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(11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4400" dirty="0" smtClean="0"/>
                  <a:t>1.673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4400" dirty="0"/>
                  <a:t> 10</a:t>
                </a:r>
                <a:r>
                  <a:rPr lang="bn-IN" sz="4400" baseline="30000" dirty="0"/>
                  <a:t>-</a:t>
                </a:r>
                <a:r>
                  <a:rPr lang="en-US" sz="4400" baseline="30000" dirty="0" smtClean="0"/>
                  <a:t>24</a:t>
                </a:r>
                <a:r>
                  <a:rPr lang="en-US" sz="4400" dirty="0" smtClean="0"/>
                  <a:t>g)</a:t>
                </a:r>
                <a:r>
                  <a:rPr lang="bn-IN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+(12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4400" dirty="0" smtClean="0"/>
                  <a:t>               1.675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4400" dirty="0"/>
                  <a:t> 10</a:t>
                </a:r>
                <a:r>
                  <a:rPr lang="bn-IN" sz="4400" baseline="30000" dirty="0"/>
                  <a:t>-</a:t>
                </a:r>
                <a:r>
                  <a:rPr lang="en-US" sz="4400" baseline="30000" dirty="0"/>
                  <a:t>24</a:t>
                </a:r>
                <a:r>
                  <a:rPr lang="en-US" sz="4400" dirty="0"/>
                  <a:t>g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) </a:t>
                </a:r>
              </a:p>
              <a:p>
                <a:pPr algn="just"/>
                <a:r>
                  <a:rPr lang="en-US" sz="4400" dirty="0" smtClean="0">
                    <a:solidFill>
                      <a:srgbClr val="002060"/>
                    </a:solidFill>
                  </a:rPr>
                  <a:t>                                  =</a:t>
                </a:r>
                <a:r>
                  <a:rPr lang="bn-IN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38.503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4800" dirty="0"/>
                  <a:t> 10</a:t>
                </a:r>
                <a:r>
                  <a:rPr lang="bn-IN" sz="4800" baseline="30000" dirty="0"/>
                  <a:t>-</a:t>
                </a:r>
                <a:r>
                  <a:rPr lang="en-US" sz="4800" baseline="30000" dirty="0"/>
                  <a:t>24</a:t>
                </a:r>
                <a:r>
                  <a:rPr lang="en-US" sz="4800" dirty="0"/>
                  <a:t>g</a:t>
                </a:r>
              </a:p>
              <a:p>
                <a:endParaRPr lang="en-US" sz="4000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9" y="677665"/>
                <a:ext cx="11902698" cy="7294305"/>
              </a:xfrm>
              <a:prstGeom prst="rect">
                <a:avLst/>
              </a:prstGeom>
              <a:blipFill rotWithShape="0">
                <a:blip r:embed="rId2"/>
                <a:stretch>
                  <a:fillRect l="-2048" t="-1671" r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8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3696313"/>
                <a:ext cx="12192000" cy="12988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/>
                <a:r>
                  <a:rPr lang="bn-IN" sz="2800" dirty="0"/>
                  <a:t>মৌলের আপেক্ষিক পারমানবিক ভর </a:t>
                </a:r>
                <a:r>
                  <a:rPr lang="bn-IN" sz="3200" dirty="0"/>
                  <a:t>=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প্রদত্ত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মৌলের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প্রকৃত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ভর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এর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একটি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পরমানুর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ভরের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2800" i="1">
                                <a:latin typeface="Cambria Math" panose="02040503050406030204" pitchFamily="18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2800" i="1">
                                <a:latin typeface="Cambria Math" panose="02040503050406030204" pitchFamily="18" charset="0"/>
                              </a:rPr>
                              <m:t>১২</m:t>
                            </m:r>
                          </m:den>
                        </m:f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অংশ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96313"/>
                <a:ext cx="12192000" cy="12988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07369" y="209588"/>
            <a:ext cx="60960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r>
              <a:rPr lang="en-US" sz="4000" dirty="0" err="1" smtClean="0"/>
              <a:t>আপে</a:t>
            </a:r>
            <a:r>
              <a:rPr lang="bn-IN" sz="4000" dirty="0" smtClean="0"/>
              <a:t>ক্ষি</a:t>
            </a:r>
            <a:r>
              <a:rPr lang="en-US" sz="4000" dirty="0" smtClean="0"/>
              <a:t>ক </a:t>
            </a:r>
            <a:r>
              <a:rPr lang="en-US" sz="4000" dirty="0" err="1" smtClean="0"/>
              <a:t>পারমানবিক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ভর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251284"/>
                <a:ext cx="12192000" cy="21112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কোন 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মৌলের</a:t>
                </a:r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একটি</a:t>
                </a:r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পরমানুর</a:t>
                </a:r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ভর</a:t>
                </a:r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 /</a:t>
                </a:r>
                <a:r>
                  <a:rPr lang="bn-IN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প্রকৃত</a:t>
                </a:r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ভর</a:t>
                </a:r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 / </a:t>
                </a:r>
                <a:r>
                  <a:rPr lang="bn-IN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নিউক্লিয়াসের</a:t>
                </a:r>
                <a:r>
                  <a:rPr lang="en-US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ভর</a:t>
                </a:r>
                <a:r>
                  <a:rPr lang="bn-IN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এর একটি পরমানুর ভরের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chemeClr val="bg1">
                        <a:lumMod val="95000"/>
                      </a:schemeClr>
                    </a:solidFill>
                    <a:latin typeface="Cambria Math" panose="02040503050406030204" pitchFamily="18" charset="0"/>
                  </a:rPr>
                  <a:t> অংশের / হাইড্রোজেনের ১টি পরমানুর ভরের অনুপাতকে আপেক্ষিক পারমানবিক  ভর বা গড় আপেক্ষিক পারমানবিক ভর বলে।</a:t>
                </a:r>
                <a:endParaRPr lang="en-US" sz="2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51284"/>
                <a:ext cx="12192000" cy="2111219"/>
              </a:xfrm>
              <a:prstGeom prst="rect">
                <a:avLst/>
              </a:prstGeom>
              <a:blipFill rotWithShape="0">
                <a:blip r:embed="rId3"/>
                <a:stretch>
                  <a:fillRect l="-1000" t="-3458" r="-1850" b="-6340"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5315989"/>
                <a:ext cx="12192000" cy="108420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2400" dirty="0" smtClean="0"/>
                  <a:t>উল্লেখ্য কার্বন-১২ এর একটি পরমানুর ভরের</a:t>
                </a:r>
                <a14:m>
                  <m:oMath xmlns:m="http://schemas.openxmlformats.org/officeDocument/2006/math">
                    <m:r>
                      <a:rPr lang="bn-IN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2400" i="1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অংশ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বা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হাইড্রোজেনের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একটি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পরমানুর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ভর</m:t>
                    </m:r>
                    <m:r>
                      <a:rPr lang="b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1.66 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bn-IN" sz="2400" dirty="0"/>
                      <m:t> 10</m:t>
                    </m:r>
                    <m:r>
                      <m:rPr>
                        <m:nor/>
                      </m:rPr>
                      <a:rPr lang="bn-IN" sz="2400" baseline="30000" dirty="0"/>
                      <m:t>−</m:t>
                    </m:r>
                    <m:r>
                      <m:rPr>
                        <m:nor/>
                      </m:rPr>
                      <a:rPr lang="en-US" sz="2400" baseline="30000" dirty="0"/>
                      <m:t>24</m:t>
                    </m:r>
                    <m:r>
                      <m:rPr>
                        <m:nor/>
                      </m:rPr>
                      <a:rPr lang="en-US" sz="2400" dirty="0"/>
                      <m:t>g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15989"/>
                <a:ext cx="12192000" cy="1084208"/>
              </a:xfrm>
              <a:prstGeom prst="rect">
                <a:avLst/>
              </a:prstGeom>
              <a:blipFill rotWithShape="0">
                <a:blip r:embed="rId4"/>
                <a:stretch>
                  <a:fillRect l="-750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0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8664" y="116731"/>
            <a:ext cx="887133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</a:rPr>
              <a:t>আপেক্ষিক পারমানবিক ভর নির্ণয়ের বিভিন্ন উপায়ঃ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4250" y="1591872"/>
            <a:ext cx="12087749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IN" sz="3600" dirty="0" smtClean="0"/>
              <a:t>কোন মৌলের প্রোটন ও নিউট্রণ সংখ্যা দেয়া থাকলে উহাদের যোগফলই হবে ঐ মৌলের আপেক্ষিক পারমানবিক ভর।</a:t>
            </a:r>
          </a:p>
          <a:p>
            <a:pPr algn="just"/>
            <a:r>
              <a:rPr lang="bn-IN" sz="3600" dirty="0" smtClean="0"/>
              <a:t>অর্থাৎ আপেক্ষিক পারমানবিক ভর = প্রদত্ত মৌলের প্রোটন সংখ্যা + প্রদত্ত মৌলের নিউট্রন সংখ্যা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04251" y="4038935"/>
            <a:ext cx="12087749" cy="24929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</a:rPr>
              <a:t>উদাহরণ স্বরুপ- ক  একটি মৌল যার প্রোটন ও নিউট্রণ সংখ্যা যথাক্রমে ৯ ও ১০। ক এর আপেক্ষিক পারমানবিক ভর কত ?</a:t>
            </a:r>
          </a:p>
          <a:p>
            <a:r>
              <a:rPr lang="bn-IN" sz="3600" dirty="0" smtClean="0">
                <a:solidFill>
                  <a:srgbClr val="002060"/>
                </a:solidFill>
              </a:rPr>
              <a:t>অতএব, ক এর আপেক্ষিক পারমানবিক ভর = ৯ + ১০ =১৯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40995" y="823888"/>
            <a:ext cx="178766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IN" sz="2800" dirty="0" smtClean="0"/>
              <a:t>১ম উপায়ঃ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02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597</Words>
  <Application>Microsoft Office PowerPoint</Application>
  <PresentationFormat>Widescreen</PresentationFormat>
  <Paragraphs>86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Nirmala UI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107</cp:revision>
  <dcterms:created xsi:type="dcterms:W3CDTF">2021-05-15T06:29:16Z</dcterms:created>
  <dcterms:modified xsi:type="dcterms:W3CDTF">2021-07-27T14:12:47Z</dcterms:modified>
</cp:coreProperties>
</file>