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4" r:id="rId3"/>
    <p:sldId id="295" r:id="rId4"/>
    <p:sldId id="296" r:id="rId5"/>
    <p:sldId id="282" r:id="rId6"/>
    <p:sldId id="304" r:id="rId7"/>
    <p:sldId id="284" r:id="rId8"/>
    <p:sldId id="298" r:id="rId9"/>
    <p:sldId id="302" r:id="rId10"/>
    <p:sldId id="303" r:id="rId11"/>
    <p:sldId id="287" r:id="rId12"/>
    <p:sldId id="258" r:id="rId13"/>
    <p:sldId id="300" r:id="rId14"/>
    <p:sldId id="301" r:id="rId15"/>
    <p:sldId id="278" r:id="rId16"/>
    <p:sldId id="279" r:id="rId17"/>
    <p:sldId id="261" r:id="rId18"/>
    <p:sldId id="262" r:id="rId19"/>
    <p:sldId id="299" r:id="rId20"/>
    <p:sldId id="292" r:id="rId21"/>
    <p:sldId id="291" r:id="rId22"/>
    <p:sldId id="29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87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78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6F5F8-E003-4C1F-8ACE-4E713C1FD346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B281-6522-4FDC-B95A-207A1C8C18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14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093F8-69A7-4F22-A282-351ADE7309B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9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A854-AB58-4E61-AC97-0E1F41E32A34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683-2F11-40F8-A302-20FAE1B89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A854-AB58-4E61-AC97-0E1F41E32A34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683-2F11-40F8-A302-20FAE1B89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5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A854-AB58-4E61-AC97-0E1F41E32A34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683-2F11-40F8-A302-20FAE1B89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6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A854-AB58-4E61-AC97-0E1F41E32A34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683-2F11-40F8-A302-20FAE1B89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2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A854-AB58-4E61-AC97-0E1F41E32A34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683-2F11-40F8-A302-20FAE1B89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7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A854-AB58-4E61-AC97-0E1F41E32A34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683-2F11-40F8-A302-20FAE1B89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8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A854-AB58-4E61-AC97-0E1F41E32A34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683-2F11-40F8-A302-20FAE1B89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6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A854-AB58-4E61-AC97-0E1F41E32A34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683-2F11-40F8-A302-20FAE1B89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7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A854-AB58-4E61-AC97-0E1F41E32A34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683-2F11-40F8-A302-20FAE1B89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2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A854-AB58-4E61-AC97-0E1F41E32A34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683-2F11-40F8-A302-20FAE1B89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9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A854-AB58-4E61-AC97-0E1F41E32A34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683-2F11-40F8-A302-20FAE1B89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1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CA854-AB58-4E61-AC97-0E1F41E32A34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25683-2F11-40F8-A302-20FAE1B89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1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image" Target="../media/image36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image" Target="../media/image6.jpeg"/><Relationship Id="rId4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"/>
            </a:avLst>
          </a:prstGeom>
          <a:solidFill>
            <a:schemeClr val="accent2"/>
          </a:solidFill>
          <a:ln w="1016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76" y="225380"/>
            <a:ext cx="11797048" cy="6458756"/>
          </a:xfrm>
          <a:prstGeom prst="rect">
            <a:avLst/>
          </a:prstGeom>
          <a:ln w="127000" cap="sq">
            <a:solidFill>
              <a:srgbClr val="FFFF00"/>
            </a:solidFill>
            <a:prstDash val="dash"/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340146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03" y="625681"/>
            <a:ext cx="12067503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ঘনঘোর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উন্মাদ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শ্রাবণের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বরষার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প্লাবনের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জলেজলে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জলময়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দশদিক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টলমল্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‌, </a:t>
            </a:r>
          </a:p>
          <a:p>
            <a:pPr algn="ctr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অবিরাম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ঢালো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ঢালো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ধুয়ে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জর্জর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গ্রীষ্মের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ধুয়ে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রৌদ্রের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স্মৃতিটুকু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নিঃঝুম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ধুকধুক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ধরণীর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আশাভয়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ধরণীর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সুখদুখ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97311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"/>
            </a:avLst>
          </a:prstGeom>
          <a:solidFill>
            <a:schemeClr val="accent2">
              <a:lumMod val="20000"/>
              <a:lumOff val="80000"/>
            </a:schemeClr>
          </a:solidFill>
          <a:ln w="1016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572006" y="257573"/>
            <a:ext cx="3056586" cy="759853"/>
          </a:xfrm>
          <a:prstGeom prst="wedgeRectCallout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শব্দার্থ 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1043189" y="1420953"/>
            <a:ext cx="3519812" cy="746974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ছাত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7667245" y="1401644"/>
            <a:ext cx="3769194" cy="746974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ছাদ 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1043189" y="2972882"/>
            <a:ext cx="3543423" cy="746974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বারিধার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Pentagon 17"/>
          <p:cNvSpPr/>
          <p:nvPr/>
        </p:nvSpPr>
        <p:spPr>
          <a:xfrm>
            <a:off x="7632904" y="3035129"/>
            <a:ext cx="3803535" cy="746974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জলের ধারা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1043189" y="4271513"/>
            <a:ext cx="3567034" cy="746974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জর্জর</a:t>
            </a:r>
            <a:r>
              <a:rPr lang="bn-IN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1043190" y="5647418"/>
            <a:ext cx="3552006" cy="746974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নিঃঝুম</a:t>
            </a:r>
            <a:r>
              <a:rPr lang="bn-IN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Pentagon 20"/>
          <p:cNvSpPr/>
          <p:nvPr/>
        </p:nvSpPr>
        <p:spPr>
          <a:xfrm>
            <a:off x="7628592" y="4256486"/>
            <a:ext cx="3807847" cy="746974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কাতর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7667245" y="5645269"/>
            <a:ext cx="3769194" cy="746974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নিঝুম,নীরব</a:t>
            </a:r>
            <a:r>
              <a:rPr lang="bn-I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43"/>
          <a:stretch/>
        </p:blipFill>
        <p:spPr>
          <a:xfrm>
            <a:off x="4983582" y="1335101"/>
            <a:ext cx="1969554" cy="10217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66" y="5460641"/>
            <a:ext cx="1969554" cy="10593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057" y="2706382"/>
            <a:ext cx="1931759" cy="10757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056" y="4054708"/>
            <a:ext cx="1948080" cy="11805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371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"/>
            </a:avLst>
          </a:prstGeom>
          <a:solidFill>
            <a:schemeClr val="accent2">
              <a:lumMod val="20000"/>
              <a:lumOff val="80000"/>
            </a:schemeClr>
          </a:solidFill>
          <a:ln w="1016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059" y="395923"/>
            <a:ext cx="2896205" cy="3738195"/>
          </a:xfrm>
          <a:prstGeom prst="rect">
            <a:avLst/>
          </a:prstGeom>
          <a:ln w="127000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806" y="395923"/>
            <a:ext cx="3190938" cy="3738195"/>
          </a:xfrm>
          <a:prstGeom prst="rect">
            <a:avLst/>
          </a:prstGeom>
          <a:ln w="127000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276" y="344257"/>
            <a:ext cx="2279559" cy="37898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65677" y="4919730"/>
            <a:ext cx="11660158" cy="1569660"/>
          </a:xfrm>
          <a:prstGeom prst="rect">
            <a:avLst/>
          </a:prstGeom>
          <a:solidFill>
            <a:schemeClr val="bg2"/>
          </a:solidFill>
          <a:ln w="635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ঝরে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ঝরে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সারাদিন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সারারাত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অফুরান নামতায় বাদলের ধারাপাত । 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1238" y="1150922"/>
            <a:ext cx="2156331" cy="21765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পাঠ–বিশ্লেষণ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453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"/>
            </a:avLst>
          </a:prstGeom>
          <a:solidFill>
            <a:schemeClr val="accent2">
              <a:lumMod val="20000"/>
              <a:lumOff val="80000"/>
            </a:schemeClr>
          </a:solidFill>
          <a:ln w="1016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630" y="366077"/>
            <a:ext cx="2896205" cy="3738195"/>
          </a:xfrm>
          <a:prstGeom prst="rect">
            <a:avLst/>
          </a:prstGeom>
          <a:ln w="127000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65677" y="4881094"/>
            <a:ext cx="11660158" cy="1569660"/>
          </a:xfrm>
          <a:prstGeom prst="rect">
            <a:avLst/>
          </a:prstGeom>
          <a:solidFill>
            <a:schemeClr val="bg2"/>
          </a:solidFill>
          <a:ln w="635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আকাশের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ঢাকা,ধোয়ামাখা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চারিধার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ছাত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পিটে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ঝমাঝম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বারিধার</a:t>
            </a: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925" y="1146909"/>
            <a:ext cx="2156331" cy="21765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পাঠ–বিশ্লেষণ</a:t>
            </a:r>
            <a:endParaRPr lang="en-US" sz="36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70" y="415852"/>
            <a:ext cx="2939348" cy="368842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43"/>
          <a:stretch/>
        </p:blipFill>
        <p:spPr>
          <a:xfrm>
            <a:off x="5656633" y="244699"/>
            <a:ext cx="3106832" cy="39795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035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"/>
            </a:avLst>
          </a:prstGeom>
          <a:solidFill>
            <a:schemeClr val="accent2">
              <a:lumMod val="20000"/>
              <a:lumOff val="80000"/>
            </a:schemeClr>
          </a:solidFill>
          <a:ln w="1016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630" y="370088"/>
            <a:ext cx="2896205" cy="3738195"/>
          </a:xfrm>
          <a:prstGeom prst="rect">
            <a:avLst/>
          </a:prstGeom>
          <a:ln w="127000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04" y="385395"/>
            <a:ext cx="2946240" cy="3738195"/>
          </a:xfrm>
          <a:prstGeom prst="rect">
            <a:avLst/>
          </a:prstGeom>
          <a:ln w="127000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65677" y="4919730"/>
            <a:ext cx="11660158" cy="1569660"/>
          </a:xfrm>
          <a:prstGeom prst="rect">
            <a:avLst/>
          </a:prstGeom>
          <a:solidFill>
            <a:schemeClr val="bg2"/>
          </a:solidFill>
          <a:ln w="635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স্নান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গাছপালা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প্রাণখোলা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বরষায়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নদীনালা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ঘোলাজল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ভরে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ভরসায়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3279" y="1150920"/>
            <a:ext cx="2156331" cy="21765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পাঠ–বিশ্লেষণ</a:t>
            </a:r>
            <a:endParaRPr lang="en-US" sz="36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889" y="244699"/>
            <a:ext cx="2937650" cy="40053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823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"/>
            </a:avLst>
          </a:prstGeom>
          <a:solidFill>
            <a:schemeClr val="accent2">
              <a:lumMod val="20000"/>
              <a:lumOff val="80000"/>
            </a:schemeClr>
          </a:solidFill>
          <a:ln w="635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345" y="4748860"/>
            <a:ext cx="11707310" cy="1754326"/>
          </a:xfrm>
          <a:prstGeom prst="rect">
            <a:avLst/>
          </a:prstGeom>
          <a:solidFill>
            <a:schemeClr val="bg1">
              <a:lumMod val="65000"/>
            </a:schemeClr>
          </a:solidFill>
          <a:ln w="635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ঘনঘোর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উন্মাদ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শ্রাব</a:t>
            </a:r>
            <a:r>
              <a:rPr lang="bn-I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ণের </a:t>
            </a:r>
            <a:endPara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বরষার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প্লাবনের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791" y="1031666"/>
            <a:ext cx="3761296" cy="33728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45" y="1031666"/>
            <a:ext cx="4224270" cy="33728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263" y="1021151"/>
            <a:ext cx="2942468" cy="33728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4428186" y="189766"/>
            <a:ext cx="3335628" cy="49760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পাঠ–বিশ্লেষণ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766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"/>
            </a:avLst>
          </a:prstGeom>
          <a:solidFill>
            <a:schemeClr val="accent2">
              <a:lumMod val="20000"/>
              <a:lumOff val="80000"/>
            </a:schemeClr>
          </a:solidFill>
          <a:ln w="1016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804" y="5078884"/>
            <a:ext cx="11864353" cy="144655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জলেজলে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জলময়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দশদিক্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‌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টলমল্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‌</a:t>
            </a:r>
          </a:p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অবিরাম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ঢালো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ঢালো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138" y="1030310"/>
            <a:ext cx="2751783" cy="3580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04" y="1030310"/>
            <a:ext cx="3372885" cy="3580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276" y="1030309"/>
            <a:ext cx="2386882" cy="3580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020" y="1030310"/>
            <a:ext cx="2843787" cy="3580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4428185" y="189766"/>
            <a:ext cx="3788535" cy="6344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পাঠ–বিশ্লেষণ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2378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"/>
            </a:avLst>
          </a:prstGeom>
          <a:solidFill>
            <a:schemeClr val="accent2">
              <a:lumMod val="20000"/>
              <a:lumOff val="80000"/>
            </a:schemeClr>
          </a:solidFill>
          <a:ln w="1016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650" y="4587468"/>
            <a:ext cx="11774699" cy="1754326"/>
          </a:xfrm>
          <a:prstGeom prst="rect">
            <a:avLst/>
          </a:prstGeom>
          <a:solidFill>
            <a:schemeClr val="bg1">
              <a:lumMod val="65000"/>
            </a:schemeClr>
          </a:solidFill>
          <a:ln w="635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ধুয়ে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জর্জর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গ্রীষ্মের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ধুয়ে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রৌদ্রের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স্মৃতিটুকু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89" y="1416808"/>
            <a:ext cx="2765185" cy="26544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51"/>
          <a:stretch/>
        </p:blipFill>
        <p:spPr>
          <a:xfrm>
            <a:off x="9120831" y="1355633"/>
            <a:ext cx="2862518" cy="26438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59"/>
          <a:stretch/>
        </p:blipFill>
        <p:spPr>
          <a:xfrm>
            <a:off x="5821251" y="1355633"/>
            <a:ext cx="3047116" cy="26438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562" y="1427378"/>
            <a:ext cx="2550571" cy="26438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4365939" y="267039"/>
            <a:ext cx="3850782" cy="8147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পাঠ–বিশ্লেষণ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168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"/>
            </a:avLst>
          </a:prstGeom>
          <a:solidFill>
            <a:schemeClr val="accent2">
              <a:lumMod val="20000"/>
              <a:lumOff val="80000"/>
            </a:schemeClr>
          </a:solidFill>
          <a:ln w="1016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958" y="4916058"/>
            <a:ext cx="11596084" cy="156966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বাজে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কোথা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নিঃঝুম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ধুকধুক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ধরণীর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আশাভয়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ধরণীর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সুখদুখ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43" y="1146403"/>
            <a:ext cx="2619509" cy="31165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485" y="1132133"/>
            <a:ext cx="2848801" cy="31307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298" y="1146402"/>
            <a:ext cx="2762942" cy="31165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195" y="1132133"/>
            <a:ext cx="2690389" cy="31307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4392389" y="241691"/>
            <a:ext cx="3788535" cy="6344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পাঠ–বিশ্লেষণ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0173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"/>
            </a:avLst>
          </a:prstGeom>
          <a:solidFill>
            <a:schemeClr val="accent2">
              <a:lumMod val="20000"/>
              <a:lumOff val="80000"/>
            </a:schemeClr>
          </a:solidFill>
          <a:ln w="1016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14" y="3383537"/>
            <a:ext cx="2939348" cy="181932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957" y="1465203"/>
            <a:ext cx="2835961" cy="160831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13" y="1428566"/>
            <a:ext cx="2939349" cy="164495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429" y="3429000"/>
            <a:ext cx="2919139" cy="181932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957" y="3428999"/>
            <a:ext cx="2835961" cy="181932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429" y="1428566"/>
            <a:ext cx="2919139" cy="169285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Rounded Rectangular Callout 4"/>
          <p:cNvSpPr/>
          <p:nvPr/>
        </p:nvSpPr>
        <p:spPr>
          <a:xfrm>
            <a:off x="4045808" y="270253"/>
            <a:ext cx="3668638" cy="803622"/>
          </a:xfrm>
          <a:prstGeom prst="wedgeRoundRectCallout">
            <a:avLst/>
          </a:prstGeom>
          <a:solidFill>
            <a:schemeClr val="bg1">
              <a:lumMod val="7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305" y="5513873"/>
            <a:ext cx="11732654" cy="1170277"/>
          </a:xfrm>
          <a:prstGeom prst="rect">
            <a:avLst/>
          </a:prstGeom>
          <a:solidFill>
            <a:schemeClr val="bg1">
              <a:lumMod val="7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‘শ্রাবণ’ মাসে তোমার এলাকার পরিবেশের উপর কীরূপ পরিবর্তন আসে , উপরের ছবিগুলো দেখে ৮ টি বাক্য লিখ ?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50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Single Corner Rectangle 10"/>
          <p:cNvSpPr/>
          <p:nvPr/>
        </p:nvSpPr>
        <p:spPr>
          <a:xfrm>
            <a:off x="381000" y="1438466"/>
            <a:ext cx="11430000" cy="5060334"/>
          </a:xfrm>
          <a:prstGeom prst="snip1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5625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মোঃ </a:t>
            </a:r>
            <a:r>
              <a:rPr lang="en-US" sz="5625" b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মোকলেছ</a:t>
            </a:r>
            <a:r>
              <a:rPr lang="en-US" sz="5625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5625" b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উদ্দিন</a:t>
            </a:r>
            <a:r>
              <a:rPr lang="en-US" sz="5625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</a:p>
          <a:p>
            <a:r>
              <a:rPr lang="bn-BD" sz="375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সিনিয়র শিক্ষক</a:t>
            </a:r>
          </a:p>
          <a:p>
            <a:pPr>
              <a:lnSpc>
                <a:spcPct val="150000"/>
              </a:lnSpc>
              <a:defRPr/>
            </a:pPr>
            <a:r>
              <a:rPr lang="en-US" sz="3750" b="1" i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নান্দিয়া</a:t>
            </a:r>
            <a:r>
              <a:rPr lang="en-US" sz="375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750" b="1" i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সাঙ্গুন</a:t>
            </a:r>
            <a:r>
              <a:rPr lang="en-US" sz="375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  <a:r>
              <a:rPr lang="bn-BD" sz="375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আদর্শ </a:t>
            </a:r>
            <a:r>
              <a:rPr lang="en-US" sz="3750" b="1" i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দাখিল</a:t>
            </a:r>
            <a:r>
              <a:rPr lang="en-US" sz="375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  <a:r>
              <a:rPr lang="bn-BD" sz="375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মাদ্রাসা</a:t>
            </a:r>
          </a:p>
          <a:p>
            <a:pPr>
              <a:lnSpc>
                <a:spcPct val="150000"/>
              </a:lnSpc>
              <a:defRPr/>
            </a:pPr>
            <a:r>
              <a:rPr lang="en-US" sz="3750" b="1" i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শ্রীপুর</a:t>
            </a:r>
            <a:r>
              <a:rPr lang="en-US" sz="375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,</a:t>
            </a:r>
            <a:r>
              <a:rPr lang="bn-BD" sz="375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750" b="1" i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গাজীপুর</a:t>
            </a:r>
            <a:r>
              <a:rPr lang="en-US" sz="375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৷</a:t>
            </a:r>
            <a:endParaRPr lang="en-US" sz="5625" b="1" i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NikoshBAN" pitchFamily="2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3375" b="1" i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মোবাইল</a:t>
            </a:r>
            <a:r>
              <a:rPr lang="en-US" sz="3375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- </a:t>
            </a:r>
            <a:r>
              <a:rPr lang="en-US" sz="375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01715202812</a:t>
            </a:r>
          </a:p>
          <a:p>
            <a:pPr>
              <a:lnSpc>
                <a:spcPct val="150000"/>
              </a:lnSpc>
              <a:defRPr/>
            </a:pPr>
            <a:r>
              <a:rPr lang="en-US" sz="375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ই-</a:t>
            </a:r>
            <a:r>
              <a:rPr lang="en-US" sz="3750" b="1" i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মেইল</a:t>
            </a:r>
            <a:r>
              <a:rPr lang="en-US" sz="375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 - rmoklesuddin12@gmail.com</a:t>
            </a:r>
            <a:endParaRPr lang="en-US" sz="3750" b="1" i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ramond"/>
            </a:endParaRPr>
          </a:p>
        </p:txBody>
      </p:sp>
      <p:sp>
        <p:nvSpPr>
          <p:cNvPr id="13" name="Round Same Side Corner Rectangle 12"/>
          <p:cNvSpPr/>
          <p:nvPr/>
        </p:nvSpPr>
        <p:spPr>
          <a:xfrm>
            <a:off x="4353830" y="335056"/>
            <a:ext cx="3500438" cy="806969"/>
          </a:xfrm>
          <a:prstGeom prst="round2Same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75" b="1" dirty="0">
                <a:ln/>
                <a:solidFill>
                  <a:schemeClr val="bg1"/>
                </a:solidFill>
              </a:rPr>
              <a:t>শিক্ষক </a:t>
            </a:r>
            <a:r>
              <a:rPr lang="en-US" sz="3375" b="1" dirty="0" err="1">
                <a:ln/>
                <a:solidFill>
                  <a:schemeClr val="bg1"/>
                </a:solidFill>
              </a:rPr>
              <a:t>পরিচিতি</a:t>
            </a:r>
            <a:endParaRPr lang="en-US" sz="3375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728" y="2024399"/>
            <a:ext cx="3466272" cy="35073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7133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"/>
            </a:avLst>
          </a:prstGeom>
          <a:solidFill>
            <a:schemeClr val="accent2">
              <a:lumMod val="20000"/>
              <a:lumOff val="80000"/>
            </a:schemeClr>
          </a:solidFill>
          <a:ln w="1016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4121778" y="151396"/>
            <a:ext cx="3948443" cy="813341"/>
          </a:xfrm>
          <a:prstGeom prst="wedgeEllipseCallout">
            <a:avLst/>
          </a:prstGeom>
          <a:solidFill>
            <a:schemeClr val="bg1">
              <a:lumMod val="75000"/>
            </a:schemeClr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8991" y="1271692"/>
            <a:ext cx="11694016" cy="1293179"/>
          </a:xfrm>
          <a:prstGeom prst="rect">
            <a:avLst/>
          </a:prstGeom>
          <a:solidFill>
            <a:schemeClr val="bg1">
              <a:lumMod val="7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সুকুমার রায় কত খ্রিষ্টাব্দে জন্মগ্রহণ করেন ?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-</a:t>
            </a:r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১৮৮৭খ্রিষ্টাব্দে</a:t>
            </a:r>
            <a:r>
              <a:rPr lang="bn-IN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991" y="2888070"/>
            <a:ext cx="11694016" cy="798491"/>
          </a:xfrm>
          <a:prstGeom prst="rect">
            <a:avLst/>
          </a:prstGeom>
          <a:solidFill>
            <a:schemeClr val="bg1">
              <a:lumMod val="7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জর্জর শব্দের অর্থ কী ? 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কাতর</a:t>
            </a:r>
            <a:endParaRPr lang="bn-IN" sz="4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992" y="3840039"/>
            <a:ext cx="11694015" cy="113762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সুকুমার রায়ের ছেলে ছিলেন- 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ক)গল্পকার খ) সাংবাদিক গ) </a:t>
            </a:r>
            <a:r>
              <a:rPr lang="bn-IN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চলচ্চিত্র-নির্মাতা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ঘ) কবি  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8153" y="5284614"/>
            <a:ext cx="11694015" cy="113762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অঙক শেখার প্রাথমিক বইকে কী বলে ?  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ক)আদর্শ লিপি খ) নামতা বই গ) </a:t>
            </a:r>
            <a:r>
              <a:rPr lang="bn-IN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ধারাপাত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ঘ) গণিত     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69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"/>
            </a:avLst>
          </a:prstGeom>
          <a:noFill/>
          <a:ln w="889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4596831" y="392529"/>
            <a:ext cx="3891269" cy="1777539"/>
          </a:xfrm>
          <a:prstGeom prst="wedgeEllipseCallout">
            <a:avLst/>
          </a:prstGeom>
          <a:solidFill>
            <a:schemeClr val="bg1">
              <a:lumMod val="7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9093" y="2949262"/>
            <a:ext cx="11719774" cy="3477302"/>
          </a:xfrm>
          <a:prstGeom prst="rect">
            <a:avLst/>
          </a:prstGeom>
          <a:solidFill>
            <a:schemeClr val="bg1">
              <a:lumMod val="7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১।’শ্রাবণে’ কবিতায় কবি শ্রাবণ মাসে প্রকৃতির যে ছবি আমাদের সামনে তুলে ধরেছেন তার উপর ১০ টি বাক্য লিখে আনবে।  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01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7" presetClass="emph" presetSubtype="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" presetClass="emph" presetSubtype="1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19099819">
            <a:off x="-223749" y="3204789"/>
            <a:ext cx="4814189" cy="1569660"/>
          </a:xfrm>
          <a:prstGeom prst="rect">
            <a:avLst/>
          </a:prstGeom>
          <a:noFill/>
          <a:ln w="28575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9600" b="1" i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88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840235">
            <a:off x="7825882" y="3222727"/>
            <a:ext cx="4875679" cy="1446550"/>
          </a:xfrm>
          <a:prstGeom prst="rect">
            <a:avLst/>
          </a:prstGeom>
          <a:noFill/>
          <a:ln w="28575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8800" b="1" i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88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7593" y="4626075"/>
            <a:ext cx="6735651" cy="1862048"/>
          </a:xfrm>
          <a:prstGeom prst="rect">
            <a:avLst/>
          </a:prstGeom>
          <a:noFill/>
          <a:ln w="28575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115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IN" sz="115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273" y="0"/>
            <a:ext cx="12050332" cy="6800045"/>
          </a:xfrm>
          <a:prstGeom prst="rect">
            <a:avLst/>
          </a:prstGeom>
          <a:noFill/>
          <a:ln w="1587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mph" presetSubtype="6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mph" presetSubtype="6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mph" presetSubtype="6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38" y="122350"/>
            <a:ext cx="11797048" cy="6458756"/>
          </a:xfrm>
          <a:prstGeom prst="rect">
            <a:avLst/>
          </a:prstGeom>
          <a:ln w="127000" cap="sq">
            <a:solidFill>
              <a:srgbClr val="FFFF00"/>
            </a:solidFill>
            <a:prstDash val="dash"/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7" name="TextBox 6"/>
          <p:cNvSpPr txBox="1"/>
          <p:nvPr/>
        </p:nvSpPr>
        <p:spPr>
          <a:xfrm>
            <a:off x="800047" y="1799995"/>
            <a:ext cx="11095629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9600" b="1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9600" b="1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মাল্টিমিডিয়া ক্লাশে সবাইকে স্বাগতম</a:t>
            </a:r>
            <a:r>
              <a:rPr lang="bn-IN" sz="9600" b="1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” </a:t>
            </a:r>
            <a:endParaRPr lang="en-US" sz="4400" b="1" dirty="0">
              <a:ln w="11430"/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80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6529" y="335053"/>
            <a:ext cx="6667718" cy="1364356"/>
          </a:xfrm>
          <a:solidFill>
            <a:schemeClr val="tx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7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75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99" y="2080866"/>
            <a:ext cx="10730961" cy="4221037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506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506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BD" sz="506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AU" sz="506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63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bn-BD" sz="5063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506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506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BD" sz="506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AU" sz="506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63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সপ্তবর্ণা</a:t>
            </a:r>
            <a:endParaRPr lang="bn-BD" sz="5063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5063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06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5063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063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5063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63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endParaRPr lang="en-US" sz="5063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5063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553" y="2080866"/>
            <a:ext cx="3131307" cy="413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9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"/>
            </a:avLst>
          </a:prstGeom>
          <a:solidFill>
            <a:schemeClr val="accent2">
              <a:lumMod val="20000"/>
              <a:lumOff val="80000"/>
            </a:schemeClr>
          </a:solidFill>
          <a:ln w="1016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2919" y="168835"/>
            <a:ext cx="7302596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দেখবো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46096" y="4061686"/>
            <a:ext cx="8113689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দেখে কী বুঝা যাচ্ছে ?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11" y="1096585"/>
            <a:ext cx="3655009" cy="245445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865" y="1119125"/>
            <a:ext cx="3222947" cy="245445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1746096" y="5028651"/>
            <a:ext cx="8113689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কোন মাস নিয়ে বর্ষা কাল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379" y="1120227"/>
            <a:ext cx="3938227" cy="245445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2" name="TextBox 21"/>
          <p:cNvSpPr txBox="1"/>
          <p:nvPr/>
        </p:nvSpPr>
        <p:spPr>
          <a:xfrm>
            <a:off x="1746097" y="6027002"/>
            <a:ext cx="8113689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আষাঢ় ও শ্রাবণ মাস নিয়ে বর্ষা কাল ।  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91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6" grpId="1" animBg="1"/>
      <p:bldP spid="20" grpId="0" animBg="1"/>
      <p:bldP spid="20" grpId="1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500BFEE-995A-4715-8524-375D98132DA9}"/>
              </a:ext>
            </a:extLst>
          </p:cNvPr>
          <p:cNvSpPr/>
          <p:nvPr/>
        </p:nvSpPr>
        <p:spPr>
          <a:xfrm>
            <a:off x="1486469" y="267286"/>
            <a:ext cx="9171294" cy="1425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r>
              <a:rPr lang="en-US" sz="72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--</a:t>
            </a:r>
            <a:r>
              <a:rPr lang="en-US" sz="7200" b="1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C447802-88A9-4E37-8F46-2C011D22032D}"/>
              </a:ext>
            </a:extLst>
          </p:cNvPr>
          <p:cNvSpPr/>
          <p:nvPr/>
        </p:nvSpPr>
        <p:spPr>
          <a:xfrm>
            <a:off x="230491" y="2241067"/>
            <a:ext cx="4612943" cy="1453801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শ্রাবণে</a:t>
            </a:r>
            <a:endParaRPr lang="bn-IN" sz="80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F34F280-BB96-4D23-AE13-EAB204C1A2B9}"/>
              </a:ext>
            </a:extLst>
          </p:cNvPr>
          <p:cNvSpPr/>
          <p:nvPr/>
        </p:nvSpPr>
        <p:spPr>
          <a:xfrm>
            <a:off x="230491" y="4385281"/>
            <a:ext cx="4612943" cy="10645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সুকুমার রায় </a:t>
            </a:r>
            <a:r>
              <a:rPr lang="bn-I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670" y="1692322"/>
            <a:ext cx="6709893" cy="486302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1302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"/>
            </a:avLst>
          </a:prstGeom>
          <a:solidFill>
            <a:schemeClr val="accent2">
              <a:lumMod val="20000"/>
              <a:lumOff val="80000"/>
            </a:schemeClr>
          </a:solidFill>
          <a:ln w="1016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036" y="1529958"/>
            <a:ext cx="11809927" cy="4832092"/>
          </a:xfrm>
          <a:prstGeom prst="rect">
            <a:avLst/>
          </a:prstGeom>
          <a:solidFill>
            <a:schemeClr val="bg1">
              <a:lumMod val="65000"/>
            </a:schemeClr>
          </a:solidFill>
          <a:ln w="635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just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পাঠশেষে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-----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defRPr/>
            </a:pP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বলতে</a:t>
            </a: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algn="just">
              <a:defRPr/>
            </a:pP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২।কবিতাটি শুদ্ধ উচ্চারণে আবৃত্তি করতে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পারবে।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৩।বর্ষার প্রকৃতি ও পরিবেশের পরিচয় ব্যাখ্যা করতে পারবে।  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2905" y="303314"/>
            <a:ext cx="5138667" cy="92333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-38637" y="0"/>
            <a:ext cx="12192000" cy="6858000"/>
          </a:xfrm>
          <a:prstGeom prst="frame">
            <a:avLst>
              <a:gd name="adj1" fmla="val 759"/>
            </a:avLst>
          </a:prstGeom>
          <a:solidFill>
            <a:schemeClr val="accent2"/>
          </a:solidFill>
          <a:ln w="1016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341953"/>
            <a:ext cx="2099257" cy="1835868"/>
          </a:xfrm>
          <a:prstGeom prst="rect">
            <a:avLst/>
          </a:prstGeom>
          <a:ln w="127000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3649543" y="318652"/>
            <a:ext cx="6645499" cy="53375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জন্মঃ-কলকাতায় ১৮৮৭খ্রিষ্টাব্দে ।  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75775" y="2519774"/>
            <a:ext cx="9385466" cy="65667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তাঁর আদি পৈত্রিক নিবাস ময়মনসিংহ জেলায় ।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64417" y="5214531"/>
            <a:ext cx="8496824" cy="146960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কিংবদন্তি চলচ্চিত্র-নির্মাতা ও খ্যাতিমান সাহিত্যিক সত্যজিত রায় তাঁর পুত্র ।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75775" y="1093612"/>
            <a:ext cx="9385466" cy="127549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 সাহিত্যে তিনি অমর হয়ে আছেন প্রধানত রসের কবিতা,হাসির গল্প,নাটক ইত্যাদি শিশুতোষ রচনার জন্য 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75775" y="3388218"/>
            <a:ext cx="9385466" cy="158510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‘আবোল তাবোল’, ‘হযবরল’, ‘পাগলা দাশু’ </a:t>
            </a:r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প্রভৃতি সুকুমার রায়ের অতুলনীয় রচনা । </a:t>
            </a:r>
          </a:p>
          <a:p>
            <a:pPr algn="ctr"/>
            <a:endParaRPr lang="bn-IN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2728" y="5214531"/>
            <a:ext cx="2986838" cy="1469603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মৃত্যুঃ-১৯২৩ খ্রিষ্টাব্দে ।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757" y="2519774"/>
            <a:ext cx="24856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কবি-সুকুমার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রায়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72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1" grpId="0" animBg="1"/>
      <p:bldP spid="21" grpId="1" animBg="1"/>
      <p:bldP spid="24" grpId="0" animBg="1"/>
      <p:bldP spid="24" grpId="1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8" y="1595021"/>
            <a:ext cx="11887200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ঝরে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ঝরে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সারাদিন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সারারাত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 algn="ctr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অফুরান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নামতায়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বাদলের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ধারাপাত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আকাশের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ধোঁয়ামাখা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চারিধার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ctr"/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ছাত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পিটে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ঝামাঝম্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‌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বারিধার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স্নান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গাছপালা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প্রাণখোলা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বরষায়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নদীনালা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ঘোলাজল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ভরে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ভরসায়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C447802-88A9-4E37-8F46-2C011D22032D}"/>
              </a:ext>
            </a:extLst>
          </p:cNvPr>
          <p:cNvSpPr/>
          <p:nvPr/>
        </p:nvSpPr>
        <p:spPr>
          <a:xfrm>
            <a:off x="5110606" y="116053"/>
            <a:ext cx="2370691" cy="708196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শ্রাবণে</a:t>
            </a:r>
            <a:endParaRPr lang="bn-IN" sz="4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F34F280-BB96-4D23-AE13-EAB204C1A2B9}"/>
              </a:ext>
            </a:extLst>
          </p:cNvPr>
          <p:cNvSpPr/>
          <p:nvPr/>
        </p:nvSpPr>
        <p:spPr>
          <a:xfrm>
            <a:off x="7481297" y="857325"/>
            <a:ext cx="2833840" cy="5979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সুকুমার রায় </a:t>
            </a:r>
            <a:r>
              <a:rPr lang="bn-IN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24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468</Words>
  <Application>Microsoft Office PowerPoint</Application>
  <PresentationFormat>Widescreen</PresentationFormat>
  <Paragraphs>105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Garamond</vt:lpstr>
      <vt:lpstr>NikoshBAN</vt:lpstr>
      <vt:lpstr>Office Theme</vt:lpstr>
      <vt:lpstr>PowerPoint Presentation</vt:lpstr>
      <vt:lpstr>PowerPoint Presentation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</dc:creator>
  <cp:lastModifiedBy>ismail - [2010]</cp:lastModifiedBy>
  <cp:revision>226</cp:revision>
  <dcterms:created xsi:type="dcterms:W3CDTF">2017-07-31T06:33:52Z</dcterms:created>
  <dcterms:modified xsi:type="dcterms:W3CDTF">2021-07-30T03:40:21Z</dcterms:modified>
</cp:coreProperties>
</file>