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12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7/31/2021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7/31/2021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7/31/2021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7/31/2021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7/31/2021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7/31/2021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7/31/2021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7/31/2021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7/31/2021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7/31/2021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D20F619-BE31-439C-8DB2-99D598C0F190}"/>
              </a:ext>
            </a:extLst>
          </p:cNvPr>
          <p:cNvGrpSpPr/>
          <p:nvPr/>
        </p:nvGrpSpPr>
        <p:grpSpPr>
          <a:xfrm>
            <a:off x="0" y="0"/>
            <a:ext cx="12192000" cy="6858000"/>
            <a:chOff x="0" y="0"/>
            <a:chExt cx="11166231" cy="6040316"/>
          </a:xfrm>
        </p:grpSpPr>
        <p:pic>
          <p:nvPicPr>
            <p:cNvPr id="6" name="Picture 5">
              <a:extLst>
                <a:ext uri="{FF2B5EF4-FFF2-40B4-BE49-F238E27FC236}">
                  <a16:creationId xmlns:a16="http://schemas.microsoft.com/office/drawing/2014/main" id="{31C4EE91-2F47-4D66-87D6-833C4B373702}"/>
                </a:ext>
              </a:extLst>
            </p:cNvPr>
            <p:cNvPicPr>
              <a:picLocks noChangeAspect="1"/>
            </p:cNvPicPr>
            <p:nvPr/>
          </p:nvPicPr>
          <p:blipFill rotWithShape="1">
            <a:blip r:embed="rId2"/>
            <a:srcRect l="1278" t="2946" r="867" b="1978"/>
            <a:stretch/>
          </p:blipFill>
          <p:spPr>
            <a:xfrm>
              <a:off x="0" y="0"/>
              <a:ext cx="11166231" cy="6040316"/>
            </a:xfrm>
            <a:prstGeom prst="rect">
              <a:avLst/>
            </a:prstGeom>
          </p:spPr>
        </p:pic>
        <p:pic>
          <p:nvPicPr>
            <p:cNvPr id="1028" name="Picture 4" descr="75+] Green Screen Wallpaper on WallpaperSafari">
              <a:extLst>
                <a:ext uri="{FF2B5EF4-FFF2-40B4-BE49-F238E27FC236}">
                  <a16:creationId xmlns:a16="http://schemas.microsoft.com/office/drawing/2014/main" id="{C4C0F888-EDC5-4B70-894A-6E60FFD08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32" t="10256" r="18654" b="23590"/>
            <a:stretch/>
          </p:blipFill>
          <p:spPr bwMode="auto">
            <a:xfrm>
              <a:off x="5031399" y="1169378"/>
              <a:ext cx="5264393" cy="351692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D17999D2-E1D6-4424-A4D0-BBAC7071F640}"/>
              </a:ext>
            </a:extLst>
          </p:cNvPr>
          <p:cNvSpPr txBox="1"/>
          <p:nvPr/>
        </p:nvSpPr>
        <p:spPr>
          <a:xfrm>
            <a:off x="5680451" y="2101360"/>
            <a:ext cx="5374297" cy="1754326"/>
          </a:xfrm>
          <a:prstGeom prst="rect">
            <a:avLst/>
          </a:prstGeom>
          <a:noFill/>
        </p:spPr>
        <p:txBody>
          <a:bodyPr wrap="square">
            <a:spAutoFit/>
          </a:bodyPr>
          <a:lstStyle/>
          <a:p>
            <a:pPr algn="ctr"/>
            <a:r>
              <a:rPr lang="en-US" sz="5400" dirty="0" err="1">
                <a:ln w="11430"/>
                <a:solidFill>
                  <a:schemeClr val="bg1"/>
                </a:solidFill>
                <a:latin typeface="NikoshBAN" pitchFamily="2" charset="0"/>
                <a:cs typeface="NikoshBAN" pitchFamily="2" charset="0"/>
              </a:rPr>
              <a:t>আজকের</a:t>
            </a:r>
            <a:r>
              <a:rPr lang="en-US" sz="5400" dirty="0">
                <a:ln w="11430"/>
                <a:solidFill>
                  <a:schemeClr val="bg1"/>
                </a:solidFill>
                <a:latin typeface="NikoshBAN" pitchFamily="2" charset="0"/>
                <a:cs typeface="NikoshBAN" pitchFamily="2" charset="0"/>
              </a:rPr>
              <a:t> </a:t>
            </a:r>
            <a:r>
              <a:rPr lang="en-US" sz="5400" dirty="0" err="1">
                <a:ln w="11430"/>
                <a:solidFill>
                  <a:schemeClr val="bg1"/>
                </a:solidFill>
                <a:latin typeface="NikoshBAN" pitchFamily="2" charset="0"/>
                <a:cs typeface="NikoshBAN" pitchFamily="2" charset="0"/>
              </a:rPr>
              <a:t>মাল্টিমিডিয়া</a:t>
            </a:r>
            <a:r>
              <a:rPr lang="en-US" sz="5400" dirty="0">
                <a:ln w="11430"/>
                <a:solidFill>
                  <a:schemeClr val="bg1"/>
                </a:solidFill>
                <a:latin typeface="NikoshBAN" pitchFamily="2" charset="0"/>
                <a:cs typeface="NikoshBAN" pitchFamily="2" charset="0"/>
              </a:rPr>
              <a:t> </a:t>
            </a:r>
            <a:r>
              <a:rPr lang="en-US" sz="5400" dirty="0" err="1">
                <a:ln w="11430"/>
                <a:solidFill>
                  <a:schemeClr val="bg1"/>
                </a:solidFill>
                <a:latin typeface="NikoshBAN" pitchFamily="2" charset="0"/>
                <a:cs typeface="NikoshBAN" pitchFamily="2" charset="0"/>
              </a:rPr>
              <a:t>ক্লাসে</a:t>
            </a:r>
            <a:r>
              <a:rPr lang="en-US" sz="5400" dirty="0">
                <a:ln w="11430"/>
                <a:solidFill>
                  <a:schemeClr val="bg1"/>
                </a:solidFill>
                <a:latin typeface="NikoshBAN" pitchFamily="2" charset="0"/>
                <a:cs typeface="NikoshBAN" pitchFamily="2" charset="0"/>
              </a:rPr>
              <a:t> </a:t>
            </a:r>
            <a:r>
              <a:rPr lang="en-US" sz="5400" dirty="0" err="1">
                <a:ln w="11430"/>
                <a:solidFill>
                  <a:schemeClr val="bg1"/>
                </a:solidFill>
                <a:latin typeface="NikoshBAN" pitchFamily="2" charset="0"/>
                <a:cs typeface="NikoshBAN" pitchFamily="2" charset="0"/>
              </a:rPr>
              <a:t>সবাইকে</a:t>
            </a:r>
            <a:r>
              <a:rPr lang="en-US" sz="5400" dirty="0">
                <a:ln w="11430"/>
                <a:solidFill>
                  <a:schemeClr val="bg1"/>
                </a:solidFill>
                <a:latin typeface="NikoshBAN" pitchFamily="2" charset="0"/>
                <a:cs typeface="NikoshBAN" pitchFamily="2" charset="0"/>
              </a:rPr>
              <a:t> </a:t>
            </a:r>
            <a:r>
              <a:rPr lang="en-US" sz="5400" dirty="0" err="1">
                <a:ln w="11430"/>
                <a:solidFill>
                  <a:schemeClr val="bg1"/>
                </a:solidFill>
                <a:latin typeface="NikoshBAN" pitchFamily="2" charset="0"/>
                <a:cs typeface="NikoshBAN" pitchFamily="2" charset="0"/>
              </a:rPr>
              <a:t>স্বাগত</a:t>
            </a:r>
            <a:r>
              <a:rPr lang="en-US" sz="5400" dirty="0">
                <a:ln w="11430"/>
                <a:solidFill>
                  <a:schemeClr val="bg1"/>
                </a:solidFill>
                <a:latin typeface="NikoshBAN" pitchFamily="2" charset="0"/>
                <a:cs typeface="NikoshBAN" pitchFamily="2" charset="0"/>
              </a:rPr>
              <a:t>  </a:t>
            </a:r>
          </a:p>
        </p:txBody>
      </p:sp>
    </p:spTree>
    <p:extLst>
      <p:ext uri="{BB962C8B-B14F-4D97-AF65-F5344CB8AC3E}">
        <p14:creationId xmlns:p14="http://schemas.microsoft.com/office/powerpoint/2010/main" val="26105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Governance and Bangladesh - YouTube">
            <a:extLst>
              <a:ext uri="{FF2B5EF4-FFF2-40B4-BE49-F238E27FC236}">
                <a16:creationId xmlns:a16="http://schemas.microsoft.com/office/drawing/2014/main" id="{F2C6498B-89E8-4D77-A078-2B953A61C0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3" t="25386" r="19232" b="26409"/>
          <a:stretch/>
        </p:blipFill>
        <p:spPr bwMode="auto">
          <a:xfrm>
            <a:off x="6390062" y="123093"/>
            <a:ext cx="5365252" cy="2954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D10A64-6B1C-4DAE-8C65-83529545A667}"/>
              </a:ext>
            </a:extLst>
          </p:cNvPr>
          <p:cNvPicPr>
            <a:picLocks noChangeAspect="1"/>
          </p:cNvPicPr>
          <p:nvPr/>
        </p:nvPicPr>
        <p:blipFill>
          <a:blip r:embed="rId3"/>
          <a:stretch>
            <a:fillRect/>
          </a:stretch>
        </p:blipFill>
        <p:spPr>
          <a:xfrm>
            <a:off x="344781" y="123093"/>
            <a:ext cx="4948188" cy="2954215"/>
          </a:xfrm>
          <a:prstGeom prst="rect">
            <a:avLst/>
          </a:prstGeom>
        </p:spPr>
      </p:pic>
      <p:sp>
        <p:nvSpPr>
          <p:cNvPr id="8" name="TextBox 7">
            <a:extLst>
              <a:ext uri="{FF2B5EF4-FFF2-40B4-BE49-F238E27FC236}">
                <a16:creationId xmlns:a16="http://schemas.microsoft.com/office/drawing/2014/main" id="{16D4C3C5-9A2F-4088-BA1E-36E5E6D77983}"/>
              </a:ext>
            </a:extLst>
          </p:cNvPr>
          <p:cNvSpPr txBox="1"/>
          <p:nvPr/>
        </p:nvSpPr>
        <p:spPr>
          <a:xfrm>
            <a:off x="26376" y="3910121"/>
            <a:ext cx="12071838" cy="2677656"/>
          </a:xfrm>
          <a:prstGeom prst="rect">
            <a:avLst/>
          </a:prstGeom>
          <a:noFill/>
        </p:spPr>
        <p:txBody>
          <a:bodyPr wrap="square">
            <a:spAutoFit/>
          </a:bodyPr>
          <a:lstStyle/>
          <a:p>
            <a:pPr algn="just"/>
            <a:r>
              <a:rPr lang="as-IN" sz="2800" b="0" i="0" dirty="0">
                <a:solidFill>
                  <a:schemeClr val="bg1"/>
                </a:solidFill>
                <a:effectLst/>
                <a:latin typeface="NikoshBAN" panose="02000000000000000000" pitchFamily="2" charset="0"/>
                <a:cs typeface="NikoshBAN" panose="02000000000000000000" pitchFamily="2" charset="0"/>
              </a:rPr>
              <a:t>একটি ইলেক্ট্রনিক বুক</a:t>
            </a:r>
            <a:r>
              <a:rPr lang="en-US" sz="2800" b="0" i="0" dirty="0">
                <a:solidFill>
                  <a:schemeClr val="bg1"/>
                </a:solidFill>
                <a:effectLst/>
                <a:latin typeface="NikoshBAN" panose="02000000000000000000" pitchFamily="2" charset="0"/>
                <a:cs typeface="NikoshBAN" panose="02000000000000000000" pitchFamily="2" charset="0"/>
              </a:rPr>
              <a:t> (</a:t>
            </a:r>
            <a:r>
              <a:rPr lang="as-IN" sz="2800" b="0" i="0" dirty="0">
                <a:solidFill>
                  <a:schemeClr val="bg1"/>
                </a:solidFill>
                <a:effectLst/>
                <a:latin typeface="NikoshBAN" panose="02000000000000000000" pitchFamily="2" charset="0"/>
                <a:cs typeface="NikoshBAN" panose="02000000000000000000" pitchFamily="2" charset="0"/>
              </a:rPr>
              <a:t>যাকে </a:t>
            </a:r>
            <a:r>
              <a:rPr lang="as-IN" sz="2800" b="1" i="0" dirty="0">
                <a:solidFill>
                  <a:schemeClr val="bg1"/>
                </a:solidFill>
                <a:effectLst/>
                <a:latin typeface="NikoshBAN" panose="02000000000000000000" pitchFamily="2" charset="0"/>
                <a:cs typeface="NikoshBAN" panose="02000000000000000000" pitchFamily="2" charset="0"/>
              </a:rPr>
              <a:t>ই-বুক</a:t>
            </a:r>
            <a:r>
              <a:rPr lang="as-IN" sz="2800" b="0" i="0" dirty="0">
                <a:solidFill>
                  <a:schemeClr val="bg1"/>
                </a:solidFill>
                <a:effectLst/>
                <a:latin typeface="NikoshBAN" panose="02000000000000000000" pitchFamily="2" charset="0"/>
                <a:cs typeface="NikoshBAN" panose="02000000000000000000" pitchFamily="2" charset="0"/>
              </a:rPr>
              <a:t>, ডিজিটাল বুক বা ই-সংস্করণও বলা </a:t>
            </a:r>
            <a:r>
              <a:rPr lang="en-US" sz="2800" dirty="0" err="1">
                <a:solidFill>
                  <a:schemeClr val="bg1"/>
                </a:solidFill>
                <a:latin typeface="NikoshBAN" panose="02000000000000000000" pitchFamily="2" charset="0"/>
                <a:cs typeface="NikoshBAN" panose="02000000000000000000" pitchFamily="2" charset="0"/>
              </a:rPr>
              <a:t>হয়</a:t>
            </a:r>
            <a:r>
              <a:rPr lang="en-US" sz="2800" dirty="0">
                <a:solidFill>
                  <a:schemeClr val="bg1"/>
                </a:solidFill>
                <a:latin typeface="NikoshBAN" panose="02000000000000000000" pitchFamily="2" charset="0"/>
                <a:cs typeface="NikoshBAN" panose="02000000000000000000" pitchFamily="2" charset="0"/>
              </a:rPr>
              <a:t>)</a:t>
            </a:r>
            <a:r>
              <a:rPr lang="as-IN" sz="2800" b="0" i="0" dirty="0">
                <a:solidFill>
                  <a:schemeClr val="bg1"/>
                </a:solidFill>
                <a:effectLst/>
                <a:latin typeface="NikoshBAN" panose="02000000000000000000" pitchFamily="2" charset="0"/>
                <a:cs typeface="NikoshBAN" panose="02000000000000000000" pitchFamily="2" charset="0"/>
              </a:rPr>
              <a:t> হলো একটি বই যার প্রকাশনা করা হয়েছে ডিজিটাল আকারে, যাতে সাধারণ বইয়ের মতই লেখা, ছবি, চিত্রলেখ ইত্যাদি রাখা হয়েছে এবং এগুলো কম্পিউটার বা অন্যান্য ইলেক্ট্রনিক যন্ত্রে পড়া যায়।</a:t>
            </a:r>
            <a:r>
              <a:rPr lang="en-US" sz="2800" b="0" i="0" baseline="30000" dirty="0">
                <a:solidFill>
                  <a:schemeClr val="bg1"/>
                </a:solidFill>
                <a:effectLst/>
                <a:latin typeface="NikoshBAN" panose="02000000000000000000" pitchFamily="2" charset="0"/>
                <a:cs typeface="NikoshBAN" panose="02000000000000000000" pitchFamily="2" charset="0"/>
              </a:rPr>
              <a:t> </a:t>
            </a:r>
            <a:r>
              <a:rPr lang="as-IN" sz="2800" b="0" i="0" dirty="0">
                <a:solidFill>
                  <a:schemeClr val="bg1"/>
                </a:solidFill>
                <a:effectLst/>
                <a:latin typeface="NikoshBAN" panose="02000000000000000000" pitchFamily="2" charset="0"/>
                <a:cs typeface="NikoshBAN" panose="02000000000000000000" pitchFamily="2" charset="0"/>
              </a:rPr>
              <a:t>যদিও কখনো-কখনো বলা হয় ছাপানো বইয়ের ইলেক্ট্রনিক সংস্কর</a:t>
            </a:r>
            <a:r>
              <a:rPr lang="en-US" sz="2800" b="0" i="0" dirty="0">
                <a:solidFill>
                  <a:schemeClr val="bg1"/>
                </a:solidFill>
                <a:effectLst/>
                <a:latin typeface="NikoshBAN" panose="02000000000000000000" pitchFamily="2" charset="0"/>
                <a:cs typeface="NikoshBAN" panose="02000000000000000000" pitchFamily="2" charset="0"/>
              </a:rPr>
              <a:t>ণ।</a:t>
            </a:r>
            <a:r>
              <a:rPr lang="as-IN" sz="2800" b="0" i="0" dirty="0">
                <a:solidFill>
                  <a:schemeClr val="bg1"/>
                </a:solidFill>
                <a:effectLst/>
                <a:latin typeface="NikoshBAN" panose="02000000000000000000" pitchFamily="2" charset="0"/>
                <a:cs typeface="NikoshBAN" panose="02000000000000000000" pitchFamily="2" charset="0"/>
              </a:rPr>
              <a:t> তবুও অনেক ই-</a:t>
            </a:r>
            <a:r>
              <a:rPr lang="en-US" sz="2800" b="0" i="0" dirty="0" err="1">
                <a:solidFill>
                  <a:schemeClr val="bg1"/>
                </a:solidFill>
                <a:effectLst/>
                <a:latin typeface="NikoshBAN" panose="02000000000000000000" pitchFamily="2" charset="0"/>
                <a:cs typeface="NikoshBAN" panose="02000000000000000000" pitchFamily="2" charset="0"/>
              </a:rPr>
              <a:t>বুক</a:t>
            </a:r>
            <a:r>
              <a:rPr lang="as-IN" sz="2800" b="0" i="0" dirty="0">
                <a:solidFill>
                  <a:schemeClr val="bg1"/>
                </a:solidFill>
                <a:effectLst/>
                <a:latin typeface="NikoshBAN" panose="02000000000000000000" pitchFamily="2" charset="0"/>
                <a:cs typeface="NikoshBAN" panose="02000000000000000000" pitchFamily="2" charset="0"/>
              </a:rPr>
              <a:t> আছে যাদের কোনো ছাপানো বই নেই। বাণিজ্যিকভাবে প্রস্তুত করা এবং বিক্রিত ই-বই সাধারণত ই-রিডারে পড়ার উপযোগী করে বানানো হয়। যদিও যে কোন যন্ত্রেই (প্রদর্শন সক্ষম) এটি চালানো যায় যেমন </a:t>
            </a:r>
            <a:r>
              <a:rPr lang="as-IN" sz="2800" dirty="0">
                <a:solidFill>
                  <a:schemeClr val="bg1"/>
                </a:solidFill>
                <a:latin typeface="NikoshBAN" panose="02000000000000000000" pitchFamily="2" charset="0"/>
                <a:cs typeface="NikoshBAN" panose="02000000000000000000" pitchFamily="2" charset="0"/>
              </a:rPr>
              <a:t>কম্পিউ</a:t>
            </a:r>
            <a:r>
              <a:rPr lang="en-US" sz="2800" dirty="0" err="1">
                <a:solidFill>
                  <a:schemeClr val="bg1"/>
                </a:solidFill>
                <a:latin typeface="NikoshBAN" panose="02000000000000000000" pitchFamily="2" charset="0"/>
                <a:cs typeface="NikoshBAN" panose="02000000000000000000" pitchFamily="2" charset="0"/>
              </a:rPr>
              <a:t>টার</a:t>
            </a:r>
            <a:r>
              <a:rPr lang="as-IN" sz="2800" i="0" dirty="0">
                <a:solidFill>
                  <a:schemeClr val="bg1"/>
                </a:solidFill>
                <a:effectLst/>
                <a:latin typeface="NikoshBAN" panose="02000000000000000000" pitchFamily="2" charset="0"/>
                <a:cs typeface="NikoshBAN" panose="02000000000000000000" pitchFamily="2" charset="0"/>
              </a:rPr>
              <a:t>, </a:t>
            </a:r>
            <a:r>
              <a:rPr lang="as-IN" sz="2800" dirty="0">
                <a:solidFill>
                  <a:schemeClr val="bg1"/>
                </a:solidFill>
                <a:latin typeface="NikoshBAN" panose="02000000000000000000" pitchFamily="2" charset="0"/>
                <a:cs typeface="NikoshBAN" panose="02000000000000000000" pitchFamily="2" charset="0"/>
              </a:rPr>
              <a:t>ট্যাবলেট</a:t>
            </a:r>
            <a:r>
              <a:rPr lang="as-IN" sz="2800" i="0" dirty="0">
                <a:solidFill>
                  <a:schemeClr val="bg1"/>
                </a:solidFill>
                <a:effectLst/>
                <a:latin typeface="NikoshBAN" panose="02000000000000000000" pitchFamily="2" charset="0"/>
                <a:cs typeface="NikoshBAN" panose="02000000000000000000" pitchFamily="2" charset="0"/>
              </a:rPr>
              <a:t> এবং </a:t>
            </a:r>
            <a:r>
              <a:rPr lang="as-IN" sz="2800" dirty="0">
                <a:solidFill>
                  <a:schemeClr val="bg1"/>
                </a:solidFill>
                <a:latin typeface="NikoshBAN" panose="02000000000000000000" pitchFamily="2" charset="0"/>
                <a:cs typeface="NikoshBAN" panose="02000000000000000000" pitchFamily="2" charset="0"/>
              </a:rPr>
              <a:t>স্মার্টফোন</a:t>
            </a:r>
            <a:r>
              <a:rPr lang="as-IN" sz="2800" i="0" dirty="0">
                <a:solidFill>
                  <a:schemeClr val="bg1"/>
                </a:solidFill>
                <a:effectLst/>
                <a:latin typeface="NikoshBAN" panose="02000000000000000000" pitchFamily="2" charset="0"/>
                <a:cs typeface="NikoshBAN" panose="02000000000000000000" pitchFamily="2" charset="0"/>
              </a:rPr>
              <a:t> </a:t>
            </a:r>
            <a:r>
              <a:rPr lang="as-IN" sz="2800" b="0" i="0" dirty="0">
                <a:solidFill>
                  <a:schemeClr val="bg1"/>
                </a:solidFill>
                <a:effectLst/>
                <a:latin typeface="NikoshBAN" panose="02000000000000000000" pitchFamily="2" charset="0"/>
                <a:cs typeface="NikoshBAN" panose="02000000000000000000" pitchFamily="2" charset="0"/>
              </a:rPr>
              <a:t>ইত্যাদি।</a:t>
            </a:r>
          </a:p>
        </p:txBody>
      </p:sp>
      <p:sp>
        <p:nvSpPr>
          <p:cNvPr id="10" name="TextBox 9">
            <a:extLst>
              <a:ext uri="{FF2B5EF4-FFF2-40B4-BE49-F238E27FC236}">
                <a16:creationId xmlns:a16="http://schemas.microsoft.com/office/drawing/2014/main" id="{01F08F4F-7217-4C30-94A8-9DF92944B000}"/>
              </a:ext>
            </a:extLst>
          </p:cNvPr>
          <p:cNvSpPr txBox="1"/>
          <p:nvPr/>
        </p:nvSpPr>
        <p:spPr>
          <a:xfrm>
            <a:off x="536330" y="3136612"/>
            <a:ext cx="4545940" cy="584775"/>
          </a:xfrm>
          <a:prstGeom prst="rect">
            <a:avLst/>
          </a:prstGeom>
          <a:noFill/>
        </p:spPr>
        <p:txBody>
          <a:bodyPr wrap="square">
            <a:spAutoFit/>
          </a:bodyPr>
          <a:lstStyle/>
          <a:p>
            <a:pPr algn="ctr"/>
            <a:r>
              <a:rPr lang="en-US" sz="3200" dirty="0">
                <a:solidFill>
                  <a:schemeClr val="bg1"/>
                </a:solidFill>
              </a:rPr>
              <a:t>http://www.nctb.gov.bd</a:t>
            </a:r>
          </a:p>
        </p:txBody>
      </p:sp>
    </p:spTree>
    <p:extLst>
      <p:ext uri="{BB962C8B-B14F-4D97-AF65-F5344CB8AC3E}">
        <p14:creationId xmlns:p14="http://schemas.microsoft.com/office/powerpoint/2010/main" val="30832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5A6AC8-8F1A-43BD-BE1F-3BA1FAC52CC2}"/>
              </a:ext>
            </a:extLst>
          </p:cNvPr>
          <p:cNvSpPr txBox="1"/>
          <p:nvPr/>
        </p:nvSpPr>
        <p:spPr>
          <a:xfrm>
            <a:off x="3989510" y="123065"/>
            <a:ext cx="3571874" cy="769441"/>
          </a:xfrm>
          <a:prstGeom prst="rect">
            <a:avLst/>
          </a:prstGeom>
          <a:noFill/>
        </p:spPr>
        <p:txBody>
          <a:bodyPr wrap="square">
            <a:spAutoFit/>
          </a:bodyPr>
          <a:lstStyle/>
          <a:p>
            <a:pPr algn="ctr"/>
            <a:r>
              <a:rPr kumimoji="0" lang="bn-IN"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ই</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r>
              <a:rPr kumimoji="0" lang="bn-IN"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পূর্জি</a:t>
            </a:r>
            <a:endParaRPr lang="en-US" sz="4400" dirty="0"/>
          </a:p>
        </p:txBody>
      </p:sp>
      <p:sp>
        <p:nvSpPr>
          <p:cNvPr id="5" name="TextBox 4">
            <a:extLst>
              <a:ext uri="{FF2B5EF4-FFF2-40B4-BE49-F238E27FC236}">
                <a16:creationId xmlns:a16="http://schemas.microsoft.com/office/drawing/2014/main" id="{40E19304-3152-4F42-B860-AF47246C0EC7}"/>
              </a:ext>
            </a:extLst>
          </p:cNvPr>
          <p:cNvSpPr txBox="1"/>
          <p:nvPr/>
        </p:nvSpPr>
        <p:spPr>
          <a:xfrm>
            <a:off x="442546" y="4499264"/>
            <a:ext cx="11306908" cy="2246769"/>
          </a:xfrm>
          <a:prstGeom prst="rect">
            <a:avLst/>
          </a:prstGeom>
          <a:noFill/>
        </p:spPr>
        <p:txBody>
          <a:bodyPr wrap="square">
            <a:spAutoFit/>
          </a:bodyPr>
          <a:lstStyle/>
          <a:p>
            <a:pPr algn="just"/>
            <a:r>
              <a:rPr lang="as-IN" sz="2800" b="1" i="1" dirty="0">
                <a:solidFill>
                  <a:schemeClr val="bg1"/>
                </a:solidFill>
                <a:effectLst/>
                <a:latin typeface="NikoshBAN" panose="02000000000000000000" pitchFamily="2" charset="0"/>
                <a:cs typeface="NikoshBAN" panose="02000000000000000000" pitchFamily="2" charset="0"/>
              </a:rPr>
              <a:t>উত্তর: </a:t>
            </a:r>
            <a:r>
              <a:rPr lang="as-IN" sz="2800" b="0" i="0" dirty="0">
                <a:solidFill>
                  <a:schemeClr val="bg1"/>
                </a:solidFill>
                <a:effectLst/>
                <a:latin typeface="NikoshBAN" panose="02000000000000000000" pitchFamily="2" charset="0"/>
                <a:cs typeface="NikoshBAN" panose="02000000000000000000" pitchFamily="2" charset="0"/>
              </a:rPr>
              <a:t>ই-পুর্জি হলো চিনিকলের পুর্জি অর্থাৎ ইক্ষু সরবরাহের অনুমতিপত্রকে ই-পুর্জি বোঝায়। পূর্বে ইক্ষু</a:t>
            </a:r>
            <a:r>
              <a:rPr lang="en-US" sz="2800" b="0" i="0" dirty="0">
                <a:solidFill>
                  <a:schemeClr val="bg1"/>
                </a:solidFill>
                <a:effectLst/>
                <a:latin typeface="NikoshBAN" panose="02000000000000000000" pitchFamily="2" charset="0"/>
                <a:cs typeface="NikoshBAN" panose="02000000000000000000" pitchFamily="2" charset="0"/>
              </a:rPr>
              <a:t> </a:t>
            </a:r>
            <a:r>
              <a:rPr lang="as-IN" sz="2800" b="0" i="0" dirty="0">
                <a:solidFill>
                  <a:schemeClr val="bg1"/>
                </a:solidFill>
                <a:effectLst/>
                <a:latin typeface="NikoshBAN" panose="02000000000000000000" pitchFamily="2" charset="0"/>
                <a:cs typeface="NikoshBAN" panose="02000000000000000000" pitchFamily="2" charset="0"/>
              </a:rPr>
              <a:t>চাষিদের এটা সংগ্রহ করতে অনেক হয়রানির সম্মুখীন হতে হতো। কিন্তু বর্তমানে ই-পুর্জি সেবা চালু হওয়ার কারণে কৃষকেরা ঘরে বসে মোবাইল ফোন</a:t>
            </a:r>
            <a:r>
              <a:rPr lang="en-US" sz="2800" b="0" i="0" dirty="0">
                <a:solidFill>
                  <a:schemeClr val="bg1"/>
                </a:solidFill>
                <a:effectLst/>
                <a:latin typeface="NikoshBAN" panose="02000000000000000000" pitchFamily="2" charset="0"/>
                <a:cs typeface="NikoshBAN" panose="02000000000000000000" pitchFamily="2" charset="0"/>
              </a:rPr>
              <a:t> </a:t>
            </a:r>
            <a:r>
              <a:rPr lang="en-US" sz="2800" b="0" i="0" dirty="0" err="1">
                <a:solidFill>
                  <a:schemeClr val="bg1"/>
                </a:solidFill>
                <a:effectLst/>
                <a:latin typeface="NikoshBAN" panose="02000000000000000000" pitchFamily="2" charset="0"/>
                <a:cs typeface="NikoshBAN" panose="02000000000000000000" pitchFamily="2" charset="0"/>
              </a:rPr>
              <a:t>এস</a:t>
            </a:r>
            <a:r>
              <a:rPr lang="en-US" sz="2800" b="0" i="0" dirty="0">
                <a:solidFill>
                  <a:schemeClr val="bg1"/>
                </a:solidFill>
                <a:effectLst/>
                <a:latin typeface="NikoshBAN" panose="02000000000000000000" pitchFamily="2" charset="0"/>
                <a:cs typeface="NikoshBAN" panose="02000000000000000000" pitchFamily="2" charset="0"/>
              </a:rPr>
              <a:t> </a:t>
            </a:r>
            <a:r>
              <a:rPr lang="en-US" sz="2800" b="0" i="0" dirty="0" err="1">
                <a:solidFill>
                  <a:schemeClr val="bg1"/>
                </a:solidFill>
                <a:effectLst/>
                <a:latin typeface="NikoshBAN" panose="02000000000000000000" pitchFamily="2" charset="0"/>
                <a:cs typeface="NikoshBAN" panose="02000000000000000000" pitchFamily="2" charset="0"/>
              </a:rPr>
              <a:t>এম</a:t>
            </a:r>
            <a:r>
              <a:rPr lang="en-US" sz="2800" b="0" i="0" dirty="0">
                <a:solidFill>
                  <a:schemeClr val="bg1"/>
                </a:solidFill>
                <a:effectLst/>
                <a:latin typeface="NikoshBAN" panose="02000000000000000000" pitchFamily="2" charset="0"/>
                <a:cs typeface="NikoshBAN" panose="02000000000000000000" pitchFamily="2" charset="0"/>
              </a:rPr>
              <a:t> </a:t>
            </a:r>
            <a:r>
              <a:rPr lang="en-US" sz="2800" b="0" i="0" dirty="0" err="1">
                <a:solidFill>
                  <a:schemeClr val="bg1"/>
                </a:solidFill>
                <a:effectLst/>
                <a:latin typeface="NikoshBAN" panose="02000000000000000000" pitchFamily="2" charset="0"/>
                <a:cs typeface="NikoshBAN" panose="02000000000000000000" pitchFamily="2" charset="0"/>
              </a:rPr>
              <a:t>এস</a:t>
            </a:r>
            <a:r>
              <a:rPr lang="en-US" sz="2800" b="0" i="0" dirty="0">
                <a:solidFill>
                  <a:schemeClr val="bg1"/>
                </a:solidFill>
                <a:effectLst/>
                <a:latin typeface="NikoshBAN" panose="02000000000000000000" pitchFamily="2" charset="0"/>
                <a:cs typeface="NikoshBAN" panose="02000000000000000000" pitchFamily="2" charset="0"/>
              </a:rPr>
              <a:t> </a:t>
            </a:r>
            <a:r>
              <a:rPr lang="en-US" sz="2800" b="0" i="0" dirty="0" err="1">
                <a:solidFill>
                  <a:schemeClr val="bg1"/>
                </a:solidFill>
                <a:effectLst/>
                <a:latin typeface="NikoshBAN" panose="02000000000000000000" pitchFamily="2" charset="0"/>
                <a:cs typeface="NikoshBAN" panose="02000000000000000000" pitchFamily="2" charset="0"/>
              </a:rPr>
              <a:t>এর</a:t>
            </a:r>
            <a:r>
              <a:rPr lang="en-US" sz="2800" b="0" i="0" dirty="0">
                <a:solidFill>
                  <a:schemeClr val="bg1"/>
                </a:solidFill>
                <a:effectLst/>
                <a:latin typeface="NikoshBAN" panose="02000000000000000000" pitchFamily="2" charset="0"/>
                <a:cs typeface="NikoshBAN" panose="02000000000000000000" pitchFamily="2" charset="0"/>
              </a:rPr>
              <a:t> </a:t>
            </a:r>
            <a:r>
              <a:rPr lang="en-US" sz="2800" b="0" i="0" dirty="0" err="1">
                <a:solidFill>
                  <a:schemeClr val="bg1"/>
                </a:solidFill>
                <a:effectLst/>
                <a:latin typeface="NikoshBAN" panose="02000000000000000000" pitchFamily="2" charset="0"/>
                <a:cs typeface="NikoshBAN" panose="02000000000000000000" pitchFamily="2" charset="0"/>
              </a:rPr>
              <a:t>মাধ্যমে</a:t>
            </a:r>
            <a:r>
              <a:rPr lang="as-IN" sz="2800" b="0" i="0" dirty="0">
                <a:solidFill>
                  <a:schemeClr val="bg1"/>
                </a:solidFill>
                <a:effectLst/>
                <a:latin typeface="NikoshBAN" panose="02000000000000000000" pitchFamily="2" charset="0"/>
                <a:cs typeface="NikoshBAN" panose="02000000000000000000" pitchFamily="2" charset="0"/>
              </a:rPr>
              <a:t> তাঁদের পুর্জি সংগ্রহ করতে পারছেন। ফলে সব ধরনের হয়রানির অবসান হওয়ার পাশাপাশি কৃষক তাঁদের ইক্ষু সরবরাহও উন্নত করতে পেরেছেন।</a:t>
            </a:r>
          </a:p>
        </p:txBody>
      </p:sp>
      <p:grpSp>
        <p:nvGrpSpPr>
          <p:cNvPr id="8" name="Group 7">
            <a:extLst>
              <a:ext uri="{FF2B5EF4-FFF2-40B4-BE49-F238E27FC236}">
                <a16:creationId xmlns:a16="http://schemas.microsoft.com/office/drawing/2014/main" id="{D3660524-9B30-448C-90B6-338DE6F895A9}"/>
              </a:ext>
            </a:extLst>
          </p:cNvPr>
          <p:cNvGrpSpPr/>
          <p:nvPr/>
        </p:nvGrpSpPr>
        <p:grpSpPr>
          <a:xfrm>
            <a:off x="2913550" y="892506"/>
            <a:ext cx="5723793" cy="3095451"/>
            <a:chOff x="1415561" y="1168817"/>
            <a:chExt cx="4317023" cy="3095451"/>
          </a:xfrm>
        </p:grpSpPr>
        <p:pic>
          <p:nvPicPr>
            <p:cNvPr id="2052" name="Picture 4" descr="Agriculturelearning-The biggest field of agricultural information in  Bangladesh">
              <a:extLst>
                <a:ext uri="{FF2B5EF4-FFF2-40B4-BE49-F238E27FC236}">
                  <a16:creationId xmlns:a16="http://schemas.microsoft.com/office/drawing/2014/main" id="{51E81C90-7B05-401C-9ECD-BBB924CBF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561" y="1168817"/>
              <a:ext cx="4317023" cy="3095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E-Purjee - a2i">
              <a:extLst>
                <a:ext uri="{FF2B5EF4-FFF2-40B4-BE49-F238E27FC236}">
                  <a16:creationId xmlns:a16="http://schemas.microsoft.com/office/drawing/2014/main" id="{BB244267-9FF6-4B9F-A93D-394E0D75E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56" y="1168817"/>
              <a:ext cx="1847528" cy="30954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30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4D62-F1D8-4BA7-817C-0E600805A426}"/>
              </a:ext>
            </a:extLst>
          </p:cNvPr>
          <p:cNvSpPr txBox="1"/>
          <p:nvPr/>
        </p:nvSpPr>
        <p:spPr>
          <a:xfrm>
            <a:off x="1705707" y="-26403"/>
            <a:ext cx="9777046" cy="769441"/>
          </a:xfrm>
          <a:prstGeom prst="rect">
            <a:avLst/>
          </a:prstGeom>
          <a:noFill/>
        </p:spPr>
        <p:txBody>
          <a:bodyPr wrap="square">
            <a:spAutoFit/>
          </a:bodyPr>
          <a:lstStyle/>
          <a:p>
            <a:pPr algn="ctr"/>
            <a:r>
              <a:rPr lang="bn-IN" sz="4400" cap="all" dirty="0">
                <a:ln/>
                <a:solidFill>
                  <a:schemeClr val="bg1"/>
                </a:solidFill>
                <a:effectLst>
                  <a:glow rad="63500">
                    <a:schemeClr val="accent1">
                      <a:satMod val="175000"/>
                      <a:alpha val="40000"/>
                    </a:schemeClr>
                  </a:glow>
                </a:effectLst>
                <a:latin typeface="NikoshBAN" pitchFamily="2" charset="0"/>
                <a:cs typeface="NikoshBAN" pitchFamily="2" charset="0"/>
              </a:rPr>
              <a:t>ইলেকট্রনিক মানি ট্রান্সফার সিস্টেম (</a:t>
            </a:r>
            <a:r>
              <a:rPr lang="en-US" sz="4400" cap="all" dirty="0">
                <a:ln/>
                <a:solidFill>
                  <a:schemeClr val="bg1"/>
                </a:solidFill>
                <a:effectLst>
                  <a:glow rad="63500">
                    <a:schemeClr val="accent1">
                      <a:satMod val="175000"/>
                      <a:alpha val="40000"/>
                    </a:schemeClr>
                  </a:glow>
                </a:effectLst>
                <a:latin typeface="NikoshBAN" pitchFamily="2" charset="0"/>
                <a:cs typeface="NikoshBAN" pitchFamily="2" charset="0"/>
              </a:rPr>
              <a:t>ই-</a:t>
            </a:r>
            <a:r>
              <a:rPr lang="bn-IN" sz="4400" cap="all" dirty="0">
                <a:ln/>
                <a:solidFill>
                  <a:schemeClr val="bg1"/>
                </a:solidFill>
                <a:effectLst>
                  <a:glow rad="63500">
                    <a:schemeClr val="accent1">
                      <a:satMod val="175000"/>
                      <a:alpha val="40000"/>
                    </a:schemeClr>
                  </a:glow>
                </a:effectLst>
                <a:latin typeface="NikoshBAN" pitchFamily="2" charset="0"/>
                <a:cs typeface="NikoshBAN" pitchFamily="2" charset="0"/>
              </a:rPr>
              <a:t>এমটিএস)</a:t>
            </a:r>
            <a:endParaRPr lang="en-US" sz="2800" cap="all" dirty="0">
              <a:ln/>
              <a:solidFill>
                <a:schemeClr val="bg1"/>
              </a:solidFill>
              <a:effectLst>
                <a:glow rad="63500">
                  <a:schemeClr val="accent1">
                    <a:satMod val="175000"/>
                    <a:alpha val="40000"/>
                  </a:schemeClr>
                </a:glo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F7C1418B-4505-4DBC-9ED1-D2AC6B41708F}"/>
              </a:ext>
            </a:extLst>
          </p:cNvPr>
          <p:cNvSpPr txBox="1"/>
          <p:nvPr/>
        </p:nvSpPr>
        <p:spPr>
          <a:xfrm>
            <a:off x="244719" y="5376431"/>
            <a:ext cx="11702561" cy="1384995"/>
          </a:xfrm>
          <a:prstGeom prst="rect">
            <a:avLst/>
          </a:prstGeom>
          <a:noFill/>
        </p:spPr>
        <p:txBody>
          <a:bodyPr wrap="square">
            <a:spAutoFit/>
          </a:bodyPr>
          <a:lstStyle/>
          <a:p>
            <a:pPr algn="just"/>
            <a:r>
              <a:rPr lang="en-US" sz="2800" b="1" dirty="0" err="1">
                <a:solidFill>
                  <a:schemeClr val="bg1"/>
                </a:solidFill>
                <a:latin typeface="NikoshBAN" pitchFamily="2" charset="0"/>
                <a:cs typeface="NikoshBAN" pitchFamily="2" charset="0"/>
              </a:rPr>
              <a:t>বাংলাদেশ</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ডাক</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বিভাগের</a:t>
            </a:r>
            <a:r>
              <a:rPr lang="en-US"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ইলেকট্রনিক মানি ট্রান্সফার সিস্টেমের মাধ্যমে দেশের এক অঞ্চল থেকে অন্য অঞ্চলে নিরাপদে, দ্রুত ও কম খরচে টাকা পাঠানো যায়। </a:t>
            </a:r>
            <a:r>
              <a:rPr lang="en-US" sz="2800" b="1" dirty="0" err="1">
                <a:solidFill>
                  <a:schemeClr val="bg1"/>
                </a:solidFill>
                <a:latin typeface="NikoshBAN" pitchFamily="2" charset="0"/>
                <a:cs typeface="NikoshBAN" pitchFamily="2" charset="0"/>
              </a:rPr>
              <a:t>এক</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মিনিটের</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মধ্যে</a:t>
            </a:r>
            <a:r>
              <a:rPr lang="en-US" sz="2800" b="1" dirty="0">
                <a:solidFill>
                  <a:schemeClr val="bg1"/>
                </a:solidFill>
                <a:latin typeface="NikoshBAN" pitchFamily="2" charset="0"/>
                <a:cs typeface="NikoshBAN" pitchFamily="2" charset="0"/>
              </a:rPr>
              <a:t> ৫০,০০০/= </a:t>
            </a:r>
            <a:r>
              <a:rPr lang="en-US" sz="2800" b="1" dirty="0" err="1">
                <a:solidFill>
                  <a:schemeClr val="bg1"/>
                </a:solidFill>
                <a:latin typeface="NikoshBAN" pitchFamily="2" charset="0"/>
                <a:cs typeface="NikoshBAN" pitchFamily="2" charset="0"/>
              </a:rPr>
              <a:t>টাকা</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পর্যন্ত</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পাঠানো</a:t>
            </a:r>
            <a:r>
              <a:rPr lang="en-US" sz="2800" b="1" dirty="0">
                <a:solidFill>
                  <a:schemeClr val="bg1"/>
                </a:solidFill>
                <a:latin typeface="NikoshBAN" pitchFamily="2" charset="0"/>
                <a:cs typeface="NikoshBAN" pitchFamily="2" charset="0"/>
              </a:rPr>
              <a:t> </a:t>
            </a:r>
            <a:r>
              <a:rPr lang="en-US" sz="2800" b="1" dirty="0" err="1">
                <a:solidFill>
                  <a:schemeClr val="bg1"/>
                </a:solidFill>
                <a:latin typeface="NikoshBAN" pitchFamily="2" charset="0"/>
                <a:cs typeface="NikoshBAN" pitchFamily="2" charset="0"/>
              </a:rPr>
              <a:t>যায়</a:t>
            </a:r>
            <a:r>
              <a:rPr lang="en-US" sz="2800" b="1" dirty="0">
                <a:solidFill>
                  <a:schemeClr val="bg1"/>
                </a:solidFill>
                <a:latin typeface="NikoshBAN" pitchFamily="2" charset="0"/>
                <a:cs typeface="NikoshBAN" pitchFamily="2" charset="0"/>
              </a:rPr>
              <a:t>। </a:t>
            </a:r>
            <a:r>
              <a:rPr lang="bn-IN" sz="2800" b="1" dirty="0">
                <a:solidFill>
                  <a:schemeClr val="bg1"/>
                </a:solidFill>
                <a:latin typeface="NikoshBAN" pitchFamily="2" charset="0"/>
                <a:cs typeface="NikoshBAN" pitchFamily="2" charset="0"/>
              </a:rPr>
              <a:t>এছাড়া মোবাইলের মাধ্যমেও টাকা পাঠানো হচ্ছে।</a:t>
            </a:r>
            <a:endParaRPr lang="en-US" sz="2800" b="1" dirty="0">
              <a:solidFill>
                <a:schemeClr val="bg1"/>
              </a:solidFill>
              <a:latin typeface="NikoshBAN" pitchFamily="2" charset="0"/>
              <a:cs typeface="NikoshBAN" pitchFamily="2" charset="0"/>
            </a:endParaRPr>
          </a:p>
        </p:txBody>
      </p:sp>
      <p:pic>
        <p:nvPicPr>
          <p:cNvPr id="3074" name="Picture 2" descr="অনলাইনে কেনা পণ্য ঘরে পৌঁছে দেবে ডাক বিভাগ | ব্যাংকিং নিউজ বাংলাদেশ">
            <a:extLst>
              <a:ext uri="{FF2B5EF4-FFF2-40B4-BE49-F238E27FC236}">
                <a16:creationId xmlns:a16="http://schemas.microsoft.com/office/drawing/2014/main" id="{D7652DE2-8D29-44DA-ACDA-86A479897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94" y="906041"/>
            <a:ext cx="4630614" cy="2232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bannar2.jpg">
            <a:extLst>
              <a:ext uri="{FF2B5EF4-FFF2-40B4-BE49-F238E27FC236}">
                <a16:creationId xmlns:a16="http://schemas.microsoft.com/office/drawing/2014/main" id="{D08C6720-5B38-4588-8988-01526E7D729D}"/>
              </a:ext>
            </a:extLst>
          </p:cNvPr>
          <p:cNvPicPr>
            <a:picLocks noChangeAspect="1"/>
          </p:cNvPicPr>
          <p:nvPr/>
        </p:nvPicPr>
        <p:blipFill>
          <a:blip r:embed="rId3"/>
          <a:srcRect/>
          <a:stretch>
            <a:fillRect/>
          </a:stretch>
        </p:blipFill>
        <p:spPr bwMode="auto">
          <a:xfrm>
            <a:off x="7631723" y="867074"/>
            <a:ext cx="4399083" cy="2271780"/>
          </a:xfrm>
          <a:prstGeom prst="rect">
            <a:avLst/>
          </a:prstGeom>
          <a:ln>
            <a:noFill/>
          </a:ln>
          <a:effectLst>
            <a:softEdge rad="112500"/>
          </a:effectLst>
        </p:spPr>
      </p:pic>
      <p:pic>
        <p:nvPicPr>
          <p:cNvPr id="3076" name="Picture 4" descr="মোবাইল ব্যাংকিং লেনদেনে নতুন সুবিধা মঙ্গলবার চালু">
            <a:extLst>
              <a:ext uri="{FF2B5EF4-FFF2-40B4-BE49-F238E27FC236}">
                <a16:creationId xmlns:a16="http://schemas.microsoft.com/office/drawing/2014/main" id="{64207EA2-A5FF-4FA5-AE31-2E9F23A67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828" y="3126470"/>
            <a:ext cx="3938655" cy="2083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16" presetClass="entr" presetSubtype="21"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barn(inVertical)">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FB767-5AED-467B-9EF4-77B3C4EDDF3B}"/>
              </a:ext>
            </a:extLst>
          </p:cNvPr>
          <p:cNvSpPr txBox="1"/>
          <p:nvPr/>
        </p:nvSpPr>
        <p:spPr>
          <a:xfrm>
            <a:off x="3585064" y="246158"/>
            <a:ext cx="4204921" cy="769441"/>
          </a:xfrm>
          <a:prstGeom prst="rect">
            <a:avLst/>
          </a:prstGeom>
          <a:noFill/>
        </p:spPr>
        <p:txBody>
          <a:bodyPr wrap="square">
            <a:spAutoFit/>
          </a:bodyPr>
          <a:lstStyle/>
          <a:p>
            <a:pPr algn="ctr"/>
            <a:r>
              <a:rPr kumimoji="0" lang="bn-IN"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ই</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r>
              <a:rPr lang="en-US" altLang="en-US" sz="4400" dirty="0" err="1">
                <a:solidFill>
                  <a:schemeClr val="bg1"/>
                </a:solidFill>
                <a:latin typeface="NikoshBAN" panose="02000000000000000000" pitchFamily="2" charset="0"/>
                <a:cs typeface="NikoshBAN" panose="02000000000000000000" pitchFamily="2" charset="0"/>
              </a:rPr>
              <a:t>পর্চা</a:t>
            </a:r>
            <a:r>
              <a:rPr lang="en-US" altLang="en-US" sz="4400" dirty="0">
                <a:solidFill>
                  <a:schemeClr val="bg1"/>
                </a:solidFill>
                <a:latin typeface="NikoshBAN" panose="02000000000000000000" pitchFamily="2" charset="0"/>
                <a:cs typeface="NikoshBAN" panose="02000000000000000000" pitchFamily="2" charset="0"/>
              </a:rPr>
              <a:t> </a:t>
            </a:r>
            <a:r>
              <a:rPr lang="en-US" altLang="en-US" sz="4400" dirty="0" err="1">
                <a:solidFill>
                  <a:schemeClr val="bg1"/>
                </a:solidFill>
                <a:latin typeface="NikoshBAN" panose="02000000000000000000" pitchFamily="2" charset="0"/>
                <a:cs typeface="NikoshBAN" panose="02000000000000000000" pitchFamily="2" charset="0"/>
              </a:rPr>
              <a:t>সেবা</a:t>
            </a:r>
            <a:endParaRPr lang="en-US" sz="4400" dirty="0"/>
          </a:p>
        </p:txBody>
      </p:sp>
      <p:sp>
        <p:nvSpPr>
          <p:cNvPr id="5" name="TextBox 4">
            <a:extLst>
              <a:ext uri="{FF2B5EF4-FFF2-40B4-BE49-F238E27FC236}">
                <a16:creationId xmlns:a16="http://schemas.microsoft.com/office/drawing/2014/main" id="{E7DAFB96-DFE9-4B63-BC3F-E341067B9877}"/>
              </a:ext>
            </a:extLst>
          </p:cNvPr>
          <p:cNvSpPr txBox="1"/>
          <p:nvPr/>
        </p:nvSpPr>
        <p:spPr>
          <a:xfrm>
            <a:off x="70340" y="4486227"/>
            <a:ext cx="11869616" cy="2246769"/>
          </a:xfrm>
          <a:prstGeom prst="rect">
            <a:avLst/>
          </a:prstGeom>
          <a:noFill/>
        </p:spPr>
        <p:txBody>
          <a:bodyPr wrap="square">
            <a:spAutoFit/>
          </a:bodyPr>
          <a:lstStyle/>
          <a:p>
            <a:pPr algn="just"/>
            <a:r>
              <a:rPr lang="bn-IN" sz="2800" dirty="0">
                <a:solidFill>
                  <a:schemeClr val="bg1"/>
                </a:solidFill>
                <a:latin typeface="NikoshBAN" pitchFamily="2" charset="0"/>
                <a:cs typeface="NikoshBAN" pitchFamily="2" charset="0"/>
              </a:rPr>
              <a:t>বর্তমানে দেশের সকল জমির রেকর্ডের অনুলিপি অনলাইনে সংগ্রহ করা যায়। </a:t>
            </a:r>
            <a:r>
              <a:rPr lang="en-US" sz="2800" dirty="0" err="1">
                <a:solidFill>
                  <a:schemeClr val="bg1"/>
                </a:solidFill>
                <a:latin typeface="NikoshBAN" pitchFamily="2" charset="0"/>
                <a:cs typeface="NikoshBAN" pitchFamily="2" charset="0"/>
              </a:rPr>
              <a:t>এই</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সেবাটির</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নাম</a:t>
            </a:r>
            <a:r>
              <a:rPr lang="en-US" sz="2800" dirty="0">
                <a:solidFill>
                  <a:schemeClr val="bg1"/>
                </a:solidFill>
                <a:latin typeface="NikoshBAN" pitchFamily="2" charset="0"/>
                <a:cs typeface="NikoshBAN" pitchFamily="2" charset="0"/>
              </a:rPr>
              <a:t> </a:t>
            </a:r>
            <a:r>
              <a:rPr lang="bn-IN" sz="2800" dirty="0">
                <a:solidFill>
                  <a:schemeClr val="bg1"/>
                </a:solidFill>
                <a:latin typeface="NikoshBAN" pitchFamily="2" charset="0"/>
                <a:cs typeface="NikoshBAN" pitchFamily="2" charset="0"/>
              </a:rPr>
              <a:t>ই-পর্চা।</a:t>
            </a:r>
            <a:r>
              <a:rPr lang="as-IN" sz="2800" dirty="0">
                <a:solidFill>
                  <a:schemeClr val="bg1"/>
                </a:solidFill>
                <a:latin typeface="NikoshBAN" panose="02000000000000000000" pitchFamily="2" charset="0"/>
                <a:cs typeface="NikoshBAN" panose="02000000000000000000" pitchFamily="2" charset="0"/>
              </a:rPr>
              <a:t>ই-পর্চা এমন একটি সেবা প্রক্রিয়া যেখানে তথ্য ও যোগাযোগ প্রযুক্তি ব্যবহার করে জনগণকে জমি-জমা সংক্রান্ত সেবা প্রদান করা হয়। পূর্বে জমিজমার রেকর্ড সংগ্রহের জন্য জমির মালিকেরা অনেক হয়রানির শিকার হতো।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বর্তমানে</a:t>
            </a:r>
            <a:r>
              <a:rPr lang="en-US" sz="2800" dirty="0">
                <a:solidFill>
                  <a:schemeClr val="bg1"/>
                </a:solidFill>
                <a:latin typeface="NikoshBAN" panose="02000000000000000000" pitchFamily="2" charset="0"/>
                <a:cs typeface="NikoshBAN" panose="02000000000000000000" pitchFamily="2" charset="0"/>
              </a:rPr>
              <a:t> </a:t>
            </a:r>
            <a:r>
              <a:rPr lang="as-IN" sz="2800" dirty="0">
                <a:solidFill>
                  <a:schemeClr val="bg1"/>
                </a:solidFill>
                <a:latin typeface="NikoshBAN" panose="02000000000000000000" pitchFamily="2" charset="0"/>
                <a:cs typeface="NikoshBAN" panose="02000000000000000000" pitchFamily="2" charset="0"/>
              </a:rPr>
              <a:t>ই-সেবা কেন্দ্র থেকে এই দলিল সহজে সংগ্রহ করা যায়</a:t>
            </a:r>
            <a:r>
              <a:rPr lang="en-US" sz="2800" dirty="0">
                <a:solidFill>
                  <a:schemeClr val="bg1"/>
                </a:solidFill>
                <a:latin typeface="NikoshBAN" panose="02000000000000000000" pitchFamily="2" charset="0"/>
                <a:cs typeface="NikoshBAN" panose="02000000000000000000" pitchFamily="2" charset="0"/>
              </a:rPr>
              <a:t>।</a:t>
            </a:r>
          </a:p>
          <a:p>
            <a:pPr algn="just"/>
            <a:endParaRPr lang="en-US" sz="2800" dirty="0">
              <a:solidFill>
                <a:schemeClr val="bg1"/>
              </a:solidFill>
              <a:latin typeface="NikoshBAN" panose="02000000000000000000" pitchFamily="2" charset="0"/>
              <a:cs typeface="NikoshBAN" panose="02000000000000000000" pitchFamily="2" charset="0"/>
            </a:endParaRPr>
          </a:p>
        </p:txBody>
      </p:sp>
      <p:pic>
        <p:nvPicPr>
          <p:cNvPr id="4100" name="Picture 4" descr="ইউনিয়ন-ডিজিটাল-সেন্টারের-সেবা-সমূহ">
            <a:extLst>
              <a:ext uri="{FF2B5EF4-FFF2-40B4-BE49-F238E27FC236}">
                <a16:creationId xmlns:a16="http://schemas.microsoft.com/office/drawing/2014/main" id="{FF73C56A-8489-445E-A874-AF4829A1C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74" y="1361294"/>
            <a:ext cx="4876800" cy="2840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অনলাইনে জমির খতিয়ান-পর্চা সংগ্রহ করা যাবে যেভাবে - Padma News">
            <a:extLst>
              <a:ext uri="{FF2B5EF4-FFF2-40B4-BE49-F238E27FC236}">
                <a16:creationId xmlns:a16="http://schemas.microsoft.com/office/drawing/2014/main" id="{012B9B1D-F4B0-4037-9315-37AA30586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093" y="1361294"/>
            <a:ext cx="4801333" cy="2840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1000"/>
                                        <p:tgtEl>
                                          <p:spTgt spid="4102"/>
                                        </p:tgtEl>
                                      </p:cBhvr>
                                    </p:animEffect>
                                    <p:anim calcmode="lin" valueType="num">
                                      <p:cBhvr>
                                        <p:cTn id="18" dur="1000" fill="hold"/>
                                        <p:tgtEl>
                                          <p:spTgt spid="4102"/>
                                        </p:tgtEl>
                                        <p:attrNameLst>
                                          <p:attrName>ppt_x</p:attrName>
                                        </p:attrNameLst>
                                      </p:cBhvr>
                                      <p:tavLst>
                                        <p:tav tm="0">
                                          <p:val>
                                            <p:strVal val="#ppt_x"/>
                                          </p:val>
                                        </p:tav>
                                        <p:tav tm="100000">
                                          <p:val>
                                            <p:strVal val="#ppt_x"/>
                                          </p:val>
                                        </p:tav>
                                      </p:tavLst>
                                    </p:anim>
                                    <p:anim calcmode="lin" valueType="num">
                                      <p:cBhvr>
                                        <p:cTn id="1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385820-2499-4633-8EB9-5C87298B2FD3}"/>
              </a:ext>
            </a:extLst>
          </p:cNvPr>
          <p:cNvSpPr txBox="1"/>
          <p:nvPr/>
        </p:nvSpPr>
        <p:spPr>
          <a:xfrm>
            <a:off x="3057524" y="96691"/>
            <a:ext cx="5910629" cy="769441"/>
          </a:xfrm>
          <a:prstGeom prst="rect">
            <a:avLst/>
          </a:prstGeom>
          <a:noFill/>
        </p:spPr>
        <p:txBody>
          <a:bodyPr wrap="square">
            <a:spAutoFit/>
          </a:bodyPr>
          <a:lstStyle/>
          <a:p>
            <a:pPr algn="ct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ই-</a:t>
            </a:r>
            <a:r>
              <a:rPr kumimoji="0" lang="en-US" altLang="en-US" sz="44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স্বাস্থ্য</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en-US" altLang="en-US" sz="44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সেবা</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টেলিমেডিসিন</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endParaRPr lang="en-US" sz="4400" dirty="0"/>
          </a:p>
        </p:txBody>
      </p:sp>
      <p:sp>
        <p:nvSpPr>
          <p:cNvPr id="5" name="TextBox 4">
            <a:extLst>
              <a:ext uri="{FF2B5EF4-FFF2-40B4-BE49-F238E27FC236}">
                <a16:creationId xmlns:a16="http://schemas.microsoft.com/office/drawing/2014/main" id="{927381E7-101B-4F1E-86F6-A9930BB54BF3}"/>
              </a:ext>
            </a:extLst>
          </p:cNvPr>
          <p:cNvSpPr txBox="1"/>
          <p:nvPr/>
        </p:nvSpPr>
        <p:spPr>
          <a:xfrm>
            <a:off x="105509" y="4064197"/>
            <a:ext cx="11881338" cy="2677656"/>
          </a:xfrm>
          <a:prstGeom prst="rect">
            <a:avLst/>
          </a:prstGeom>
          <a:noFill/>
        </p:spPr>
        <p:txBody>
          <a:bodyPr wrap="square">
            <a:spAutoFit/>
          </a:bodyPr>
          <a:lstStyle/>
          <a:p>
            <a:pPr algn="just"/>
            <a:r>
              <a:rPr lang="as-IN" sz="2800" b="0" i="0" dirty="0">
                <a:solidFill>
                  <a:schemeClr val="bg1"/>
                </a:solidFill>
                <a:effectLst/>
                <a:latin typeface="NikoshBAN" panose="02000000000000000000" pitchFamily="2" charset="0"/>
                <a:cs typeface="NikoshBAN" panose="02000000000000000000" pitchFamily="2" charset="0"/>
              </a:rPr>
              <a:t>ই-স্বাস্থ্যসেবা হচ্ছে ইন্টারনেট এ মোবাইল ফোনের মাধ্যমে পরিচালিত স্বাস্থ্যসেবা।</a:t>
            </a:r>
            <a:r>
              <a:rPr lang="bn-IN" sz="2800" dirty="0">
                <a:solidFill>
                  <a:schemeClr val="bg1"/>
                </a:solidFill>
                <a:latin typeface="NikoshBAN" panose="02000000000000000000" pitchFamily="2" charset="0"/>
                <a:cs typeface="NikoshBAN" pitchFamily="2" charset="0"/>
              </a:rPr>
              <a:t>হাসপাতালে কর্মরত চিকিৎসকরা এখন মোবাইল ফোনে স্বাস্থ্য পরামর্শ দিয়ে থাকেন। </a:t>
            </a:r>
            <a:r>
              <a:rPr lang="as-IN" sz="2800" b="0" i="0" dirty="0">
                <a:solidFill>
                  <a:schemeClr val="bg1"/>
                </a:solidFill>
                <a:effectLst/>
                <a:latin typeface="NikoshBAN" panose="02000000000000000000" pitchFamily="2" charset="0"/>
                <a:cs typeface="NikoshBAN" panose="02000000000000000000" pitchFamily="2" charset="0"/>
              </a:rPr>
              <a:t>বর্তমানে দেশের অনেক হাসপাতালে</a:t>
            </a:r>
            <a:r>
              <a:rPr lang="bn-IN" sz="2800" dirty="0">
                <a:solidFill>
                  <a:schemeClr val="bg1"/>
                </a:solidFill>
                <a:latin typeface="NikoshBAN" panose="02000000000000000000" pitchFamily="2" charset="0"/>
                <a:cs typeface="NikoshBAN" pitchFamily="2" charset="0"/>
              </a:rPr>
              <a:t> টেলিমেডিসিন সেবা চালু হয়েছে।</a:t>
            </a:r>
            <a:r>
              <a:rPr lang="en-US" sz="2800" dirty="0">
                <a:solidFill>
                  <a:schemeClr val="bg1"/>
                </a:solidFill>
                <a:latin typeface="NikoshBAN" panose="02000000000000000000" pitchFamily="2" charset="0"/>
                <a:cs typeface="NikoshBAN" pitchFamily="2" charset="0"/>
              </a:rPr>
              <a:t> </a:t>
            </a:r>
            <a:r>
              <a:rPr lang="as-IN" sz="2800" b="0" i="0" dirty="0">
                <a:solidFill>
                  <a:schemeClr val="bg1"/>
                </a:solidFill>
                <a:effectLst/>
                <a:latin typeface="NikoshBAN" panose="02000000000000000000" pitchFamily="2" charset="0"/>
                <a:cs typeface="NikoshBAN" panose="02000000000000000000" pitchFamily="2" charset="0"/>
              </a:rPr>
              <a:t>এই সেবা চালুর ফলে গ্রাম বা প্রত্যন্ত এলাকায় বসবাসরত ধনী-গরীব সকলের জন্যই বিনামূল্যে সরকারী চিকিৎসকদের নিকট থেকে চিকিৎসা পরামর্শ গ্রহণের সুযোগ সৃষ্টি হয়েছে।এর মাধ্যমে রোগী উপজেলা থেকে জেলা সদরে না এসেও বিশেষজ্ঞ চিকিৎসকের সেবা ও পরামর্শ পাচ্ছে।এছাড়া বর্তমানে বিভিন্ন প্যাথলজি ও ডায়গনষ্টিক সেন্টার থেকে মোবাইল ফোনের মাধ্যমে রোগীরা তথ্য সেবা পাচ্ছে।</a:t>
            </a:r>
          </a:p>
        </p:txBody>
      </p:sp>
      <p:pic>
        <p:nvPicPr>
          <p:cNvPr id="5122" name="Picture 2" descr="জয় বাংলা টেলিমেডিসিন অ্যাপ চালু – টেক শহর">
            <a:extLst>
              <a:ext uri="{FF2B5EF4-FFF2-40B4-BE49-F238E27FC236}">
                <a16:creationId xmlns:a16="http://schemas.microsoft.com/office/drawing/2014/main" id="{3EB4369D-A61C-45AC-9445-81C7A56C4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89" y="983660"/>
            <a:ext cx="4979377" cy="2677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Telemedicine Doctor number: বাংলায় চালু টেলিমেডিসিন, জেনে নিন ফোন নম্বরগুলি">
            <a:extLst>
              <a:ext uri="{FF2B5EF4-FFF2-40B4-BE49-F238E27FC236}">
                <a16:creationId xmlns:a16="http://schemas.microsoft.com/office/drawing/2014/main" id="{2A14E07D-209B-4352-96E9-2CEC995A3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222" y="983660"/>
            <a:ext cx="4674943" cy="2677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par>
                                <p:cTn id="15" presetID="53" presetClass="entr" presetSubtype="16"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p:cTn id="17" dur="500" fill="hold"/>
                                        <p:tgtEl>
                                          <p:spTgt spid="5124"/>
                                        </p:tgtEl>
                                        <p:attrNameLst>
                                          <p:attrName>ppt_w</p:attrName>
                                        </p:attrNameLst>
                                      </p:cBhvr>
                                      <p:tavLst>
                                        <p:tav tm="0">
                                          <p:val>
                                            <p:fltVal val="0"/>
                                          </p:val>
                                        </p:tav>
                                        <p:tav tm="100000">
                                          <p:val>
                                            <p:strVal val="#ppt_w"/>
                                          </p:val>
                                        </p:tav>
                                      </p:tavLst>
                                    </p:anim>
                                    <p:anim calcmode="lin" valueType="num">
                                      <p:cBhvr>
                                        <p:cTn id="18" dur="500" fill="hold"/>
                                        <p:tgtEl>
                                          <p:spTgt spid="5124"/>
                                        </p:tgtEl>
                                        <p:attrNameLst>
                                          <p:attrName>ppt_h</p:attrName>
                                        </p:attrNameLst>
                                      </p:cBhvr>
                                      <p:tavLst>
                                        <p:tav tm="0">
                                          <p:val>
                                            <p:fltVal val="0"/>
                                          </p:val>
                                        </p:tav>
                                        <p:tav tm="100000">
                                          <p:val>
                                            <p:strVal val="#ppt_h"/>
                                          </p:val>
                                        </p:tav>
                                      </p:tavLst>
                                    </p:anim>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65095-7FAC-4FBB-86A1-687B6056DB1E}"/>
              </a:ext>
            </a:extLst>
          </p:cNvPr>
          <p:cNvSpPr txBox="1"/>
          <p:nvPr/>
        </p:nvSpPr>
        <p:spPr>
          <a:xfrm>
            <a:off x="1538654" y="193403"/>
            <a:ext cx="9152792" cy="769441"/>
          </a:xfrm>
          <a:prstGeom prst="rect">
            <a:avLst/>
          </a:prstGeom>
          <a:noFill/>
        </p:spPr>
        <p:txBody>
          <a:bodyPr wrap="square">
            <a:spAutoFit/>
          </a:bodyPr>
          <a:lstStyle/>
          <a:p>
            <a:pPr algn="ctr"/>
            <a:r>
              <a:rPr kumimoji="0" lang="en-US" altLang="en-US" sz="44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রেলওয়ের</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ই-</a:t>
            </a:r>
            <a:r>
              <a:rPr lang="en-US" altLang="en-US" sz="4400" dirty="0" err="1">
                <a:solidFill>
                  <a:schemeClr val="bg1"/>
                </a:solidFill>
                <a:latin typeface="NikoshBAN" panose="02000000000000000000" pitchFamily="2" charset="0"/>
                <a:cs typeface="NikoshBAN" panose="02000000000000000000" pitchFamily="2" charset="0"/>
              </a:rPr>
              <a:t>টি</a:t>
            </a:r>
            <a:r>
              <a:rPr kumimoji="0" lang="en-US" altLang="en-US" sz="44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কেটিং</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ও </a:t>
            </a:r>
            <a:r>
              <a:rPr kumimoji="0" lang="en-US" altLang="en-US" sz="44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মোবাইল</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en-US" altLang="en-US" sz="44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টিকেটিং</a:t>
            </a:r>
            <a:r>
              <a:rPr kumimoji="0" lang="en-US" altLang="en-US" sz="44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endParaRPr lang="en-US" sz="4400" dirty="0"/>
          </a:p>
        </p:txBody>
      </p:sp>
      <p:sp>
        <p:nvSpPr>
          <p:cNvPr id="4" name="TextBox 3">
            <a:extLst>
              <a:ext uri="{FF2B5EF4-FFF2-40B4-BE49-F238E27FC236}">
                <a16:creationId xmlns:a16="http://schemas.microsoft.com/office/drawing/2014/main" id="{E2B9BDC8-E4D4-4455-B49C-3B1EE62B71FF}"/>
              </a:ext>
            </a:extLst>
          </p:cNvPr>
          <p:cNvSpPr txBox="1"/>
          <p:nvPr/>
        </p:nvSpPr>
        <p:spPr>
          <a:xfrm>
            <a:off x="615461" y="4829128"/>
            <a:ext cx="10961077" cy="1384995"/>
          </a:xfrm>
          <a:prstGeom prst="rect">
            <a:avLst/>
          </a:prstGeom>
          <a:noFill/>
        </p:spPr>
        <p:txBody>
          <a:bodyPr wrap="square">
            <a:spAutoFit/>
          </a:bodyPr>
          <a:lstStyle/>
          <a:p>
            <a:pPr algn="just"/>
            <a:r>
              <a:rPr lang="bn-IN" sz="2800" dirty="0">
                <a:solidFill>
                  <a:schemeClr val="bg1"/>
                </a:solidFill>
                <a:latin typeface="NikoshBAN" pitchFamily="2" charset="0"/>
                <a:cs typeface="NikoshBAN" pitchFamily="2" charset="0"/>
              </a:rPr>
              <a:t>বাংলাদেশ রেলওয়ের টি</a:t>
            </a:r>
            <a:r>
              <a:rPr lang="en-US" sz="2800" dirty="0" err="1">
                <a:solidFill>
                  <a:schemeClr val="bg1"/>
                </a:solidFill>
                <a:latin typeface="NikoshBAN" pitchFamily="2" charset="0"/>
                <a:cs typeface="NikoshBAN" pitchFamily="2" charset="0"/>
              </a:rPr>
              <a:t>কিট</a:t>
            </a:r>
            <a:r>
              <a:rPr lang="bn-IN" sz="2800" dirty="0">
                <a:solidFill>
                  <a:schemeClr val="bg1"/>
                </a:solidFill>
                <a:latin typeface="NikoshBAN" pitchFamily="2" charset="0"/>
                <a:cs typeface="NikoshBAN" pitchFamily="2" charset="0"/>
              </a:rPr>
              <a:t> এখন মোবাইল ফোনেও কাটা যায়। বর্তমানে অনলাইনে বা মোবাইল ফোনে ট্রেন,বাস বা বিমানের টিকেট সংগ্রহ করা যায়।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ফলে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নিজের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সুবিধামতো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সময়ে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স্টেশনে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গিয়েও</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নির্দিষ্ট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গন্তব্যের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টিকিট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সংগ্রহ</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সম্ভব</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হচ্ছে</a:t>
            </a:r>
            <a:r>
              <a:rPr lang="en-US" sz="2800" dirty="0">
                <a:solidFill>
                  <a:schemeClr val="bg1"/>
                </a:solidFill>
                <a:latin typeface="NikoshBAN" panose="02000000000000000000" pitchFamily="2" charset="0"/>
                <a:cs typeface="NikoshBAN" panose="02000000000000000000" pitchFamily="2" charset="0"/>
              </a:rPr>
              <a:t>।</a:t>
            </a:r>
          </a:p>
        </p:txBody>
      </p:sp>
      <p:grpSp>
        <p:nvGrpSpPr>
          <p:cNvPr id="5" name="Group 4">
            <a:extLst>
              <a:ext uri="{FF2B5EF4-FFF2-40B4-BE49-F238E27FC236}">
                <a16:creationId xmlns:a16="http://schemas.microsoft.com/office/drawing/2014/main" id="{018A222A-4604-4CDD-B0D3-6E1381849BF1}"/>
              </a:ext>
            </a:extLst>
          </p:cNvPr>
          <p:cNvGrpSpPr/>
          <p:nvPr/>
        </p:nvGrpSpPr>
        <p:grpSpPr>
          <a:xfrm>
            <a:off x="80253" y="1311216"/>
            <a:ext cx="5678709" cy="2935469"/>
            <a:chOff x="80253" y="1311217"/>
            <a:chExt cx="5935840" cy="2320006"/>
          </a:xfrm>
        </p:grpSpPr>
        <p:pic>
          <p:nvPicPr>
            <p:cNvPr id="6148" name="Picture 4" descr="অনলাইনে ট্রেনের টিকিট কাটবেন যেভাবে : ই-টিকেট বিডি">
              <a:extLst>
                <a:ext uri="{FF2B5EF4-FFF2-40B4-BE49-F238E27FC236}">
                  <a16:creationId xmlns:a16="http://schemas.microsoft.com/office/drawing/2014/main" id="{33516DA6-8EE9-483F-AAD2-1C8B033B5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8" t="13126" r="11334" b="12329"/>
            <a:stretch/>
          </p:blipFill>
          <p:spPr bwMode="auto">
            <a:xfrm>
              <a:off x="2991170" y="1311217"/>
              <a:ext cx="3024923" cy="2320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কাল থেকে আবার ট্রেন চলবে, টিকিট বিক্রি হবে শুধু অনলাইনে | 1035785 | কালের  কণ্ঠ | kalerkantho">
              <a:extLst>
                <a:ext uri="{FF2B5EF4-FFF2-40B4-BE49-F238E27FC236}">
                  <a16:creationId xmlns:a16="http://schemas.microsoft.com/office/drawing/2014/main" id="{07EBB565-A95B-4DCB-A492-50A23651A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3" y="1318846"/>
              <a:ext cx="3110985" cy="2312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89A6AE7-A3AB-4BAC-B9DF-42027BD501CD}"/>
              </a:ext>
            </a:extLst>
          </p:cNvPr>
          <p:cNvGrpSpPr/>
          <p:nvPr/>
        </p:nvGrpSpPr>
        <p:grpSpPr>
          <a:xfrm>
            <a:off x="6210573" y="1214501"/>
            <a:ext cx="5787994" cy="3032183"/>
            <a:chOff x="6210573" y="1214502"/>
            <a:chExt cx="5787994" cy="2320006"/>
          </a:xfrm>
        </p:grpSpPr>
        <p:pic>
          <p:nvPicPr>
            <p:cNvPr id="6146" name="Picture 2" descr="Around the world in 5 days. In Coach. - Wandering Aramean">
              <a:extLst>
                <a:ext uri="{FF2B5EF4-FFF2-40B4-BE49-F238E27FC236}">
                  <a16:creationId xmlns:a16="http://schemas.microsoft.com/office/drawing/2014/main" id="{5145B280-23C9-4A8D-A3D2-B6EE42EC3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5812" y="1236689"/>
              <a:ext cx="3032755" cy="2297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বুধবার থেকে অভ্যন্তরীণ রুটে বিমান চলবে">
              <a:extLst>
                <a:ext uri="{FF2B5EF4-FFF2-40B4-BE49-F238E27FC236}">
                  <a16:creationId xmlns:a16="http://schemas.microsoft.com/office/drawing/2014/main" id="{BE40115D-0DFE-470F-86A3-1E916D2D6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573" y="1214502"/>
              <a:ext cx="2976222" cy="2320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84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CFAAB1-6860-41AC-87EF-B6731AE9BA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685" y="-8401"/>
            <a:ext cx="12206937" cy="6866401"/>
          </a:xfrm>
          <a:prstGeom prst="rect">
            <a:avLst/>
          </a:prstGeom>
        </p:spPr>
      </p:pic>
      <p:sp>
        <p:nvSpPr>
          <p:cNvPr id="3" name="TextBox 2">
            <a:extLst>
              <a:ext uri="{FF2B5EF4-FFF2-40B4-BE49-F238E27FC236}">
                <a16:creationId xmlns:a16="http://schemas.microsoft.com/office/drawing/2014/main" id="{70EC5307-B3FC-462D-BD84-CF2C3E7E42F6}"/>
              </a:ext>
            </a:extLst>
          </p:cNvPr>
          <p:cNvSpPr txBox="1"/>
          <p:nvPr/>
        </p:nvSpPr>
        <p:spPr>
          <a:xfrm>
            <a:off x="3802626" y="1041606"/>
            <a:ext cx="4557251" cy="1323439"/>
          </a:xfrm>
          <a:prstGeom prst="rect">
            <a:avLst/>
          </a:prstGeom>
          <a:noFill/>
        </p:spPr>
        <p:txBody>
          <a:bodyPr wrap="square" rtlCol="0">
            <a:prstTxWarp prst="textButton">
              <a:avLst/>
            </a:prstTxWarp>
            <a:spAutoFit/>
          </a:bodyPr>
          <a:lstStyle/>
          <a:p>
            <a:pPr algn="ctr"/>
            <a:r>
              <a:rPr lang="bn-IN" sz="8000" dirty="0">
                <a:solidFill>
                  <a:schemeClr val="bg1"/>
                </a:solidFill>
                <a:latin typeface="NikoshBAN" panose="02000000000000000000" pitchFamily="2" charset="0"/>
                <a:cs typeface="NikoshBAN" panose="02000000000000000000" pitchFamily="2" charset="0"/>
              </a:rPr>
              <a:t>দলগত</a:t>
            </a:r>
            <a:r>
              <a:rPr lang="bn-IN" sz="8000" dirty="0">
                <a:solidFill>
                  <a:srgbClr val="C00000"/>
                </a:solidFill>
                <a:latin typeface="NikoshBAN" panose="02000000000000000000" pitchFamily="2" charset="0"/>
                <a:cs typeface="NikoshBAN" panose="02000000000000000000" pitchFamily="2" charset="0"/>
              </a:rPr>
              <a:t> </a:t>
            </a:r>
            <a:r>
              <a:rPr lang="bn-IN" sz="8000" dirty="0">
                <a:solidFill>
                  <a:schemeClr val="bg1"/>
                </a:solidFill>
                <a:latin typeface="NikoshBAN" panose="02000000000000000000" pitchFamily="2" charset="0"/>
                <a:cs typeface="NikoshBAN" panose="02000000000000000000" pitchFamily="2" charset="0"/>
              </a:rPr>
              <a:t>কাজ</a:t>
            </a:r>
            <a:r>
              <a:rPr lang="bn-IN" sz="8000" dirty="0">
                <a:solidFill>
                  <a:srgbClr val="C00000"/>
                </a:solidFill>
                <a:latin typeface="NikoshBAN" panose="02000000000000000000" pitchFamily="2" charset="0"/>
                <a:cs typeface="NikoshBAN" panose="02000000000000000000" pitchFamily="2" charset="0"/>
              </a:rPr>
              <a:t> </a:t>
            </a:r>
            <a:endParaRPr lang="en-US" sz="8000" dirty="0">
              <a:solidFill>
                <a:srgbClr val="C000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3112469-0F83-40AD-97AF-A52E78C37623}"/>
              </a:ext>
            </a:extLst>
          </p:cNvPr>
          <p:cNvSpPr txBox="1"/>
          <p:nvPr/>
        </p:nvSpPr>
        <p:spPr>
          <a:xfrm>
            <a:off x="272562" y="2762199"/>
            <a:ext cx="11667391" cy="1569660"/>
          </a:xfrm>
          <a:prstGeom prst="rect">
            <a:avLst/>
          </a:prstGeom>
          <a:noFill/>
        </p:spPr>
        <p:txBody>
          <a:bodyPr wrap="square" rtlCol="0">
            <a:spAutoFit/>
          </a:bodyPr>
          <a:lstStyle/>
          <a:p>
            <a:pPr algn="ctr"/>
            <a:r>
              <a:rPr lang="en-US" sz="4800" dirty="0" err="1">
                <a:solidFill>
                  <a:schemeClr val="bg1"/>
                </a:solidFill>
                <a:latin typeface="NikoshBAN" panose="02000000000000000000" pitchFamily="2" charset="0"/>
                <a:cs typeface="NikoshBAN" panose="02000000000000000000" pitchFamily="2" charset="0"/>
              </a:rPr>
              <a:t>ডিজিটাল</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বাংলাদেশ</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গঠনে</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বাংলাদেশ</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সরকারের</a:t>
            </a:r>
            <a:r>
              <a:rPr lang="en-US" sz="4800" dirty="0">
                <a:solidFill>
                  <a:schemeClr val="bg1"/>
                </a:solidFill>
                <a:latin typeface="NikoshBAN" panose="02000000000000000000" pitchFamily="2" charset="0"/>
                <a:cs typeface="NikoshBAN" panose="02000000000000000000" pitchFamily="2" charset="0"/>
              </a:rPr>
              <a:t> ই-</a:t>
            </a:r>
            <a:r>
              <a:rPr lang="en-US" sz="4800" dirty="0" err="1">
                <a:solidFill>
                  <a:schemeClr val="bg1"/>
                </a:solidFill>
                <a:latin typeface="NikoshBAN" panose="02000000000000000000" pitchFamily="2" charset="0"/>
                <a:cs typeface="NikoshBAN" panose="02000000000000000000" pitchFamily="2" charset="0"/>
              </a:rPr>
              <a:t>সেবার</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একটি</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তালিকা</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তৈরি</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কর</a:t>
            </a:r>
            <a:r>
              <a:rPr lang="en-US" sz="4800" dirty="0">
                <a:solidFill>
                  <a:schemeClr val="bg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8740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2C8E3-2571-4C29-B3AE-B6B48471D65E}"/>
              </a:ext>
            </a:extLst>
          </p:cNvPr>
          <p:cNvSpPr txBox="1"/>
          <p:nvPr/>
        </p:nvSpPr>
        <p:spPr>
          <a:xfrm>
            <a:off x="4849316" y="0"/>
            <a:ext cx="3055680" cy="1107996"/>
          </a:xfrm>
          <a:prstGeom prst="rect">
            <a:avLst/>
          </a:prstGeom>
          <a:noFill/>
        </p:spPr>
        <p:txBody>
          <a:bodyPr wrap="square">
            <a:spAutoFit/>
          </a:bodyPr>
          <a:lstStyle/>
          <a:p>
            <a:pPr algn="ctr">
              <a:lnSpc>
                <a:spcPct val="150000"/>
              </a:lnSpc>
            </a:pPr>
            <a:r>
              <a:rPr lang="en-US" sz="4800" dirty="0" err="1">
                <a:ln w="0"/>
                <a:solidFill>
                  <a:schemeClr val="bg1"/>
                </a:solidFill>
                <a:latin typeface="NikoshBAN" pitchFamily="2" charset="0"/>
                <a:cs typeface="NikoshBAN" pitchFamily="2" charset="0"/>
              </a:rPr>
              <a:t>মূল্যায়ন</a:t>
            </a:r>
            <a:endParaRPr lang="en-US" sz="4800" dirty="0">
              <a:ln w="0"/>
              <a:solidFill>
                <a:schemeClr val="bg1"/>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EED9B37A-1BF2-45BD-A2D8-ED923D761900}"/>
              </a:ext>
            </a:extLst>
          </p:cNvPr>
          <p:cNvSpPr txBox="1"/>
          <p:nvPr/>
        </p:nvSpPr>
        <p:spPr>
          <a:xfrm>
            <a:off x="539785" y="2229171"/>
            <a:ext cx="10539774" cy="1331134"/>
          </a:xfrm>
          <a:prstGeom prst="rect">
            <a:avLst/>
          </a:prstGeom>
          <a:noFill/>
        </p:spPr>
        <p:txBody>
          <a:bodyPr wrap="square">
            <a:spAutoFit/>
          </a:bodyPr>
          <a:lstStyle/>
          <a:p>
            <a:pPr>
              <a:lnSpc>
                <a:spcPct val="150000"/>
              </a:lnSpc>
            </a:pPr>
            <a:r>
              <a:rPr lang="en-US" sz="2800" dirty="0">
                <a:ln w="0"/>
                <a:solidFill>
                  <a:schemeClr val="bg1"/>
                </a:solidFill>
                <a:latin typeface="NikoshBAN" pitchFamily="2" charset="0"/>
                <a:cs typeface="NikoshBAN" pitchFamily="2" charset="0"/>
              </a:rPr>
              <a:t>২. </a:t>
            </a:r>
            <a:r>
              <a:rPr lang="bn-BD" sz="2800" dirty="0">
                <a:solidFill>
                  <a:schemeClr val="bg1"/>
                </a:solidFill>
                <a:latin typeface="NikoshBAN" pitchFamily="2" charset="0"/>
                <a:cs typeface="NikoshBAN" pitchFamily="2" charset="0"/>
              </a:rPr>
              <a:t>কিসের </a:t>
            </a:r>
            <a:r>
              <a:rPr lang="bn-IN" sz="2800" dirty="0">
                <a:solidFill>
                  <a:schemeClr val="bg1"/>
                </a:solidFill>
                <a:latin typeface="NikoshBAN" pitchFamily="2" charset="0"/>
                <a:cs typeface="NikoshBAN" pitchFamily="2" charset="0"/>
              </a:rPr>
              <a:t>সাহায্যে দ্রুত ও কম খরচে টাকা পাঠানো যায়?</a:t>
            </a:r>
          </a:p>
          <a:p>
            <a:pPr>
              <a:lnSpc>
                <a:spcPct val="150000"/>
              </a:lnSpc>
            </a:pPr>
            <a:endParaRPr lang="en-US" sz="2800" dirty="0">
              <a:ln w="0"/>
              <a:solidFill>
                <a:schemeClr val="bg1"/>
              </a:solidFill>
              <a:latin typeface="NikoshBAN" pitchFamily="2" charset="0"/>
              <a:cs typeface="NikoshBAN" pitchFamily="2" charset="0"/>
            </a:endParaRPr>
          </a:p>
        </p:txBody>
      </p:sp>
      <p:sp>
        <p:nvSpPr>
          <p:cNvPr id="4" name="TextBox 3">
            <a:extLst>
              <a:ext uri="{FF2B5EF4-FFF2-40B4-BE49-F238E27FC236}">
                <a16:creationId xmlns:a16="http://schemas.microsoft.com/office/drawing/2014/main" id="{9978E06B-5D5C-4C7C-9B77-C157BDE9F8E3}"/>
              </a:ext>
            </a:extLst>
          </p:cNvPr>
          <p:cNvSpPr txBox="1"/>
          <p:nvPr/>
        </p:nvSpPr>
        <p:spPr>
          <a:xfrm>
            <a:off x="964661" y="2998612"/>
            <a:ext cx="6581449" cy="684803"/>
          </a:xfrm>
          <a:prstGeom prst="rect">
            <a:avLst/>
          </a:prstGeom>
          <a:noFill/>
        </p:spPr>
        <p:txBody>
          <a:bodyPr wrap="square">
            <a:spAutoFit/>
          </a:bodyPr>
          <a:lstStyle/>
          <a:p>
            <a:pPr>
              <a:lnSpc>
                <a:spcPct val="150000"/>
              </a:lnSpc>
            </a:pPr>
            <a:r>
              <a:rPr lang="en-US" sz="2800" dirty="0" err="1">
                <a:ln w="0"/>
                <a:solidFill>
                  <a:schemeClr val="bg1"/>
                </a:solidFill>
                <a:latin typeface="NikoshBAN" pitchFamily="2" charset="0"/>
                <a:cs typeface="NikoshBAN" pitchFamily="2" charset="0"/>
              </a:rPr>
              <a:t>উত্তরঃ</a:t>
            </a:r>
            <a:r>
              <a:rPr lang="en-US" sz="2800" dirty="0">
                <a:ln w="0"/>
                <a:solidFill>
                  <a:schemeClr val="bg1"/>
                </a:solidFill>
                <a:latin typeface="NikoshBAN" pitchFamily="2" charset="0"/>
                <a:cs typeface="NikoshBAN" pitchFamily="2" charset="0"/>
              </a:rPr>
              <a:t> </a:t>
            </a:r>
            <a:r>
              <a:rPr lang="bn-IN" sz="2800" dirty="0">
                <a:solidFill>
                  <a:schemeClr val="bg1"/>
                </a:solidFill>
                <a:latin typeface="NikoshBAN" pitchFamily="2" charset="0"/>
                <a:cs typeface="NikoshBAN" pitchFamily="2" charset="0"/>
              </a:rPr>
              <a:t>ইলেকট্রনিক মানি ট্রান্সফার সিস্টে</a:t>
            </a:r>
            <a:r>
              <a:rPr lang="en-US" sz="2800" dirty="0">
                <a:solidFill>
                  <a:schemeClr val="bg1"/>
                </a:solidFill>
                <a:latin typeface="NikoshBAN" pitchFamily="2" charset="0"/>
                <a:cs typeface="NikoshBAN" pitchFamily="2" charset="0"/>
              </a:rPr>
              <a:t>ম</a:t>
            </a:r>
            <a:r>
              <a:rPr lang="bn-IN" sz="2800" dirty="0">
                <a:solidFill>
                  <a:schemeClr val="bg1"/>
                </a:solidFill>
                <a:latin typeface="NikoshBAN" pitchFamily="2" charset="0"/>
                <a:cs typeface="NikoshBAN" pitchFamily="2" charset="0"/>
              </a:rPr>
              <a:t> </a:t>
            </a:r>
            <a:endParaRPr lang="en-US" sz="2800" dirty="0">
              <a:ln w="0"/>
              <a:solidFill>
                <a:schemeClr val="bg1"/>
              </a:solidFill>
              <a:latin typeface="NikoshBAN" pitchFamily="2" charset="0"/>
              <a:cs typeface="NikoshBAN" pitchFamily="2" charset="0"/>
            </a:endParaRPr>
          </a:p>
        </p:txBody>
      </p:sp>
      <p:sp>
        <p:nvSpPr>
          <p:cNvPr id="5" name="TextBox 4">
            <a:extLst>
              <a:ext uri="{FF2B5EF4-FFF2-40B4-BE49-F238E27FC236}">
                <a16:creationId xmlns:a16="http://schemas.microsoft.com/office/drawing/2014/main" id="{E6746D7B-BF50-4C64-93CE-86B7018BC861}"/>
              </a:ext>
            </a:extLst>
          </p:cNvPr>
          <p:cNvSpPr txBox="1"/>
          <p:nvPr/>
        </p:nvSpPr>
        <p:spPr>
          <a:xfrm>
            <a:off x="539785" y="907400"/>
            <a:ext cx="10539774" cy="1331134"/>
          </a:xfrm>
          <a:prstGeom prst="rect">
            <a:avLst/>
          </a:prstGeom>
          <a:noFill/>
        </p:spPr>
        <p:txBody>
          <a:bodyPr wrap="square">
            <a:spAutoFit/>
          </a:bodyPr>
          <a:lstStyle/>
          <a:p>
            <a:pPr>
              <a:lnSpc>
                <a:spcPct val="150000"/>
              </a:lnSpc>
            </a:pPr>
            <a:r>
              <a:rPr lang="en-US" sz="2800" dirty="0">
                <a:ln w="0"/>
                <a:solidFill>
                  <a:schemeClr val="bg1"/>
                </a:solidFill>
                <a:latin typeface="NikoshBAN" pitchFamily="2" charset="0"/>
                <a:cs typeface="NikoshBAN" pitchFamily="2" charset="0"/>
              </a:rPr>
              <a:t>১. </a:t>
            </a:r>
            <a:r>
              <a:rPr lang="en-US" sz="2800" dirty="0" err="1">
                <a:solidFill>
                  <a:schemeClr val="bg1"/>
                </a:solidFill>
                <a:latin typeface="NikoshBAN" pitchFamily="2" charset="0"/>
                <a:cs typeface="NikoshBAN" pitchFamily="2" charset="0"/>
              </a:rPr>
              <a:t>কোনটির</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কারনে</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চিনিকলের</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উৎপাদন</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বেড়েছে</a:t>
            </a:r>
            <a:r>
              <a:rPr lang="en-US" sz="2800" dirty="0">
                <a:solidFill>
                  <a:schemeClr val="bg1"/>
                </a:solidFill>
                <a:latin typeface="NikoshBAN" pitchFamily="2" charset="0"/>
                <a:cs typeface="NikoshBAN" pitchFamily="2" charset="0"/>
              </a:rPr>
              <a:t>?</a:t>
            </a:r>
          </a:p>
          <a:p>
            <a:pPr>
              <a:lnSpc>
                <a:spcPct val="150000"/>
              </a:lnSpc>
            </a:pPr>
            <a:endParaRPr lang="en-US" sz="2800" dirty="0">
              <a:ln w="0"/>
              <a:solidFill>
                <a:schemeClr val="bg1"/>
              </a:solidFill>
              <a:latin typeface="NikoshBAN" pitchFamily="2" charset="0"/>
              <a:cs typeface="NikoshBAN" pitchFamily="2" charset="0"/>
            </a:endParaRPr>
          </a:p>
        </p:txBody>
      </p:sp>
      <p:sp>
        <p:nvSpPr>
          <p:cNvPr id="6" name="TextBox 5">
            <a:extLst>
              <a:ext uri="{FF2B5EF4-FFF2-40B4-BE49-F238E27FC236}">
                <a16:creationId xmlns:a16="http://schemas.microsoft.com/office/drawing/2014/main" id="{5723C9EC-394F-4346-BBE5-525E4732CC7D}"/>
              </a:ext>
            </a:extLst>
          </p:cNvPr>
          <p:cNvSpPr txBox="1"/>
          <p:nvPr/>
        </p:nvSpPr>
        <p:spPr>
          <a:xfrm>
            <a:off x="964661" y="1676841"/>
            <a:ext cx="6581449" cy="684803"/>
          </a:xfrm>
          <a:prstGeom prst="rect">
            <a:avLst/>
          </a:prstGeom>
          <a:noFill/>
        </p:spPr>
        <p:txBody>
          <a:bodyPr wrap="square">
            <a:spAutoFit/>
          </a:bodyPr>
          <a:lstStyle/>
          <a:p>
            <a:pPr>
              <a:lnSpc>
                <a:spcPct val="150000"/>
              </a:lnSpc>
            </a:pPr>
            <a:r>
              <a:rPr lang="en-US" sz="2800" dirty="0" err="1">
                <a:ln w="0"/>
                <a:solidFill>
                  <a:schemeClr val="bg1"/>
                </a:solidFill>
                <a:latin typeface="NikoshBAN" pitchFamily="2" charset="0"/>
                <a:cs typeface="NikoshBAN" pitchFamily="2" charset="0"/>
              </a:rPr>
              <a:t>উত্তরঃ</a:t>
            </a:r>
            <a:r>
              <a:rPr lang="en-US" sz="2800" dirty="0">
                <a:ln w="0"/>
                <a:solidFill>
                  <a:schemeClr val="bg1"/>
                </a:solidFill>
                <a:latin typeface="NikoshBAN" pitchFamily="2" charset="0"/>
                <a:cs typeface="NikoshBAN" pitchFamily="2" charset="0"/>
              </a:rPr>
              <a:t>  ই-</a:t>
            </a:r>
            <a:r>
              <a:rPr lang="en-US" sz="2800" dirty="0" err="1">
                <a:ln w="0"/>
                <a:solidFill>
                  <a:schemeClr val="bg1"/>
                </a:solidFill>
                <a:latin typeface="NikoshBAN" pitchFamily="2" charset="0"/>
                <a:cs typeface="NikoshBAN" pitchFamily="2" charset="0"/>
              </a:rPr>
              <a:t>পূর্জি</a:t>
            </a:r>
            <a:endParaRPr lang="en-US" sz="2800" dirty="0">
              <a:ln w="0"/>
              <a:solidFill>
                <a:schemeClr val="bg1"/>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id="{9A0CD66F-7103-4BFC-9C26-9296EABAAAF4}"/>
              </a:ext>
            </a:extLst>
          </p:cNvPr>
          <p:cNvSpPr txBox="1"/>
          <p:nvPr/>
        </p:nvSpPr>
        <p:spPr>
          <a:xfrm>
            <a:off x="475130" y="3550942"/>
            <a:ext cx="10539774" cy="1331134"/>
          </a:xfrm>
          <a:prstGeom prst="rect">
            <a:avLst/>
          </a:prstGeom>
          <a:noFill/>
        </p:spPr>
        <p:txBody>
          <a:bodyPr wrap="square">
            <a:spAutoFit/>
          </a:bodyPr>
          <a:lstStyle/>
          <a:p>
            <a:pPr>
              <a:lnSpc>
                <a:spcPct val="150000"/>
              </a:lnSpc>
            </a:pPr>
            <a:r>
              <a:rPr lang="en-US" sz="2800" dirty="0">
                <a:ln w="0"/>
                <a:solidFill>
                  <a:schemeClr val="bg1"/>
                </a:solidFill>
                <a:latin typeface="NikoshBAN" pitchFamily="2" charset="0"/>
                <a:cs typeface="NikoshBAN" pitchFamily="2" charset="0"/>
              </a:rPr>
              <a:t>৩. </a:t>
            </a:r>
            <a:r>
              <a:rPr lang="en-US" sz="2800" dirty="0" err="1">
                <a:solidFill>
                  <a:schemeClr val="bg1"/>
                </a:solidFill>
                <a:latin typeface="NikoshBAN" pitchFamily="2" charset="0"/>
                <a:cs typeface="NikoshBAN" pitchFamily="2" charset="0"/>
              </a:rPr>
              <a:t>অনলাইনে</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টিকিট</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কাঁটাকে</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কী</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বলে</a:t>
            </a:r>
            <a:r>
              <a:rPr lang="en-US" sz="2800" dirty="0">
                <a:solidFill>
                  <a:schemeClr val="bg1"/>
                </a:solidFill>
                <a:latin typeface="NikoshBAN" pitchFamily="2" charset="0"/>
                <a:cs typeface="NikoshBAN" pitchFamily="2" charset="0"/>
              </a:rPr>
              <a:t>?</a:t>
            </a:r>
          </a:p>
          <a:p>
            <a:pPr>
              <a:lnSpc>
                <a:spcPct val="150000"/>
              </a:lnSpc>
            </a:pPr>
            <a:endParaRPr lang="en-US" sz="2800" dirty="0">
              <a:ln w="0"/>
              <a:solidFill>
                <a:schemeClr val="bg1"/>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id="{E979ECC5-6DAA-47E8-9EBE-35019B212C84}"/>
              </a:ext>
            </a:extLst>
          </p:cNvPr>
          <p:cNvSpPr txBox="1"/>
          <p:nvPr/>
        </p:nvSpPr>
        <p:spPr>
          <a:xfrm>
            <a:off x="900006" y="4320383"/>
            <a:ext cx="6581449" cy="684803"/>
          </a:xfrm>
          <a:prstGeom prst="rect">
            <a:avLst/>
          </a:prstGeom>
          <a:noFill/>
        </p:spPr>
        <p:txBody>
          <a:bodyPr wrap="square">
            <a:spAutoFit/>
          </a:bodyPr>
          <a:lstStyle/>
          <a:p>
            <a:pPr>
              <a:lnSpc>
                <a:spcPct val="150000"/>
              </a:lnSpc>
            </a:pPr>
            <a:r>
              <a:rPr lang="en-US" sz="2800" dirty="0" err="1">
                <a:ln w="0"/>
                <a:solidFill>
                  <a:schemeClr val="bg1"/>
                </a:solidFill>
                <a:latin typeface="NikoshBAN" pitchFamily="2" charset="0"/>
                <a:cs typeface="NikoshBAN" pitchFamily="2" charset="0"/>
              </a:rPr>
              <a:t>উত্তরঃ</a:t>
            </a:r>
            <a:r>
              <a:rPr lang="en-US" sz="2800" dirty="0">
                <a:ln w="0"/>
                <a:solidFill>
                  <a:schemeClr val="bg1"/>
                </a:solidFill>
                <a:latin typeface="NikoshBAN" pitchFamily="2" charset="0"/>
                <a:cs typeface="NikoshBAN" pitchFamily="2" charset="0"/>
              </a:rPr>
              <a:t>  ই-</a:t>
            </a:r>
            <a:r>
              <a:rPr lang="en-US" sz="2800" dirty="0" err="1">
                <a:ln w="0"/>
                <a:solidFill>
                  <a:schemeClr val="bg1"/>
                </a:solidFill>
                <a:latin typeface="NikoshBAN" pitchFamily="2" charset="0"/>
                <a:cs typeface="NikoshBAN" pitchFamily="2" charset="0"/>
              </a:rPr>
              <a:t>টিকেটিং</a:t>
            </a:r>
            <a:endParaRPr lang="en-US" sz="2800" dirty="0">
              <a:ln w="0"/>
              <a:solidFill>
                <a:schemeClr val="bg1"/>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id="{3CC43BA4-1BC7-470B-9420-593ACA740AF4}"/>
              </a:ext>
            </a:extLst>
          </p:cNvPr>
          <p:cNvSpPr txBox="1"/>
          <p:nvPr/>
        </p:nvSpPr>
        <p:spPr>
          <a:xfrm>
            <a:off x="475130" y="4838757"/>
            <a:ext cx="10539774" cy="1331134"/>
          </a:xfrm>
          <a:prstGeom prst="rect">
            <a:avLst/>
          </a:prstGeom>
          <a:noFill/>
        </p:spPr>
        <p:txBody>
          <a:bodyPr wrap="square">
            <a:spAutoFit/>
          </a:bodyPr>
          <a:lstStyle/>
          <a:p>
            <a:pPr>
              <a:lnSpc>
                <a:spcPct val="150000"/>
              </a:lnSpc>
            </a:pPr>
            <a:r>
              <a:rPr lang="en-US" sz="2800" dirty="0">
                <a:ln w="0"/>
                <a:solidFill>
                  <a:schemeClr val="bg1"/>
                </a:solidFill>
                <a:latin typeface="NikoshBAN" pitchFamily="2" charset="0"/>
                <a:cs typeface="NikoshBAN" pitchFamily="2" charset="0"/>
              </a:rPr>
              <a:t>৪. </a:t>
            </a:r>
            <a:r>
              <a:rPr lang="en-US" sz="2800" dirty="0">
                <a:solidFill>
                  <a:schemeClr val="bg1"/>
                </a:solidFill>
                <a:latin typeface="NikoshBAN" pitchFamily="2" charset="0"/>
                <a:cs typeface="NikoshBAN" pitchFamily="2" charset="0"/>
              </a:rPr>
              <a:t>ই-</a:t>
            </a:r>
            <a:r>
              <a:rPr lang="en-US" sz="2800" dirty="0" err="1">
                <a:solidFill>
                  <a:schemeClr val="bg1"/>
                </a:solidFill>
                <a:latin typeface="NikoshBAN" pitchFamily="2" charset="0"/>
                <a:cs typeface="NikoshBAN" pitchFamily="2" charset="0"/>
              </a:rPr>
              <a:t>এমটিএস</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এর</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পূর্ণরূপ</a:t>
            </a:r>
            <a:r>
              <a:rPr lang="en-US" sz="2800" dirty="0">
                <a:solidFill>
                  <a:schemeClr val="bg1"/>
                </a:solidFill>
                <a:latin typeface="NikoshBAN" pitchFamily="2" charset="0"/>
                <a:cs typeface="NikoshBAN" pitchFamily="2" charset="0"/>
              </a:rPr>
              <a:t> </a:t>
            </a:r>
            <a:r>
              <a:rPr lang="en-US" sz="2800" dirty="0" err="1">
                <a:solidFill>
                  <a:schemeClr val="bg1"/>
                </a:solidFill>
                <a:latin typeface="NikoshBAN" pitchFamily="2" charset="0"/>
                <a:cs typeface="NikoshBAN" pitchFamily="2" charset="0"/>
              </a:rPr>
              <a:t>কী</a:t>
            </a:r>
            <a:r>
              <a:rPr lang="en-US" sz="2800" dirty="0">
                <a:solidFill>
                  <a:schemeClr val="bg1"/>
                </a:solidFill>
                <a:latin typeface="NikoshBAN" pitchFamily="2" charset="0"/>
                <a:cs typeface="NikoshBAN" pitchFamily="2" charset="0"/>
              </a:rPr>
              <a:t>?</a:t>
            </a:r>
          </a:p>
          <a:p>
            <a:pPr>
              <a:lnSpc>
                <a:spcPct val="150000"/>
              </a:lnSpc>
            </a:pPr>
            <a:endParaRPr lang="en-US" sz="2800" dirty="0">
              <a:ln w="0"/>
              <a:solidFill>
                <a:schemeClr val="bg1"/>
              </a:solidFill>
              <a:latin typeface="NikoshBAN" pitchFamily="2" charset="0"/>
              <a:cs typeface="NikoshBAN" pitchFamily="2" charset="0"/>
            </a:endParaRPr>
          </a:p>
        </p:txBody>
      </p:sp>
      <p:sp>
        <p:nvSpPr>
          <p:cNvPr id="10" name="TextBox 9">
            <a:extLst>
              <a:ext uri="{FF2B5EF4-FFF2-40B4-BE49-F238E27FC236}">
                <a16:creationId xmlns:a16="http://schemas.microsoft.com/office/drawing/2014/main" id="{FD147334-601F-4C14-A923-E021235353C5}"/>
              </a:ext>
            </a:extLst>
          </p:cNvPr>
          <p:cNvSpPr txBox="1"/>
          <p:nvPr/>
        </p:nvSpPr>
        <p:spPr>
          <a:xfrm>
            <a:off x="900006" y="5608198"/>
            <a:ext cx="8384671" cy="684803"/>
          </a:xfrm>
          <a:prstGeom prst="rect">
            <a:avLst/>
          </a:prstGeom>
          <a:noFill/>
        </p:spPr>
        <p:txBody>
          <a:bodyPr wrap="square">
            <a:spAutoFit/>
          </a:bodyPr>
          <a:lstStyle/>
          <a:p>
            <a:pPr>
              <a:lnSpc>
                <a:spcPct val="150000"/>
              </a:lnSpc>
            </a:pPr>
            <a:r>
              <a:rPr lang="en-US" sz="2800" dirty="0" err="1">
                <a:ln w="0"/>
                <a:solidFill>
                  <a:schemeClr val="bg1"/>
                </a:solidFill>
                <a:latin typeface="NikoshBAN" pitchFamily="2" charset="0"/>
                <a:cs typeface="NikoshBAN" pitchFamily="2" charset="0"/>
              </a:rPr>
              <a:t>উত্তরঃ</a:t>
            </a:r>
            <a:r>
              <a:rPr lang="en-US" sz="2800" dirty="0">
                <a:ln w="0"/>
                <a:solidFill>
                  <a:schemeClr val="bg1"/>
                </a:solidFill>
                <a:latin typeface="NikoshBAN" pitchFamily="2" charset="0"/>
                <a:cs typeface="NikoshBAN" pitchFamily="2" charset="0"/>
              </a:rPr>
              <a:t>  Electronic Money Transfer System</a:t>
            </a:r>
          </a:p>
        </p:txBody>
      </p:sp>
    </p:spTree>
    <p:extLst>
      <p:ext uri="{BB962C8B-B14F-4D97-AF65-F5344CB8AC3E}">
        <p14:creationId xmlns:p14="http://schemas.microsoft.com/office/powerpoint/2010/main" val="42272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1000" fill="hold"/>
                                        <p:tgtEl>
                                          <p:spTgt spid="8"/>
                                        </p:tgtEl>
                                        <p:attrNameLst>
                                          <p:attrName>ppt_w</p:attrName>
                                        </p:attrNameLst>
                                      </p:cBhvr>
                                      <p:tavLst>
                                        <p:tav tm="0">
                                          <p:val>
                                            <p:fltVal val="0"/>
                                          </p:val>
                                        </p:tav>
                                        <p:tav tm="100000">
                                          <p:val>
                                            <p:strVal val="#ppt_w"/>
                                          </p:val>
                                        </p:tav>
                                      </p:tavLst>
                                    </p:anim>
                                    <p:anim calcmode="lin" valueType="num">
                                      <p:cBhvr>
                                        <p:cTn id="70" dur="1000" fill="hold"/>
                                        <p:tgtEl>
                                          <p:spTgt spid="8"/>
                                        </p:tgtEl>
                                        <p:attrNameLst>
                                          <p:attrName>ppt_h</p:attrName>
                                        </p:attrNameLst>
                                      </p:cBhvr>
                                      <p:tavLst>
                                        <p:tav tm="0">
                                          <p:val>
                                            <p:fltVal val="0"/>
                                          </p:val>
                                        </p:tav>
                                        <p:tav tm="100000">
                                          <p:val>
                                            <p:strVal val="#ppt_h"/>
                                          </p:val>
                                        </p:tav>
                                      </p:tavLst>
                                    </p:anim>
                                    <p:anim calcmode="lin" valueType="num">
                                      <p:cBhvr>
                                        <p:cTn id="71" dur="1000" fill="hold"/>
                                        <p:tgtEl>
                                          <p:spTgt spid="8"/>
                                        </p:tgtEl>
                                        <p:attrNameLst>
                                          <p:attrName>style.rotation</p:attrName>
                                        </p:attrNameLst>
                                      </p:cBhvr>
                                      <p:tavLst>
                                        <p:tav tm="0">
                                          <p:val>
                                            <p:fltVal val="90"/>
                                          </p:val>
                                        </p:tav>
                                        <p:tav tm="100000">
                                          <p:val>
                                            <p:fltVal val="0"/>
                                          </p:val>
                                        </p:tav>
                                      </p:tavLst>
                                    </p:anim>
                                    <p:animEffect transition="in" filter="fade">
                                      <p:cBhvr>
                                        <p:cTn id="72" dur="10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1000" fill="hold"/>
                                        <p:tgtEl>
                                          <p:spTgt spid="9"/>
                                        </p:tgtEl>
                                        <p:attrNameLst>
                                          <p:attrName>ppt_w</p:attrName>
                                        </p:attrNameLst>
                                      </p:cBhvr>
                                      <p:tavLst>
                                        <p:tav tm="0">
                                          <p:val>
                                            <p:fltVal val="0"/>
                                          </p:val>
                                        </p:tav>
                                        <p:tav tm="100000">
                                          <p:val>
                                            <p:strVal val="#ppt_w"/>
                                          </p:val>
                                        </p:tav>
                                      </p:tavLst>
                                    </p:anim>
                                    <p:anim calcmode="lin" valueType="num">
                                      <p:cBhvr>
                                        <p:cTn id="78" dur="1000" fill="hold"/>
                                        <p:tgtEl>
                                          <p:spTgt spid="9"/>
                                        </p:tgtEl>
                                        <p:attrNameLst>
                                          <p:attrName>ppt_h</p:attrName>
                                        </p:attrNameLst>
                                      </p:cBhvr>
                                      <p:tavLst>
                                        <p:tav tm="0">
                                          <p:val>
                                            <p:fltVal val="0"/>
                                          </p:val>
                                        </p:tav>
                                        <p:tav tm="100000">
                                          <p:val>
                                            <p:strVal val="#ppt_h"/>
                                          </p:val>
                                        </p:tav>
                                      </p:tavLst>
                                    </p:anim>
                                    <p:anim calcmode="lin" valueType="num">
                                      <p:cBhvr>
                                        <p:cTn id="79" dur="1000" fill="hold"/>
                                        <p:tgtEl>
                                          <p:spTgt spid="9"/>
                                        </p:tgtEl>
                                        <p:attrNameLst>
                                          <p:attrName>style.rotation</p:attrName>
                                        </p:attrNameLst>
                                      </p:cBhvr>
                                      <p:tavLst>
                                        <p:tav tm="0">
                                          <p:val>
                                            <p:fltVal val="90"/>
                                          </p:val>
                                        </p:tav>
                                        <p:tav tm="100000">
                                          <p:val>
                                            <p:fltVal val="0"/>
                                          </p:val>
                                        </p:tav>
                                      </p:tavLst>
                                    </p:anim>
                                    <p:animEffect transition="in" filter="fade">
                                      <p:cBhvr>
                                        <p:cTn id="80" dur="10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76EC36-D5F3-42EC-A964-B878265350F6}"/>
              </a:ext>
            </a:extLst>
          </p:cNvPr>
          <p:cNvSpPr txBox="1"/>
          <p:nvPr/>
        </p:nvSpPr>
        <p:spPr>
          <a:xfrm>
            <a:off x="3878921" y="1209495"/>
            <a:ext cx="4557251" cy="1323439"/>
          </a:xfrm>
          <a:prstGeom prst="rect">
            <a:avLst/>
          </a:prstGeom>
          <a:noFill/>
        </p:spPr>
        <p:txBody>
          <a:bodyPr wrap="square" rtlCol="0">
            <a:prstTxWarp prst="textArchUp">
              <a:avLst/>
            </a:prstTxWarp>
            <a:spAutoFit/>
          </a:bodyPr>
          <a:lstStyle/>
          <a:p>
            <a:pPr algn="ctr"/>
            <a:r>
              <a:rPr lang="bn-IN" sz="8000" dirty="0">
                <a:ln w="0"/>
                <a:solidFill>
                  <a:schemeClr val="bg1"/>
                </a:solidFill>
                <a:latin typeface="NikoshBAN" panose="02000000000000000000" pitchFamily="2" charset="0"/>
                <a:cs typeface="NikoshBAN" panose="02000000000000000000" pitchFamily="2" charset="0"/>
              </a:rPr>
              <a:t>বাড়ির</a:t>
            </a:r>
            <a:r>
              <a:rPr lang="bn-IN" sz="8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 </a:t>
            </a:r>
            <a:endParaRPr lang="en-US" sz="8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35AB47B-689D-4676-AD34-0C4B529E5CCA}"/>
              </a:ext>
            </a:extLst>
          </p:cNvPr>
          <p:cNvSpPr txBox="1"/>
          <p:nvPr/>
        </p:nvSpPr>
        <p:spPr>
          <a:xfrm>
            <a:off x="483576" y="3736730"/>
            <a:ext cx="10946424" cy="1446550"/>
          </a:xfrm>
          <a:prstGeom prst="rect">
            <a:avLst/>
          </a:prstGeom>
          <a:noFill/>
        </p:spPr>
        <p:txBody>
          <a:bodyPr wrap="square">
            <a:spAutoFit/>
          </a:bodyPr>
          <a:lstStyle/>
          <a:p>
            <a:pPr algn="ctr"/>
            <a:r>
              <a:rPr lang="en-US" sz="4400" dirty="0" err="1">
                <a:solidFill>
                  <a:schemeClr val="bg1"/>
                </a:solidFill>
                <a:latin typeface="NikoshBAN" panose="02000000000000000000" pitchFamily="2" charset="0"/>
                <a:cs typeface="NikoshBAN" panose="02000000000000000000" pitchFamily="2" charset="0"/>
              </a:rPr>
              <a:t>ডিজিটাল</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বাংলাদেশ</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গঠনে</a:t>
            </a:r>
            <a:r>
              <a:rPr lang="en-US" sz="4400" dirty="0">
                <a:solidFill>
                  <a:schemeClr val="bg1"/>
                </a:solidFill>
                <a:latin typeface="NikoshBAN" panose="02000000000000000000" pitchFamily="2" charset="0"/>
                <a:cs typeface="NikoshBAN" panose="02000000000000000000" pitchFamily="2" charset="0"/>
              </a:rPr>
              <a:t> ই-</a:t>
            </a:r>
            <a:r>
              <a:rPr lang="en-US" sz="4400" dirty="0" err="1">
                <a:solidFill>
                  <a:schemeClr val="bg1"/>
                </a:solidFill>
                <a:latin typeface="NikoshBAN" panose="02000000000000000000" pitchFamily="2" charset="0"/>
                <a:cs typeface="NikoshBAN" panose="02000000000000000000" pitchFamily="2" charset="0"/>
              </a:rPr>
              <a:t>সার্ভিসের</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ভূমিকা</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ব্যাখ্যা</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কর</a:t>
            </a:r>
            <a:r>
              <a:rPr lang="en-US" sz="4400" dirty="0">
                <a:solidFill>
                  <a:schemeClr val="bg1"/>
                </a:solidFill>
                <a:latin typeface="NikoshBAN" panose="02000000000000000000" pitchFamily="2" charset="0"/>
                <a:cs typeface="NikoshBAN" panose="02000000000000000000" pitchFamily="2" charset="0"/>
              </a:rPr>
              <a:t>।</a:t>
            </a:r>
          </a:p>
          <a:p>
            <a:pPr algn="ctr"/>
            <a:endParaRPr lang="en-US"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58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BF0B5-1528-4497-9246-2FD2C6AD295A}"/>
              </a:ext>
            </a:extLst>
          </p:cNvPr>
          <p:cNvSpPr txBox="1"/>
          <p:nvPr/>
        </p:nvSpPr>
        <p:spPr>
          <a:xfrm>
            <a:off x="2540457" y="2321004"/>
            <a:ext cx="7093720" cy="2646878"/>
          </a:xfrm>
          <a:prstGeom prst="rect">
            <a:avLst/>
          </a:prstGeom>
          <a:noFill/>
        </p:spPr>
        <p:txBody>
          <a:bodyPr wrap="square" rtlCol="0">
            <a:spAutoFit/>
          </a:bodyPr>
          <a:lstStyle/>
          <a:p>
            <a:r>
              <a:rPr lang="en-US" sz="16600" dirty="0" err="1">
                <a:solidFill>
                  <a:schemeClr val="bg1"/>
                </a:solidFill>
                <a:effectLst>
                  <a:outerShdw blurRad="190500" dist="101600" dir="8100000" algn="tr" rotWithShape="0">
                    <a:prstClr val="black"/>
                  </a:outerShdw>
                </a:effectLst>
              </a:rPr>
              <a:t>ধন্যবাদ</a:t>
            </a:r>
            <a:endParaRPr lang="en-US" sz="16600" dirty="0">
              <a:solidFill>
                <a:schemeClr val="bg1"/>
              </a:solidFill>
              <a:effectLst>
                <a:outerShdw blurRad="190500" dist="101600" dir="8100000" algn="tr" rotWithShape="0">
                  <a:prstClr val="black"/>
                </a:outerShdw>
              </a:effectLst>
            </a:endParaRPr>
          </a:p>
        </p:txBody>
      </p:sp>
    </p:spTree>
    <p:extLst>
      <p:ext uri="{BB962C8B-B14F-4D97-AF65-F5344CB8AC3E}">
        <p14:creationId xmlns:p14="http://schemas.microsoft.com/office/powerpoint/2010/main" val="297233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7A177-81E5-4938-9EC2-B874EB18D6CE}"/>
              </a:ext>
            </a:extLst>
          </p:cNvPr>
          <p:cNvSpPr txBox="1"/>
          <p:nvPr/>
        </p:nvSpPr>
        <p:spPr>
          <a:xfrm>
            <a:off x="2577884" y="0"/>
            <a:ext cx="7036231" cy="1107996"/>
          </a:xfrm>
          <a:prstGeom prst="rect">
            <a:avLst/>
          </a:prstGeom>
          <a:noFill/>
        </p:spPr>
        <p:txBody>
          <a:bodyPr wrap="square" rtlCol="0">
            <a:spAutoFit/>
          </a:bodyPr>
          <a:lstStyle/>
          <a:p>
            <a:pPr algn="ctr"/>
            <a:r>
              <a:rPr lang="en-US" sz="6600" dirty="0" err="1">
                <a:solidFill>
                  <a:schemeClr val="bg1"/>
                </a:solidFill>
                <a:latin typeface="NikoshBAN" panose="02000000000000000000" pitchFamily="2" charset="0"/>
                <a:cs typeface="NikoshBAN" panose="02000000000000000000" pitchFamily="2" charset="0"/>
              </a:rPr>
              <a:t>পরিচিতি</a:t>
            </a:r>
            <a:r>
              <a:rPr lang="en-US" dirty="0">
                <a:solidFill>
                  <a:schemeClr val="bg1"/>
                </a:solidFill>
                <a:latin typeface="NikoshBAN" panose="02000000000000000000" pitchFamily="2" charset="0"/>
                <a:cs typeface="NikoshBAN" panose="02000000000000000000" pitchFamily="2" charset="0"/>
              </a:rPr>
              <a:t> </a:t>
            </a:r>
          </a:p>
        </p:txBody>
      </p:sp>
      <p:sp>
        <p:nvSpPr>
          <p:cNvPr id="3" name="Arrow: Down 2">
            <a:extLst>
              <a:ext uri="{FF2B5EF4-FFF2-40B4-BE49-F238E27FC236}">
                <a16:creationId xmlns:a16="http://schemas.microsoft.com/office/drawing/2014/main" id="{F66CC2F4-02AD-49F3-B399-65BDA1FDBD8F}"/>
              </a:ext>
            </a:extLst>
          </p:cNvPr>
          <p:cNvSpPr/>
          <p:nvPr/>
        </p:nvSpPr>
        <p:spPr>
          <a:xfrm rot="5400000">
            <a:off x="4832209" y="208415"/>
            <a:ext cx="728421" cy="179916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D06B007C-B514-4FB2-ACF0-3A80B242B62F}"/>
              </a:ext>
            </a:extLst>
          </p:cNvPr>
          <p:cNvSpPr/>
          <p:nvPr/>
        </p:nvSpPr>
        <p:spPr>
          <a:xfrm rot="16200000">
            <a:off x="6631370" y="208415"/>
            <a:ext cx="728421" cy="179916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F0DF7BF-EAFA-40E5-B7CA-B35C06DBA10B}"/>
              </a:ext>
            </a:extLst>
          </p:cNvPr>
          <p:cNvSpPr txBox="1"/>
          <p:nvPr/>
        </p:nvSpPr>
        <p:spPr>
          <a:xfrm>
            <a:off x="335117" y="4145665"/>
            <a:ext cx="4861302" cy="2062103"/>
          </a:xfrm>
          <a:prstGeom prst="rect">
            <a:avLst/>
          </a:prstGeom>
          <a:noFill/>
        </p:spPr>
        <p:txBody>
          <a:bodyPr wrap="square" rtlCol="0">
            <a:spAutoFit/>
          </a:bodyPr>
          <a:lstStyle/>
          <a:p>
            <a:pPr algn="ctr"/>
            <a:r>
              <a:rPr lang="bn-IN" sz="3200" b="1" dirty="0">
                <a:solidFill>
                  <a:schemeClr val="bg1"/>
                </a:solidFill>
                <a:latin typeface="NikoshBAN" panose="02000000000000000000" pitchFamily="2" charset="0"/>
                <a:cs typeface="NikoshBAN" panose="02000000000000000000" pitchFamily="2" charset="0"/>
              </a:rPr>
              <a:t>হোসনেয়ারা খাতুন </a:t>
            </a:r>
          </a:p>
          <a:p>
            <a:pPr algn="ctr"/>
            <a:r>
              <a:rPr lang="bn-IN" sz="2400" dirty="0">
                <a:solidFill>
                  <a:schemeClr val="bg1"/>
                </a:solidFill>
                <a:latin typeface="NikoshBAN" panose="02000000000000000000" pitchFamily="2" charset="0"/>
                <a:cs typeface="NikoshBAN" panose="02000000000000000000" pitchFamily="2" charset="0"/>
              </a:rPr>
              <a:t>সহকারী </a:t>
            </a:r>
            <a:r>
              <a:rPr lang="en-US" sz="2400" dirty="0" err="1">
                <a:solidFill>
                  <a:schemeClr val="bg1"/>
                </a:solidFill>
                <a:latin typeface="NikoshBAN" panose="02000000000000000000" pitchFamily="2" charset="0"/>
                <a:cs typeface="NikoshBAN" panose="02000000000000000000" pitchFamily="2" charset="0"/>
              </a:rPr>
              <a:t>প্রধান</a:t>
            </a:r>
            <a:r>
              <a:rPr lang="en-US" sz="2400" dirty="0">
                <a:solidFill>
                  <a:schemeClr val="bg1"/>
                </a:solidFill>
                <a:latin typeface="NikoshBAN" panose="02000000000000000000" pitchFamily="2" charset="0"/>
                <a:cs typeface="NikoshBAN" panose="02000000000000000000" pitchFamily="2" charset="0"/>
              </a:rPr>
              <a:t> </a:t>
            </a:r>
            <a:r>
              <a:rPr lang="bn-IN" sz="2400" dirty="0">
                <a:solidFill>
                  <a:schemeClr val="bg1"/>
                </a:solidFill>
                <a:latin typeface="NikoshBAN" panose="02000000000000000000" pitchFamily="2" charset="0"/>
                <a:cs typeface="NikoshBAN" panose="02000000000000000000" pitchFamily="2" charset="0"/>
              </a:rPr>
              <a:t>শিক্ষক </a:t>
            </a:r>
          </a:p>
          <a:p>
            <a:pPr algn="ctr"/>
            <a:r>
              <a:rPr lang="en-US" sz="2400" dirty="0" err="1">
                <a:solidFill>
                  <a:schemeClr val="bg1"/>
                </a:solidFill>
                <a:latin typeface="NikoshBAN" panose="02000000000000000000" pitchFamily="2" charset="0"/>
                <a:cs typeface="NikoshBAN" panose="02000000000000000000" pitchFamily="2" charset="0"/>
              </a:rPr>
              <a:t>কাড়াপাড়া</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মাধ্যমিক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বালিকা</a:t>
            </a:r>
            <a:r>
              <a:rPr lang="bn-IN" sz="2400" dirty="0">
                <a:solidFill>
                  <a:schemeClr val="bg1"/>
                </a:solidFill>
                <a:latin typeface="NikoshBAN" panose="02000000000000000000" pitchFamily="2" charset="0"/>
                <a:cs typeface="NikoshBAN" panose="02000000000000000000" pitchFamily="2" charset="0"/>
              </a:rPr>
              <a:t> বিদ্যালয় </a:t>
            </a:r>
          </a:p>
          <a:p>
            <a:pPr algn="ctr"/>
            <a:r>
              <a:rPr lang="bn-IN" sz="2400" dirty="0">
                <a:solidFill>
                  <a:schemeClr val="bg1"/>
                </a:solidFill>
                <a:latin typeface="NikoshBAN" panose="02000000000000000000" pitchFamily="2" charset="0"/>
                <a:cs typeface="NikoshBAN" panose="02000000000000000000" pitchFamily="2" charset="0"/>
              </a:rPr>
              <a:t>মোবা</a:t>
            </a:r>
            <a:r>
              <a:rPr lang="en-US" sz="2400" dirty="0">
                <a:solidFill>
                  <a:schemeClr val="bg1"/>
                </a:solidFill>
                <a:latin typeface="NikoshBAN" panose="02000000000000000000" pitchFamily="2" charset="0"/>
                <a:cs typeface="NikoshBAN" panose="02000000000000000000" pitchFamily="2" charset="0"/>
              </a:rPr>
              <a:t>ই</a:t>
            </a:r>
            <a:r>
              <a:rPr lang="bn-IN" sz="2400" dirty="0">
                <a:solidFill>
                  <a:schemeClr val="bg1"/>
                </a:solidFill>
                <a:latin typeface="NikoshBAN" panose="02000000000000000000" pitchFamily="2" charset="0"/>
                <a:cs typeface="NikoshBAN" panose="02000000000000000000" pitchFamily="2" charset="0"/>
              </a:rPr>
              <a:t>ল নংঃ ০১৭২৫৬৬৬৩৯৪ </a:t>
            </a:r>
          </a:p>
          <a:p>
            <a:pPr algn="ctr"/>
            <a:r>
              <a:rPr lang="en-US" sz="2400" dirty="0">
                <a:solidFill>
                  <a:schemeClr val="bg1"/>
                </a:solidFill>
                <a:latin typeface="Times New Roman" panose="02020603050405020304" pitchFamily="18" charset="0"/>
                <a:cs typeface="Times New Roman" panose="02020603050405020304" pitchFamily="18" charset="0"/>
              </a:rPr>
              <a:t>E-mail: hosnearakhatun4@gmail.com</a:t>
            </a:r>
          </a:p>
        </p:txBody>
      </p:sp>
      <p:sp>
        <p:nvSpPr>
          <p:cNvPr id="6" name="Isosceles Triangle 5">
            <a:extLst>
              <a:ext uri="{FF2B5EF4-FFF2-40B4-BE49-F238E27FC236}">
                <a16:creationId xmlns:a16="http://schemas.microsoft.com/office/drawing/2014/main" id="{7B13270D-7982-4286-9C5D-5AC7DAB7C9A9}"/>
              </a:ext>
            </a:extLst>
          </p:cNvPr>
          <p:cNvSpPr/>
          <p:nvPr/>
        </p:nvSpPr>
        <p:spPr>
          <a:xfrm>
            <a:off x="5780866" y="1534199"/>
            <a:ext cx="630265" cy="728421"/>
          </a:xfrm>
          <a:prstGeom prst="triangl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2F42F83-7892-489D-8D75-A19065AC6C59}"/>
              </a:ext>
            </a:extLst>
          </p:cNvPr>
          <p:cNvSpPr/>
          <p:nvPr/>
        </p:nvSpPr>
        <p:spPr>
          <a:xfrm rot="10800000">
            <a:off x="5780865" y="5626016"/>
            <a:ext cx="630265" cy="728421"/>
          </a:xfrm>
          <a:prstGeom prst="triangl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5379698-168C-4E5F-9A4D-23A30647E146}"/>
              </a:ext>
            </a:extLst>
          </p:cNvPr>
          <p:cNvCxnSpPr/>
          <p:nvPr/>
        </p:nvCxnSpPr>
        <p:spPr>
          <a:xfrm>
            <a:off x="5780866" y="2371106"/>
            <a:ext cx="0" cy="3161788"/>
          </a:xfrm>
          <a:prstGeom prst="line">
            <a:avLst/>
          </a:prstGeom>
          <a:ln w="76200"/>
        </p:spPr>
        <p:style>
          <a:lnRef idx="2">
            <a:schemeClr val="accent4">
              <a:shade val="50000"/>
            </a:schemeClr>
          </a:lnRef>
          <a:fillRef idx="1">
            <a:schemeClr val="accent4"/>
          </a:fillRef>
          <a:effectRef idx="0">
            <a:schemeClr val="accent4"/>
          </a:effectRef>
          <a:fontRef idx="minor">
            <a:schemeClr val="lt1"/>
          </a:fontRef>
        </p:style>
      </p:cxnSp>
      <p:cxnSp>
        <p:nvCxnSpPr>
          <p:cNvPr id="9" name="Straight Connector 8">
            <a:extLst>
              <a:ext uri="{FF2B5EF4-FFF2-40B4-BE49-F238E27FC236}">
                <a16:creationId xmlns:a16="http://schemas.microsoft.com/office/drawing/2014/main" id="{7C9ED6C4-BCB9-4A48-AB04-573F279C42D9}"/>
              </a:ext>
            </a:extLst>
          </p:cNvPr>
          <p:cNvCxnSpPr/>
          <p:nvPr/>
        </p:nvCxnSpPr>
        <p:spPr>
          <a:xfrm>
            <a:off x="6380132" y="2355608"/>
            <a:ext cx="0" cy="3161788"/>
          </a:xfrm>
          <a:prstGeom prst="line">
            <a:avLst/>
          </a:prstGeom>
          <a:ln w="76200"/>
        </p:spPr>
        <p:style>
          <a:lnRef idx="2">
            <a:schemeClr val="accent4">
              <a:shade val="50000"/>
            </a:schemeClr>
          </a:lnRef>
          <a:fillRef idx="1">
            <a:schemeClr val="accent4"/>
          </a:fillRef>
          <a:effectRef idx="0">
            <a:schemeClr val="accent4"/>
          </a:effectRef>
          <a:fontRef idx="minor">
            <a:schemeClr val="lt1"/>
          </a:fontRef>
        </p:style>
      </p:cxnSp>
      <p:sp>
        <p:nvSpPr>
          <p:cNvPr id="10" name="Lightning Bolt 9">
            <a:extLst>
              <a:ext uri="{FF2B5EF4-FFF2-40B4-BE49-F238E27FC236}">
                <a16:creationId xmlns:a16="http://schemas.microsoft.com/office/drawing/2014/main" id="{0EC99DC6-4D65-4C6A-9718-7ECE6B3524E8}"/>
              </a:ext>
            </a:extLst>
          </p:cNvPr>
          <p:cNvSpPr/>
          <p:nvPr/>
        </p:nvSpPr>
        <p:spPr>
          <a:xfrm>
            <a:off x="5938432" y="2355608"/>
            <a:ext cx="315129" cy="105789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Lightning Bolt 10">
            <a:extLst>
              <a:ext uri="{FF2B5EF4-FFF2-40B4-BE49-F238E27FC236}">
                <a16:creationId xmlns:a16="http://schemas.microsoft.com/office/drawing/2014/main" id="{D94B186B-45F1-4AFA-B678-B8A67E00654D}"/>
              </a:ext>
            </a:extLst>
          </p:cNvPr>
          <p:cNvSpPr/>
          <p:nvPr/>
        </p:nvSpPr>
        <p:spPr>
          <a:xfrm>
            <a:off x="5907438" y="3459864"/>
            <a:ext cx="315129" cy="105789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Lightning Bolt 11">
            <a:extLst>
              <a:ext uri="{FF2B5EF4-FFF2-40B4-BE49-F238E27FC236}">
                <a16:creationId xmlns:a16="http://schemas.microsoft.com/office/drawing/2014/main" id="{503CDE93-6439-49C5-A2FA-7F6C65C84A07}"/>
              </a:ext>
            </a:extLst>
          </p:cNvPr>
          <p:cNvSpPr/>
          <p:nvPr/>
        </p:nvSpPr>
        <p:spPr>
          <a:xfrm>
            <a:off x="5907438" y="4502393"/>
            <a:ext cx="315129" cy="1057894"/>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E639BD-4614-4F51-8C78-49CDAE32AC28}"/>
              </a:ext>
            </a:extLst>
          </p:cNvPr>
          <p:cNvSpPr txBox="1"/>
          <p:nvPr/>
        </p:nvSpPr>
        <p:spPr>
          <a:xfrm>
            <a:off x="7183464" y="3930221"/>
            <a:ext cx="4861302" cy="2492990"/>
          </a:xfrm>
          <a:prstGeom prst="rect">
            <a:avLst/>
          </a:prstGeom>
          <a:noFill/>
        </p:spPr>
        <p:txBody>
          <a:bodyPr wrap="square" rtlCol="0">
            <a:spAutoFit/>
          </a:bodyPr>
          <a:lstStyle/>
          <a:p>
            <a:pPr algn="ctr"/>
            <a:r>
              <a:rPr lang="en-US" sz="3200" dirty="0" err="1">
                <a:solidFill>
                  <a:schemeClr val="bg1"/>
                </a:solidFill>
                <a:latin typeface="NikoshBAN" pitchFamily="2" charset="0"/>
                <a:cs typeface="NikoshBAN" pitchFamily="2" charset="0"/>
              </a:rPr>
              <a:t>শ্রেণি</a:t>
            </a:r>
            <a:r>
              <a:rPr lang="en-US" sz="3200" dirty="0">
                <a:solidFill>
                  <a:schemeClr val="bg1"/>
                </a:solidFill>
                <a:latin typeface="NikoshBAN" pitchFamily="2" charset="0"/>
                <a:cs typeface="NikoshBAN" pitchFamily="2" charset="0"/>
              </a:rPr>
              <a:t>: ৯ম</a:t>
            </a:r>
          </a:p>
          <a:p>
            <a:pPr algn="ctr"/>
            <a:r>
              <a:rPr lang="en-US" sz="3200" dirty="0" err="1">
                <a:solidFill>
                  <a:schemeClr val="bg1"/>
                </a:solidFill>
                <a:latin typeface="NikoshBAN" pitchFamily="2" charset="0"/>
                <a:cs typeface="NikoshBAN" pitchFamily="2" charset="0"/>
              </a:rPr>
              <a:t>বিষয়</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তথ্য</a:t>
            </a:r>
            <a:r>
              <a:rPr lang="en-US" sz="3200" dirty="0">
                <a:solidFill>
                  <a:schemeClr val="bg1"/>
                </a:solidFill>
                <a:latin typeface="NikoshBAN" pitchFamily="2" charset="0"/>
                <a:cs typeface="NikoshBAN" pitchFamily="2" charset="0"/>
              </a:rPr>
              <a:t> ও </a:t>
            </a:r>
            <a:r>
              <a:rPr lang="en-US" sz="3200" dirty="0" err="1">
                <a:solidFill>
                  <a:schemeClr val="bg1"/>
                </a:solidFill>
                <a:latin typeface="NikoshBAN" pitchFamily="2" charset="0"/>
                <a:cs typeface="NikoshBAN" pitchFamily="2" charset="0"/>
              </a:rPr>
              <a:t>যোগাযোগ</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প্রযুক্তি</a:t>
            </a:r>
            <a:r>
              <a:rPr lang="en-US" sz="3200" dirty="0">
                <a:solidFill>
                  <a:schemeClr val="bg1"/>
                </a:solidFill>
                <a:latin typeface="NikoshBAN" pitchFamily="2" charset="0"/>
                <a:cs typeface="NikoshBAN" pitchFamily="2" charset="0"/>
              </a:rPr>
              <a:t> </a:t>
            </a:r>
            <a:endParaRPr lang="en-US" dirty="0">
              <a:solidFill>
                <a:schemeClr val="bg1"/>
              </a:solidFill>
              <a:latin typeface="NikoshBAN" pitchFamily="2" charset="0"/>
              <a:cs typeface="NikoshBAN" pitchFamily="2" charset="0"/>
            </a:endParaRPr>
          </a:p>
          <a:p>
            <a:pPr algn="ctr"/>
            <a:r>
              <a:rPr lang="en-US" sz="2800" dirty="0" err="1">
                <a:solidFill>
                  <a:schemeClr val="bg1"/>
                </a:solidFill>
                <a:latin typeface="NikoshBAN" pitchFamily="2" charset="0"/>
                <a:cs typeface="NikoshBAN" pitchFamily="2" charset="0"/>
              </a:rPr>
              <a:t>অধ্যায়</a:t>
            </a:r>
            <a:r>
              <a:rPr lang="en-US" sz="2800" dirty="0">
                <a:solidFill>
                  <a:schemeClr val="bg1"/>
                </a:solidFill>
                <a:latin typeface="NikoshBAN" pitchFamily="2" charset="0"/>
                <a:cs typeface="NikoshBAN" pitchFamily="2" charset="0"/>
              </a:rPr>
              <a:t>: ১ম </a:t>
            </a:r>
          </a:p>
          <a:p>
            <a:pPr algn="ctr"/>
            <a:r>
              <a:rPr lang="en-US" sz="3200" dirty="0" err="1">
                <a:solidFill>
                  <a:schemeClr val="bg1"/>
                </a:solidFill>
                <a:latin typeface="NikoshBAN" pitchFamily="2" charset="0"/>
                <a:cs typeface="NikoshBAN" pitchFamily="2" charset="0"/>
              </a:rPr>
              <a:t>সময়</a:t>
            </a:r>
            <a:r>
              <a:rPr lang="en-US" sz="3200" dirty="0">
                <a:solidFill>
                  <a:schemeClr val="bg1"/>
                </a:solidFill>
                <a:latin typeface="NikoshBAN" pitchFamily="2" charset="0"/>
                <a:cs typeface="NikoshBAN" pitchFamily="2" charset="0"/>
              </a:rPr>
              <a:t>: 50 </a:t>
            </a:r>
            <a:r>
              <a:rPr lang="en-US" sz="3200" dirty="0" err="1">
                <a:solidFill>
                  <a:schemeClr val="bg1"/>
                </a:solidFill>
                <a:latin typeface="NikoshBAN" pitchFamily="2" charset="0"/>
                <a:cs typeface="NikoshBAN" pitchFamily="2" charset="0"/>
              </a:rPr>
              <a:t>মিনিট</a:t>
            </a:r>
            <a:endParaRPr lang="en-US" sz="3200" dirty="0">
              <a:solidFill>
                <a:schemeClr val="bg1"/>
              </a:solidFill>
              <a:latin typeface="NikoshBAN" pitchFamily="2" charset="0"/>
              <a:cs typeface="NikoshBAN" pitchFamily="2" charset="0"/>
            </a:endParaRPr>
          </a:p>
          <a:p>
            <a:pPr algn="ctr"/>
            <a:r>
              <a:rPr lang="en-US" sz="3200" dirty="0" err="1">
                <a:solidFill>
                  <a:schemeClr val="bg1"/>
                </a:solidFill>
                <a:latin typeface="NikoshBAN" pitchFamily="2" charset="0"/>
                <a:cs typeface="NikoshBAN" pitchFamily="2" charset="0"/>
              </a:rPr>
              <a:t>তারিখ</a:t>
            </a:r>
            <a:r>
              <a:rPr lang="en-US" sz="3200" dirty="0">
                <a:solidFill>
                  <a:schemeClr val="bg1"/>
                </a:solidFill>
                <a:latin typeface="NikoshBAN" pitchFamily="2" charset="0"/>
                <a:cs typeface="NikoshBAN" pitchFamily="2" charset="0"/>
              </a:rPr>
              <a:t>: ৩১/০৭/২০২১  </a:t>
            </a:r>
          </a:p>
        </p:txBody>
      </p:sp>
      <p:pic>
        <p:nvPicPr>
          <p:cNvPr id="14" name="Picture 13">
            <a:extLst>
              <a:ext uri="{FF2B5EF4-FFF2-40B4-BE49-F238E27FC236}">
                <a16:creationId xmlns:a16="http://schemas.microsoft.com/office/drawing/2014/main" id="{2CFD89AE-3A37-4B1F-A50A-8FAEFB08A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3742" y="1226909"/>
            <a:ext cx="2107769" cy="2636681"/>
          </a:xfrm>
          <a:prstGeom prst="rect">
            <a:avLst/>
          </a:prstGeom>
          <a:ln>
            <a:noFill/>
          </a:ln>
          <a:effectLst>
            <a:softEdge rad="112500"/>
          </a:effectLst>
        </p:spPr>
      </p:pic>
      <p:pic>
        <p:nvPicPr>
          <p:cNvPr id="15" name="Picture 14">
            <a:extLst>
              <a:ext uri="{FF2B5EF4-FFF2-40B4-BE49-F238E27FC236}">
                <a16:creationId xmlns:a16="http://schemas.microsoft.com/office/drawing/2014/main" id="{6B625B4F-C627-40B6-BA94-CD2A602965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0208" y="1025860"/>
            <a:ext cx="2554935" cy="2755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371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style.rotation</p:attrName>
                                        </p:attrNameLst>
                                      </p:cBhvr>
                                      <p:tavLst>
                                        <p:tav tm="0">
                                          <p:val>
                                            <p:fltVal val="720"/>
                                          </p:val>
                                        </p:tav>
                                        <p:tav tm="100000">
                                          <p:val>
                                            <p:fltVal val="0"/>
                                          </p:val>
                                        </p:tav>
                                      </p:tavLst>
                                    </p:anim>
                                    <p:anim calcmode="lin" valueType="num">
                                      <p:cBhvr>
                                        <p:cTn id="39" dur="2000" fill="hold"/>
                                        <p:tgtEl>
                                          <p:spTgt spid="9"/>
                                        </p:tgtEl>
                                        <p:attrNameLst>
                                          <p:attrName>ppt_h</p:attrName>
                                        </p:attrNameLst>
                                      </p:cBhvr>
                                      <p:tavLst>
                                        <p:tav tm="0">
                                          <p:val>
                                            <p:fltVal val="0"/>
                                          </p:val>
                                        </p:tav>
                                        <p:tav tm="100000">
                                          <p:val>
                                            <p:strVal val="#ppt_h"/>
                                          </p:val>
                                        </p:tav>
                                      </p:tavLst>
                                    </p:anim>
                                    <p:anim calcmode="lin" valueType="num">
                                      <p:cBhvr>
                                        <p:cTn id="40" dur="2000" fill="hold"/>
                                        <p:tgtEl>
                                          <p:spTgt spid="9"/>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style.rotation</p:attrName>
                                        </p:attrNameLst>
                                      </p:cBhvr>
                                      <p:tavLst>
                                        <p:tav tm="0">
                                          <p:val>
                                            <p:fltVal val="720"/>
                                          </p:val>
                                        </p:tav>
                                        <p:tav tm="100000">
                                          <p:val>
                                            <p:fltVal val="0"/>
                                          </p:val>
                                        </p:tav>
                                      </p:tavLst>
                                    </p:anim>
                                    <p:anim calcmode="lin" valueType="num">
                                      <p:cBhvr>
                                        <p:cTn id="45" dur="2000" fill="hold"/>
                                        <p:tgtEl>
                                          <p:spTgt spid="10"/>
                                        </p:tgtEl>
                                        <p:attrNameLst>
                                          <p:attrName>ppt_h</p:attrName>
                                        </p:attrNameLst>
                                      </p:cBhvr>
                                      <p:tavLst>
                                        <p:tav tm="0">
                                          <p:val>
                                            <p:fltVal val="0"/>
                                          </p:val>
                                        </p:tav>
                                        <p:tav tm="100000">
                                          <p:val>
                                            <p:strVal val="#ppt_h"/>
                                          </p:val>
                                        </p:tav>
                                      </p:tavLst>
                                    </p:anim>
                                    <p:anim calcmode="lin" valueType="num">
                                      <p:cBhvr>
                                        <p:cTn id="46" dur="2000" fill="hold"/>
                                        <p:tgtEl>
                                          <p:spTgt spid="10"/>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style.rotation</p:attrName>
                                        </p:attrNameLst>
                                      </p:cBhvr>
                                      <p:tavLst>
                                        <p:tav tm="0">
                                          <p:val>
                                            <p:fltVal val="720"/>
                                          </p:val>
                                        </p:tav>
                                        <p:tav tm="100000">
                                          <p:val>
                                            <p:fltVal val="0"/>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 calcmode="lin" valueType="num">
                                      <p:cBhvr>
                                        <p:cTn id="52" dur="2000" fill="hold"/>
                                        <p:tgtEl>
                                          <p:spTgt spid="11"/>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anim calcmode="lin" valueType="num">
                                      <p:cBhvr>
                                        <p:cTn id="56" dur="2000" fill="hold"/>
                                        <p:tgtEl>
                                          <p:spTgt spid="12"/>
                                        </p:tgtEl>
                                        <p:attrNameLst>
                                          <p:attrName>style.rotation</p:attrName>
                                        </p:attrNameLst>
                                      </p:cBhvr>
                                      <p:tavLst>
                                        <p:tav tm="0">
                                          <p:val>
                                            <p:fltVal val="720"/>
                                          </p:val>
                                        </p:tav>
                                        <p:tav tm="100000">
                                          <p:val>
                                            <p:fltVal val="0"/>
                                          </p:val>
                                        </p:tav>
                                      </p:tavLst>
                                    </p:anim>
                                    <p:anim calcmode="lin" valueType="num">
                                      <p:cBhvr>
                                        <p:cTn id="57" dur="2000" fill="hold"/>
                                        <p:tgtEl>
                                          <p:spTgt spid="12"/>
                                        </p:tgtEl>
                                        <p:attrNameLst>
                                          <p:attrName>ppt_h</p:attrName>
                                        </p:attrNameLst>
                                      </p:cBhvr>
                                      <p:tavLst>
                                        <p:tav tm="0">
                                          <p:val>
                                            <p:fltVal val="0"/>
                                          </p:val>
                                        </p:tav>
                                        <p:tav tm="100000">
                                          <p:val>
                                            <p:strVal val="#ppt_h"/>
                                          </p:val>
                                        </p:tav>
                                      </p:tavLst>
                                    </p:anim>
                                    <p:anim calcmode="lin" valueType="num">
                                      <p:cBhvr>
                                        <p:cTn id="58" dur="2000" fill="hold"/>
                                        <p:tgtEl>
                                          <p:spTgt spid="12"/>
                                        </p:tgtEl>
                                        <p:attrNameLst>
                                          <p:attrName>ppt_w</p:attrName>
                                        </p:attrNameLst>
                                      </p:cBhvr>
                                      <p:tavLst>
                                        <p:tav tm="0">
                                          <p:val>
                                            <p:fltVal val="0"/>
                                          </p:val>
                                        </p:tav>
                                        <p:tav tm="100000">
                                          <p:val>
                                            <p:strVal val="#ppt_w"/>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animBg="1"/>
      <p:bldP spid="10" grpId="0" animBg="1"/>
      <p:bldP spid="11" grpId="0" animBg="1"/>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জেলা-ই-সেবা - বাগেরহাট জেলা">
            <a:extLst>
              <a:ext uri="{FF2B5EF4-FFF2-40B4-BE49-F238E27FC236}">
                <a16:creationId xmlns:a16="http://schemas.microsoft.com/office/drawing/2014/main" id="{12ADC7A7-13FD-498A-A12D-9FFFFB645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47" y="145440"/>
            <a:ext cx="5301761" cy="2870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ইউনিয়ন-ডিজিটাল-সেন্টারের-সেবা-সমূহ">
            <a:extLst>
              <a:ext uri="{FF2B5EF4-FFF2-40B4-BE49-F238E27FC236}">
                <a16:creationId xmlns:a16="http://schemas.microsoft.com/office/drawing/2014/main" id="{D51D879A-6946-4C50-B6C9-C1B0BE8E4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226036"/>
            <a:ext cx="4876800" cy="2789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Online Ticket Booking - Google Play তে অ্যাপ">
            <a:extLst>
              <a:ext uri="{FF2B5EF4-FFF2-40B4-BE49-F238E27FC236}">
                <a16:creationId xmlns:a16="http://schemas.microsoft.com/office/drawing/2014/main" id="{50378E3B-5681-41F2-AC08-D2E83A9E8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944" y="3217985"/>
            <a:ext cx="5503985" cy="3015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19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 calcmode="lin" valueType="num">
                                      <p:cBhvr additive="base">
                                        <p:cTn id="15" dur="500" fill="hold"/>
                                        <p:tgtEl>
                                          <p:spTgt spid="2056"/>
                                        </p:tgtEl>
                                        <p:attrNameLst>
                                          <p:attrName>ppt_x</p:attrName>
                                        </p:attrNameLst>
                                      </p:cBhvr>
                                      <p:tavLst>
                                        <p:tav tm="0">
                                          <p:val>
                                            <p:strVal val="#ppt_x"/>
                                          </p:val>
                                        </p:tav>
                                        <p:tav tm="100000">
                                          <p:val>
                                            <p:strVal val="#ppt_x"/>
                                          </p:val>
                                        </p:tav>
                                      </p:tavLst>
                                    </p:anim>
                                    <p:anim calcmode="lin" valueType="num">
                                      <p:cBhvr additive="base">
                                        <p:cTn id="1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9A49E-7364-4F10-A374-2518C7782991}"/>
              </a:ext>
            </a:extLst>
          </p:cNvPr>
          <p:cNvSpPr txBox="1"/>
          <p:nvPr/>
        </p:nvSpPr>
        <p:spPr>
          <a:xfrm>
            <a:off x="0" y="215985"/>
            <a:ext cx="6096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আজকের</a:t>
            </a:r>
            <a:r>
              <a:rPr lang="en-US"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পাঠের</a:t>
            </a:r>
            <a:r>
              <a:rPr lang="en-US"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a:t>
            </a:r>
            <a:r>
              <a:rPr lang="as-IN"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ষ</a:t>
            </a:r>
            <a:r>
              <a:rPr lang="en-US" sz="48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য়</a:t>
            </a:r>
          </a:p>
        </p:txBody>
      </p:sp>
      <p:sp>
        <p:nvSpPr>
          <p:cNvPr id="3" name="TextBox 2">
            <a:extLst>
              <a:ext uri="{FF2B5EF4-FFF2-40B4-BE49-F238E27FC236}">
                <a16:creationId xmlns:a16="http://schemas.microsoft.com/office/drawing/2014/main" id="{08AE9C53-2ECC-4681-AE8F-DDFD0BF4BA18}"/>
              </a:ext>
            </a:extLst>
          </p:cNvPr>
          <p:cNvSpPr txBox="1"/>
          <p:nvPr/>
        </p:nvSpPr>
        <p:spPr>
          <a:xfrm>
            <a:off x="4286738" y="1325326"/>
            <a:ext cx="6096000" cy="830997"/>
          </a:xfrm>
          <a:prstGeom prst="rect">
            <a:avLst/>
          </a:prstGeom>
          <a:noFill/>
        </p:spPr>
        <p:txBody>
          <a:bodyPr wrap="square">
            <a:spAutoFit/>
          </a:bodyPr>
          <a:lstStyle/>
          <a:p>
            <a:pPr algn="ctr"/>
            <a:r>
              <a:rPr lang="en-US" sz="4800" dirty="0">
                <a:ln w="0"/>
                <a:solidFill>
                  <a:schemeClr val="bg1"/>
                </a:solidFill>
                <a:latin typeface="NikoshBAN" pitchFamily="2" charset="0"/>
                <a:cs typeface="NikoshBAN" pitchFamily="2" charset="0"/>
              </a:rPr>
              <a:t>ই-</a:t>
            </a:r>
            <a:r>
              <a:rPr lang="en-US" sz="4800" dirty="0" err="1">
                <a:ln w="0"/>
                <a:solidFill>
                  <a:schemeClr val="bg1"/>
                </a:solidFill>
                <a:latin typeface="NikoshBAN" pitchFamily="2" charset="0"/>
                <a:cs typeface="NikoshBAN" pitchFamily="2" charset="0"/>
              </a:rPr>
              <a:t>সার্ভিস</a:t>
            </a:r>
            <a:r>
              <a:rPr lang="en-US" sz="4800" dirty="0">
                <a:ln w="0"/>
                <a:solidFill>
                  <a:schemeClr val="bg1"/>
                </a:solidFill>
                <a:latin typeface="NikoshBAN" pitchFamily="2" charset="0"/>
                <a:cs typeface="NikoshBAN" pitchFamily="2" charset="0"/>
              </a:rPr>
              <a:t> </a:t>
            </a:r>
            <a:r>
              <a:rPr lang="bn-IN" sz="4800" dirty="0">
                <a:ln w="0"/>
                <a:solidFill>
                  <a:schemeClr val="bg1"/>
                </a:solidFill>
                <a:latin typeface="NikoshBAN" pitchFamily="2" charset="0"/>
                <a:cs typeface="NikoshBAN" pitchFamily="2" charset="0"/>
              </a:rPr>
              <a:t>ও</a:t>
            </a:r>
            <a:r>
              <a:rPr lang="en-US" sz="4800" dirty="0">
                <a:ln w="0"/>
                <a:solidFill>
                  <a:schemeClr val="bg1"/>
                </a:solidFill>
                <a:latin typeface="NikoshBAN" pitchFamily="2" charset="0"/>
                <a:cs typeface="NikoshBAN" pitchFamily="2" charset="0"/>
              </a:rPr>
              <a:t> </a:t>
            </a:r>
            <a:r>
              <a:rPr lang="bn-IN" sz="4800" dirty="0">
                <a:ln w="0"/>
                <a:solidFill>
                  <a:schemeClr val="bg1"/>
                </a:solidFill>
                <a:latin typeface="NikoshBAN" pitchFamily="2" charset="0"/>
                <a:cs typeface="NikoshBAN" pitchFamily="2" charset="0"/>
              </a:rPr>
              <a:t>ব</a:t>
            </a:r>
            <a:r>
              <a:rPr lang="en-US" sz="4800" dirty="0" err="1">
                <a:ln w="0"/>
                <a:solidFill>
                  <a:schemeClr val="bg1"/>
                </a:solidFill>
                <a:latin typeface="NikoshBAN" pitchFamily="2" charset="0"/>
                <a:cs typeface="NikoshBAN" pitchFamily="2" charset="0"/>
              </a:rPr>
              <a:t>াংলাদেশ</a:t>
            </a:r>
            <a:endParaRPr lang="en-US" sz="4800" dirty="0">
              <a:ln w="0"/>
              <a:solidFill>
                <a:schemeClr val="bg1"/>
              </a:solidFill>
              <a:latin typeface="NikoshBAN" pitchFamily="2" charset="0"/>
              <a:cs typeface="NikoshBAN" pitchFamily="2" charset="0"/>
            </a:endParaRPr>
          </a:p>
        </p:txBody>
      </p:sp>
      <p:pic>
        <p:nvPicPr>
          <p:cNvPr id="1026" name="Picture 2" descr="শিক্ষক বাতায়ন">
            <a:extLst>
              <a:ext uri="{FF2B5EF4-FFF2-40B4-BE49-F238E27FC236}">
                <a16:creationId xmlns:a16="http://schemas.microsoft.com/office/drawing/2014/main" id="{49E6F191-257D-42C5-91D0-EFC154F0E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223" y="2434667"/>
            <a:ext cx="7620000" cy="407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3BA677-10EA-4659-A78A-A6E13BEEC711}"/>
              </a:ext>
            </a:extLst>
          </p:cNvPr>
          <p:cNvSpPr txBox="1"/>
          <p:nvPr/>
        </p:nvSpPr>
        <p:spPr>
          <a:xfrm>
            <a:off x="2151917" y="1219056"/>
            <a:ext cx="6097464" cy="584775"/>
          </a:xfrm>
          <a:prstGeom prst="rect">
            <a:avLst/>
          </a:prstGeom>
          <a:noFill/>
        </p:spPr>
        <p:txBody>
          <a:bodyPr wrap="square">
            <a:spAutoFit/>
          </a:bodyPr>
          <a:lstStyle/>
          <a:p>
            <a:r>
              <a:rPr lang="bn-IN" sz="3200" dirty="0">
                <a:solidFill>
                  <a:schemeClr val="bg1"/>
                </a:solidFill>
                <a:latin typeface="NikoshBAN" pitchFamily="2" charset="0"/>
                <a:cs typeface="NikoshBAN" pitchFamily="2" charset="0"/>
              </a:rPr>
              <a:t>ই-সার্ভিস</a:t>
            </a:r>
            <a:r>
              <a:rPr lang="en-US" sz="3200" dirty="0">
                <a:solidFill>
                  <a:schemeClr val="bg1"/>
                </a:solidFill>
                <a:latin typeface="NikoshBAN" pitchFamily="2" charset="0"/>
                <a:cs typeface="NikoshBAN" pitchFamily="2" charset="0"/>
              </a:rPr>
              <a:t>-</a:t>
            </a:r>
            <a:r>
              <a:rPr lang="en-US" sz="3200" dirty="0" err="1">
                <a:solidFill>
                  <a:schemeClr val="bg1"/>
                </a:solidFill>
                <a:latin typeface="NikoshBAN" pitchFamily="2" charset="0"/>
                <a:cs typeface="NikoshBAN" pitchFamily="2" charset="0"/>
              </a:rPr>
              <a:t>এর</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ধারণা</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ব্যাখ্যা</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করতে</a:t>
            </a:r>
            <a:r>
              <a:rPr lang="en-US" sz="3200" dirty="0">
                <a:solidFill>
                  <a:schemeClr val="bg1"/>
                </a:solidFill>
                <a:latin typeface="NikoshBAN" pitchFamily="2" charset="0"/>
                <a:cs typeface="NikoshBAN" pitchFamily="2" charset="0"/>
              </a:rPr>
              <a:t> </a:t>
            </a:r>
            <a:r>
              <a:rPr lang="bn-IN" sz="3200" dirty="0">
                <a:solidFill>
                  <a:schemeClr val="bg1"/>
                </a:solidFill>
                <a:latin typeface="NikoshBAN" pitchFamily="2" charset="0"/>
                <a:cs typeface="NikoshBAN" pitchFamily="2" charset="0"/>
              </a:rPr>
              <a:t>পারবে</a:t>
            </a:r>
            <a:r>
              <a:rPr lang="en-US" sz="3200" dirty="0">
                <a:solidFill>
                  <a:schemeClr val="bg1"/>
                </a:solidFill>
                <a:latin typeface="NikoshBAN" pitchFamily="2" charset="0"/>
                <a:cs typeface="NikoshBAN" pitchFamily="2" charset="0"/>
              </a:rPr>
              <a:t>।</a:t>
            </a:r>
            <a:endParaRPr lang="en-US" sz="3200" dirty="0"/>
          </a:p>
        </p:txBody>
      </p:sp>
      <p:sp>
        <p:nvSpPr>
          <p:cNvPr id="7" name="TextBox 6">
            <a:extLst>
              <a:ext uri="{FF2B5EF4-FFF2-40B4-BE49-F238E27FC236}">
                <a16:creationId xmlns:a16="http://schemas.microsoft.com/office/drawing/2014/main" id="{42673E51-1BF3-43E7-B886-13161F7D43A5}"/>
              </a:ext>
            </a:extLst>
          </p:cNvPr>
          <p:cNvSpPr txBox="1"/>
          <p:nvPr/>
        </p:nvSpPr>
        <p:spPr>
          <a:xfrm>
            <a:off x="2151917" y="4255020"/>
            <a:ext cx="6097464" cy="584775"/>
          </a:xfrm>
          <a:prstGeom prst="rect">
            <a:avLst/>
          </a:prstGeom>
          <a:noFill/>
        </p:spPr>
        <p:txBody>
          <a:bodyPr wrap="square">
            <a:spAutoFit/>
          </a:bodyPr>
          <a:lstStyle/>
          <a:p>
            <a:r>
              <a:rPr lang="bn-IN" sz="3200" dirty="0">
                <a:solidFill>
                  <a:schemeClr val="bg1"/>
                </a:solidFill>
                <a:latin typeface="NikoshBAN" pitchFamily="2" charset="0"/>
                <a:cs typeface="NikoshBAN" pitchFamily="2" charset="0"/>
              </a:rPr>
              <a:t>ই-সার্ভিসের সুবিধা</a:t>
            </a:r>
            <a:r>
              <a:rPr lang="en-US" sz="3200" dirty="0">
                <a:solidFill>
                  <a:schemeClr val="bg1"/>
                </a:solidFill>
                <a:latin typeface="NikoshBAN" pitchFamily="2" charset="0"/>
                <a:cs typeface="NikoshBAN" pitchFamily="2" charset="0"/>
              </a:rPr>
              <a:t> </a:t>
            </a:r>
            <a:r>
              <a:rPr lang="bn-IN" sz="3200" dirty="0">
                <a:solidFill>
                  <a:schemeClr val="bg1"/>
                </a:solidFill>
                <a:latin typeface="NikoshBAN" pitchFamily="2" charset="0"/>
                <a:cs typeface="NikoshBAN" pitchFamily="2" charset="0"/>
              </a:rPr>
              <a:t>বর্ণনা করতে পারবে</a:t>
            </a:r>
            <a:r>
              <a:rPr lang="en-US" sz="3200" dirty="0">
                <a:solidFill>
                  <a:schemeClr val="bg1"/>
                </a:solidFill>
                <a:latin typeface="NikoshBAN" pitchFamily="2" charset="0"/>
                <a:cs typeface="NikoshBAN" pitchFamily="2" charset="0"/>
              </a:rPr>
              <a:t>।</a:t>
            </a:r>
            <a:endParaRPr lang="en-US" sz="3200" dirty="0"/>
          </a:p>
        </p:txBody>
      </p:sp>
      <p:sp>
        <p:nvSpPr>
          <p:cNvPr id="9" name="TextBox 8">
            <a:extLst>
              <a:ext uri="{FF2B5EF4-FFF2-40B4-BE49-F238E27FC236}">
                <a16:creationId xmlns:a16="http://schemas.microsoft.com/office/drawing/2014/main" id="{FD68735C-E438-4597-A3A6-65CCC834A5D4}"/>
              </a:ext>
            </a:extLst>
          </p:cNvPr>
          <p:cNvSpPr txBox="1"/>
          <p:nvPr/>
        </p:nvSpPr>
        <p:spPr>
          <a:xfrm>
            <a:off x="2151917" y="2664342"/>
            <a:ext cx="8829675" cy="584775"/>
          </a:xfrm>
          <a:prstGeom prst="rect">
            <a:avLst/>
          </a:prstGeom>
          <a:noFill/>
        </p:spPr>
        <p:txBody>
          <a:bodyPr wrap="square">
            <a:spAutoFit/>
          </a:bodyPr>
          <a:lstStyle/>
          <a:p>
            <a:r>
              <a:rPr lang="bn-IN" sz="3200" dirty="0">
                <a:solidFill>
                  <a:schemeClr val="bg1"/>
                </a:solidFill>
                <a:latin typeface="NikoshBAN" pitchFamily="2" charset="0"/>
                <a:cs typeface="NikoshBAN" pitchFamily="2" charset="0"/>
              </a:rPr>
              <a:t>ডিজিটাল বাংলাদেশ গঠনে ই-সার্ভিসের অবদান ব্যাখ্যা</a:t>
            </a:r>
            <a:r>
              <a:rPr lang="en-US" sz="3200" dirty="0">
                <a:solidFill>
                  <a:schemeClr val="bg1"/>
                </a:solidFill>
                <a:latin typeface="NikoshBAN" pitchFamily="2" charset="0"/>
                <a:cs typeface="NikoshBAN" pitchFamily="2" charset="0"/>
              </a:rPr>
              <a:t> </a:t>
            </a:r>
            <a:r>
              <a:rPr lang="bn-IN" sz="3200" dirty="0">
                <a:solidFill>
                  <a:schemeClr val="bg1"/>
                </a:solidFill>
                <a:latin typeface="NikoshBAN" pitchFamily="2" charset="0"/>
                <a:cs typeface="NikoshBAN" pitchFamily="2" charset="0"/>
              </a:rPr>
              <a:t>করতে পার</a:t>
            </a:r>
            <a:r>
              <a:rPr lang="en-US" sz="3200" dirty="0" err="1">
                <a:solidFill>
                  <a:schemeClr val="bg1"/>
                </a:solidFill>
                <a:latin typeface="NikoshBAN" pitchFamily="2" charset="0"/>
                <a:cs typeface="NikoshBAN" pitchFamily="2" charset="0"/>
              </a:rPr>
              <a:t>বে</a:t>
            </a:r>
            <a:r>
              <a:rPr lang="en-US" sz="3200" dirty="0">
                <a:solidFill>
                  <a:schemeClr val="bg1"/>
                </a:solidFill>
                <a:latin typeface="NikoshBAN" pitchFamily="2" charset="0"/>
                <a:cs typeface="NikoshBAN" pitchFamily="2" charset="0"/>
              </a:rPr>
              <a:t>।</a:t>
            </a:r>
            <a:endParaRPr lang="en-US" sz="3200" dirty="0"/>
          </a:p>
        </p:txBody>
      </p:sp>
      <p:sp>
        <p:nvSpPr>
          <p:cNvPr id="10" name="TextBox 9">
            <a:extLst>
              <a:ext uri="{FF2B5EF4-FFF2-40B4-BE49-F238E27FC236}">
                <a16:creationId xmlns:a16="http://schemas.microsoft.com/office/drawing/2014/main" id="{733F60BE-6B91-4590-A9E6-C08BB9021BEE}"/>
              </a:ext>
            </a:extLst>
          </p:cNvPr>
          <p:cNvSpPr txBox="1"/>
          <p:nvPr/>
        </p:nvSpPr>
        <p:spPr>
          <a:xfrm>
            <a:off x="4359563" y="97043"/>
            <a:ext cx="2669309" cy="830997"/>
          </a:xfrm>
          <a:prstGeom prst="rect">
            <a:avLst/>
          </a:prstGeom>
          <a:noFill/>
        </p:spPr>
        <p:txBody>
          <a:bodyPr wrap="square">
            <a:spAutoFit/>
          </a:bodyPr>
          <a:lstStyle/>
          <a:p>
            <a:pPr algn="ctr"/>
            <a:r>
              <a:rPr lang="en-US" sz="4800" dirty="0" err="1">
                <a:ln w="0"/>
                <a:solidFill>
                  <a:schemeClr val="bg1"/>
                </a:solidFill>
                <a:latin typeface="NikoshBAN" pitchFamily="2" charset="0"/>
                <a:cs typeface="NikoshBAN" pitchFamily="2" charset="0"/>
              </a:rPr>
              <a:t>শিখনফল</a:t>
            </a:r>
            <a:endParaRPr lang="en-US" sz="4800" dirty="0">
              <a:solidFill>
                <a:schemeClr val="bg1"/>
              </a:solidFill>
            </a:endParaRPr>
          </a:p>
        </p:txBody>
      </p:sp>
      <p:sp>
        <p:nvSpPr>
          <p:cNvPr id="11" name="Arrow: Right 10">
            <a:extLst>
              <a:ext uri="{FF2B5EF4-FFF2-40B4-BE49-F238E27FC236}">
                <a16:creationId xmlns:a16="http://schemas.microsoft.com/office/drawing/2014/main" id="{AF458F88-97FC-4F7F-AD14-0D403C5C756C}"/>
              </a:ext>
            </a:extLst>
          </p:cNvPr>
          <p:cNvSpPr/>
          <p:nvPr/>
        </p:nvSpPr>
        <p:spPr>
          <a:xfrm>
            <a:off x="747347" y="1282138"/>
            <a:ext cx="870438" cy="43236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6B9F5AD-2AD9-4C1E-A7D9-B77AC85717B6}"/>
              </a:ext>
            </a:extLst>
          </p:cNvPr>
          <p:cNvSpPr/>
          <p:nvPr/>
        </p:nvSpPr>
        <p:spPr>
          <a:xfrm>
            <a:off x="747347" y="2664342"/>
            <a:ext cx="870438" cy="43236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CA59B095-F5D1-4D43-8A12-7C5D60CD0FA9}"/>
              </a:ext>
            </a:extLst>
          </p:cNvPr>
          <p:cNvSpPr/>
          <p:nvPr/>
        </p:nvSpPr>
        <p:spPr>
          <a:xfrm>
            <a:off x="747347" y="4255020"/>
            <a:ext cx="870438" cy="43236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06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6DB03-16EA-41CA-9287-DEED8EDA8F69}"/>
              </a:ext>
            </a:extLst>
          </p:cNvPr>
          <p:cNvSpPr txBox="1"/>
          <p:nvPr/>
        </p:nvSpPr>
        <p:spPr>
          <a:xfrm>
            <a:off x="244718" y="2694610"/>
            <a:ext cx="11702563" cy="2246769"/>
          </a:xfrm>
          <a:prstGeom prst="rect">
            <a:avLst/>
          </a:prstGeom>
          <a:noFill/>
        </p:spPr>
        <p:txBody>
          <a:bodyPr wrap="square">
            <a:spAutoFit/>
          </a:bodyPr>
          <a:lstStyle/>
          <a:p>
            <a:pPr algn="just"/>
            <a:r>
              <a:rPr lang="as-IN" sz="2800" b="0" i="0" dirty="0">
                <a:solidFill>
                  <a:schemeClr val="bg1"/>
                </a:solidFill>
                <a:effectLst/>
                <a:latin typeface="NikoshBAN" panose="02000000000000000000" pitchFamily="2" charset="0"/>
                <a:cs typeface="NikoshBAN" panose="02000000000000000000" pitchFamily="2" charset="0"/>
              </a:rPr>
              <a:t>সরকারি এবং বেসরকারি অনেক সেবামূলক সংস্থা সার্বক্ষণিক সেবা দেওয়া প্রযুক্তিগত পদ্ধতিই হল ই-সার্ভিস। এই সেবা হতে পারে এক সস্থান থেকে অন্য স্থানে যাতায়াত কিংবা কোনো জমির দলিলের নকল সরবরাহ করা। ডিজিটাল পদ্ধতি চালু হওয়ার পূর্বে এই সকল সেবার ক্ষেত্রে সেবাগ্ৰহীতাকে অবশ্যই সেবাদাতার সঙ্গে সরাসরি যোগাযোগ করতে হতো। কিন্তু ডিজিটাল পদ্ধতিতে সেবাগ্ৰহীতা নিজ বাড়িতে বসেই মোবাইল ফোনে বা ইন্টারনেটে একই সেবা গ্ৰহণ করতে পারে</a:t>
            </a:r>
          </a:p>
        </p:txBody>
      </p:sp>
      <p:sp>
        <p:nvSpPr>
          <p:cNvPr id="5" name="TextBox 4">
            <a:extLst>
              <a:ext uri="{FF2B5EF4-FFF2-40B4-BE49-F238E27FC236}">
                <a16:creationId xmlns:a16="http://schemas.microsoft.com/office/drawing/2014/main" id="{0BDEB7B1-165A-41D6-AEFA-4C438B683A7E}"/>
              </a:ext>
            </a:extLst>
          </p:cNvPr>
          <p:cNvSpPr txBox="1"/>
          <p:nvPr/>
        </p:nvSpPr>
        <p:spPr>
          <a:xfrm>
            <a:off x="4967655" y="232798"/>
            <a:ext cx="2417884" cy="769441"/>
          </a:xfrm>
          <a:prstGeom prst="rect">
            <a:avLst/>
          </a:prstGeom>
          <a:noFill/>
        </p:spPr>
        <p:txBody>
          <a:bodyPr wrap="square">
            <a:spAutoFit/>
          </a:bodyPr>
          <a:lstStyle/>
          <a:p>
            <a:pPr algn="ctr"/>
            <a:r>
              <a:rPr lang="en-US" sz="4400" dirty="0">
                <a:ln w="0"/>
                <a:solidFill>
                  <a:schemeClr val="bg1"/>
                </a:solidFill>
                <a:latin typeface="NikoshBAN" pitchFamily="2" charset="0"/>
                <a:cs typeface="NikoshBAN" pitchFamily="2" charset="0"/>
              </a:rPr>
              <a:t>ই-</a:t>
            </a:r>
            <a:r>
              <a:rPr lang="en-US" sz="4400" dirty="0" err="1">
                <a:ln w="0"/>
                <a:solidFill>
                  <a:schemeClr val="bg1"/>
                </a:solidFill>
                <a:latin typeface="NikoshBAN" pitchFamily="2" charset="0"/>
                <a:cs typeface="NikoshBAN" pitchFamily="2" charset="0"/>
              </a:rPr>
              <a:t>সার্ভিস</a:t>
            </a:r>
            <a:endParaRPr lang="en-US" sz="4400" dirty="0"/>
          </a:p>
        </p:txBody>
      </p:sp>
      <p:sp>
        <p:nvSpPr>
          <p:cNvPr id="7" name="TextBox 6">
            <a:extLst>
              <a:ext uri="{FF2B5EF4-FFF2-40B4-BE49-F238E27FC236}">
                <a16:creationId xmlns:a16="http://schemas.microsoft.com/office/drawing/2014/main" id="{4A9A630C-168A-4CDA-9F31-9FB4C338574F}"/>
              </a:ext>
            </a:extLst>
          </p:cNvPr>
          <p:cNvSpPr txBox="1"/>
          <p:nvPr/>
        </p:nvSpPr>
        <p:spPr>
          <a:xfrm>
            <a:off x="237392" y="1439651"/>
            <a:ext cx="11814667" cy="523220"/>
          </a:xfrm>
          <a:prstGeom prst="rect">
            <a:avLst/>
          </a:prstGeom>
          <a:noFill/>
        </p:spPr>
        <p:txBody>
          <a:bodyPr wrap="square">
            <a:spAutoFit/>
          </a:bodyPr>
          <a:lstStyle/>
          <a:p>
            <a:pPr algn="l"/>
            <a:r>
              <a:rPr lang="as-IN" sz="2800" b="1" i="0" dirty="0">
                <a:solidFill>
                  <a:schemeClr val="bg1"/>
                </a:solidFill>
                <a:effectLst/>
                <a:latin typeface="NikoshBAN" panose="02000000000000000000" pitchFamily="2" charset="0"/>
                <a:cs typeface="NikoshBAN" panose="02000000000000000000" pitchFamily="2" charset="0"/>
              </a:rPr>
              <a:t>ই</a:t>
            </a:r>
            <a:r>
              <a:rPr lang="en-US" sz="2800" b="1" i="0" dirty="0">
                <a:solidFill>
                  <a:schemeClr val="bg1"/>
                </a:solidFill>
                <a:effectLst/>
                <a:latin typeface="NikoshBAN" panose="02000000000000000000" pitchFamily="2" charset="0"/>
                <a:cs typeface="NikoshBAN" panose="02000000000000000000" pitchFamily="2" charset="0"/>
              </a:rPr>
              <a:t>-</a:t>
            </a:r>
            <a:r>
              <a:rPr lang="as-IN" sz="2800" b="0" i="0" dirty="0">
                <a:solidFill>
                  <a:schemeClr val="bg1"/>
                </a:solidFill>
                <a:effectLst/>
                <a:latin typeface="NikoshBAN" panose="02000000000000000000" pitchFamily="2" charset="0"/>
                <a:cs typeface="NikoshBAN" panose="02000000000000000000" pitchFamily="2" charset="0"/>
              </a:rPr>
              <a:t>সার্ভিস এর পূর্ণ রুপ হলো ইলেক্ট্রনিক সার্ভিস।আর ই</a:t>
            </a:r>
            <a:r>
              <a:rPr lang="en-US" sz="2800" b="0" i="0" dirty="0">
                <a:solidFill>
                  <a:schemeClr val="bg1"/>
                </a:solidFill>
                <a:effectLst/>
                <a:latin typeface="NikoshBAN" panose="02000000000000000000" pitchFamily="2" charset="0"/>
                <a:cs typeface="NikoshBAN" panose="02000000000000000000" pitchFamily="2" charset="0"/>
              </a:rPr>
              <a:t>-</a:t>
            </a:r>
            <a:r>
              <a:rPr lang="as-IN" sz="2800" b="0" i="0" dirty="0">
                <a:solidFill>
                  <a:schemeClr val="bg1"/>
                </a:solidFill>
                <a:effectLst/>
                <a:latin typeface="NikoshBAN" panose="02000000000000000000" pitchFamily="2" charset="0"/>
                <a:cs typeface="NikoshBAN" panose="02000000000000000000" pitchFamily="2" charset="0"/>
              </a:rPr>
              <a:t>সার্ভিস বিভিন্ন অনলাইন সেবাকে বুঝায়।</a:t>
            </a:r>
            <a:endParaRPr lang="as-IN" sz="2800" b="1" i="0" dirty="0">
              <a:solidFill>
                <a:schemeClr val="bg1"/>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42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413F6-1D14-42E8-9A50-D1FA39117371}"/>
              </a:ext>
            </a:extLst>
          </p:cNvPr>
          <p:cNvSpPr txBox="1"/>
          <p:nvPr/>
        </p:nvSpPr>
        <p:spPr>
          <a:xfrm>
            <a:off x="852852" y="2967335"/>
            <a:ext cx="3050933" cy="461665"/>
          </a:xfrm>
          <a:prstGeom prst="rect">
            <a:avLst/>
          </a:prstGeom>
          <a:noFill/>
        </p:spPr>
        <p:txBody>
          <a:bodyPr wrap="square">
            <a:spAutoFit/>
          </a:bodyPr>
          <a:lstStyle/>
          <a:p>
            <a:pPr algn="ctr"/>
            <a:r>
              <a:rPr lang="en-US" sz="2400" dirty="0" err="1">
                <a:ln w="0"/>
                <a:solidFill>
                  <a:schemeClr val="bg1"/>
                </a:solidFill>
                <a:latin typeface="NikoshBAN" pitchFamily="2" charset="0"/>
                <a:cs typeface="NikoshBAN" pitchFamily="2" charset="0"/>
              </a:rPr>
              <a:t>লাইনে</a:t>
            </a:r>
            <a:r>
              <a:rPr lang="en-US" sz="2400" dirty="0">
                <a:ln w="0"/>
                <a:solidFill>
                  <a:schemeClr val="bg1"/>
                </a:solidFill>
                <a:latin typeface="NikoshBAN" pitchFamily="2" charset="0"/>
                <a:cs typeface="NikoshBAN" pitchFamily="2" charset="0"/>
              </a:rPr>
              <a:t> </a:t>
            </a:r>
            <a:r>
              <a:rPr lang="en-US" sz="2400" dirty="0" err="1">
                <a:ln w="0"/>
                <a:solidFill>
                  <a:schemeClr val="bg1"/>
                </a:solidFill>
                <a:latin typeface="NikoshBAN" pitchFamily="2" charset="0"/>
                <a:cs typeface="NikoshBAN" pitchFamily="2" charset="0"/>
              </a:rPr>
              <a:t>দাঁড়িয়ে</a:t>
            </a:r>
            <a:r>
              <a:rPr lang="en-US" sz="2400" dirty="0">
                <a:ln w="0"/>
                <a:solidFill>
                  <a:schemeClr val="bg1"/>
                </a:solidFill>
                <a:latin typeface="NikoshBAN" pitchFamily="2" charset="0"/>
                <a:cs typeface="NikoshBAN" pitchFamily="2" charset="0"/>
              </a:rPr>
              <a:t> </a:t>
            </a:r>
            <a:r>
              <a:rPr lang="en-US" sz="2400" dirty="0" err="1">
                <a:ln w="0"/>
                <a:solidFill>
                  <a:schemeClr val="bg1"/>
                </a:solidFill>
                <a:latin typeface="NikoshBAN" pitchFamily="2" charset="0"/>
                <a:cs typeface="NikoshBAN" pitchFamily="2" charset="0"/>
              </a:rPr>
              <a:t>টিকিট</a:t>
            </a:r>
            <a:r>
              <a:rPr lang="en-US" sz="2400" dirty="0">
                <a:ln w="0"/>
                <a:solidFill>
                  <a:schemeClr val="bg1"/>
                </a:solidFill>
                <a:latin typeface="NikoshBAN" pitchFamily="2" charset="0"/>
                <a:cs typeface="NikoshBAN" pitchFamily="2" charset="0"/>
              </a:rPr>
              <a:t> </a:t>
            </a:r>
            <a:r>
              <a:rPr lang="en-US" sz="2400" dirty="0" err="1">
                <a:ln w="0"/>
                <a:solidFill>
                  <a:schemeClr val="bg1"/>
                </a:solidFill>
                <a:latin typeface="NikoshBAN" pitchFamily="2" charset="0"/>
                <a:cs typeface="NikoshBAN" pitchFamily="2" charset="0"/>
              </a:rPr>
              <a:t>সংগ্রহ</a:t>
            </a:r>
            <a:endParaRPr lang="en-US" sz="2400" dirty="0"/>
          </a:p>
        </p:txBody>
      </p:sp>
      <p:grpSp>
        <p:nvGrpSpPr>
          <p:cNvPr id="2" name="Group 1">
            <a:extLst>
              <a:ext uri="{FF2B5EF4-FFF2-40B4-BE49-F238E27FC236}">
                <a16:creationId xmlns:a16="http://schemas.microsoft.com/office/drawing/2014/main" id="{6F4D7272-28C6-4D69-AC58-45C72AE03379}"/>
              </a:ext>
            </a:extLst>
          </p:cNvPr>
          <p:cNvGrpSpPr/>
          <p:nvPr/>
        </p:nvGrpSpPr>
        <p:grpSpPr>
          <a:xfrm>
            <a:off x="0" y="0"/>
            <a:ext cx="5477608" cy="2814276"/>
            <a:chOff x="237390" y="166316"/>
            <a:chExt cx="7332786" cy="2814276"/>
          </a:xfrm>
        </p:grpSpPr>
        <p:pic>
          <p:nvPicPr>
            <p:cNvPr id="3074" name="Picture 2" descr="জনবল সংকটে ট্রেনের টিকিট বিক্রি করছেন স্টেশন মাস্টার | 852345 | কালের কণ্ঠ  | kalerkantho">
              <a:extLst>
                <a:ext uri="{FF2B5EF4-FFF2-40B4-BE49-F238E27FC236}">
                  <a16:creationId xmlns:a16="http://schemas.microsoft.com/office/drawing/2014/main" id="{79B451D5-8F48-4E76-81D8-407C42C93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90" y="166316"/>
              <a:ext cx="3666393" cy="2814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এসি টিকিট না পাওয়ার অভিযোগ">
              <a:extLst>
                <a:ext uri="{FF2B5EF4-FFF2-40B4-BE49-F238E27FC236}">
                  <a16:creationId xmlns:a16="http://schemas.microsoft.com/office/drawing/2014/main" id="{1118A6A0-D051-4F94-A1FF-D9BF7D16A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783" y="166316"/>
              <a:ext cx="3666393" cy="2814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08AC146B-B773-457B-A27F-ABD5BB0E79DB}"/>
              </a:ext>
            </a:extLst>
          </p:cNvPr>
          <p:cNvGrpSpPr/>
          <p:nvPr/>
        </p:nvGrpSpPr>
        <p:grpSpPr>
          <a:xfrm>
            <a:off x="5735517" y="77511"/>
            <a:ext cx="6456483" cy="2656897"/>
            <a:chOff x="4677506" y="1475488"/>
            <a:chExt cx="7051431" cy="2254619"/>
          </a:xfrm>
        </p:grpSpPr>
        <p:pic>
          <p:nvPicPr>
            <p:cNvPr id="3078" name="Picture 6" descr="ঘরে বসেই কিনুন বাসের টিকিট">
              <a:extLst>
                <a:ext uri="{FF2B5EF4-FFF2-40B4-BE49-F238E27FC236}">
                  <a16:creationId xmlns:a16="http://schemas.microsoft.com/office/drawing/2014/main" id="{79FF56C8-5F3E-4BF2-9E07-3CAEA8158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5187" y="1485557"/>
              <a:ext cx="3333750" cy="2244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ক্লিকে ক্লিকে টিকিট কাটি | 770443 | কালের কণ্ঠ | kalerkantho">
              <a:extLst>
                <a:ext uri="{FF2B5EF4-FFF2-40B4-BE49-F238E27FC236}">
                  <a16:creationId xmlns:a16="http://schemas.microsoft.com/office/drawing/2014/main" id="{B52E4F64-3C31-4249-9587-1BA7E9B3AC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7506" y="1475488"/>
              <a:ext cx="3717681" cy="2244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687772FB-75F0-43B9-BABD-CFEF89DBB459}"/>
              </a:ext>
            </a:extLst>
          </p:cNvPr>
          <p:cNvSpPr txBox="1"/>
          <p:nvPr/>
        </p:nvSpPr>
        <p:spPr>
          <a:xfrm>
            <a:off x="7348831" y="2923373"/>
            <a:ext cx="3228316" cy="461666"/>
          </a:xfrm>
          <a:prstGeom prst="rect">
            <a:avLst/>
          </a:prstGeom>
          <a:noFill/>
        </p:spPr>
        <p:txBody>
          <a:bodyPr wrap="square">
            <a:spAutoFit/>
          </a:bodyPr>
          <a:lstStyle/>
          <a:p>
            <a:pPr algn="ctr"/>
            <a:r>
              <a:rPr lang="en-US" sz="2400" dirty="0" err="1">
                <a:ln w="0"/>
                <a:solidFill>
                  <a:schemeClr val="bg1"/>
                </a:solidFill>
                <a:latin typeface="NikoshBAN" pitchFamily="2" charset="0"/>
                <a:cs typeface="NikoshBAN" pitchFamily="2" charset="0"/>
              </a:rPr>
              <a:t>অনলাইনে</a:t>
            </a:r>
            <a:r>
              <a:rPr lang="en-US" sz="2400" dirty="0">
                <a:ln w="0"/>
                <a:solidFill>
                  <a:schemeClr val="bg1"/>
                </a:solidFill>
                <a:latin typeface="NikoshBAN" pitchFamily="2" charset="0"/>
                <a:cs typeface="NikoshBAN" pitchFamily="2" charset="0"/>
              </a:rPr>
              <a:t> </a:t>
            </a:r>
            <a:r>
              <a:rPr lang="en-US" sz="2400" dirty="0" err="1">
                <a:ln w="0"/>
                <a:solidFill>
                  <a:schemeClr val="bg1"/>
                </a:solidFill>
                <a:latin typeface="NikoshBAN" pitchFamily="2" charset="0"/>
                <a:cs typeface="NikoshBAN" pitchFamily="2" charset="0"/>
              </a:rPr>
              <a:t>টিকিট</a:t>
            </a:r>
            <a:r>
              <a:rPr lang="en-US" sz="2400" dirty="0">
                <a:ln w="0"/>
                <a:solidFill>
                  <a:schemeClr val="bg1"/>
                </a:solidFill>
                <a:latin typeface="NikoshBAN" pitchFamily="2" charset="0"/>
                <a:cs typeface="NikoshBAN" pitchFamily="2" charset="0"/>
              </a:rPr>
              <a:t> </a:t>
            </a:r>
            <a:r>
              <a:rPr lang="en-US" sz="2400" dirty="0" err="1">
                <a:ln w="0"/>
                <a:solidFill>
                  <a:schemeClr val="bg1"/>
                </a:solidFill>
                <a:latin typeface="NikoshBAN" pitchFamily="2" charset="0"/>
                <a:cs typeface="NikoshBAN" pitchFamily="2" charset="0"/>
              </a:rPr>
              <a:t>সংগ্রহ</a:t>
            </a:r>
            <a:endParaRPr lang="en-US" sz="2400" dirty="0"/>
          </a:p>
        </p:txBody>
      </p:sp>
      <p:sp>
        <p:nvSpPr>
          <p:cNvPr id="14" name="TextBox 13">
            <a:extLst>
              <a:ext uri="{FF2B5EF4-FFF2-40B4-BE49-F238E27FC236}">
                <a16:creationId xmlns:a16="http://schemas.microsoft.com/office/drawing/2014/main" id="{95142B20-F9C4-4FFA-BCEF-303702764089}"/>
              </a:ext>
            </a:extLst>
          </p:cNvPr>
          <p:cNvSpPr txBox="1"/>
          <p:nvPr/>
        </p:nvSpPr>
        <p:spPr>
          <a:xfrm>
            <a:off x="237393" y="4011279"/>
            <a:ext cx="11544300" cy="1815882"/>
          </a:xfrm>
          <a:prstGeom prst="rect">
            <a:avLst/>
          </a:prstGeom>
          <a:noFill/>
        </p:spPr>
        <p:txBody>
          <a:bodyPr wrap="square">
            <a:spAutoFit/>
          </a:bodyPr>
          <a:lstStyle/>
          <a:p>
            <a:pPr algn="just"/>
            <a:r>
              <a:rPr lang="as-IN" sz="2800" b="0" i="0" dirty="0">
                <a:solidFill>
                  <a:schemeClr val="bg1"/>
                </a:solidFill>
                <a:effectLst/>
                <a:latin typeface="NikoshBAN" panose="02000000000000000000" pitchFamily="2" charset="0"/>
                <a:cs typeface="NikoshBAN" panose="02000000000000000000" pitchFamily="2" charset="0"/>
              </a:rPr>
              <a:t>কিছুদিন পূর্বেও এই টিকেট সংগ্রহের জন্য যাত্রী নিজে অথবা তার কোন লোকের </a:t>
            </a:r>
            <a:r>
              <a:rPr lang="en-US" sz="2800" dirty="0" err="1">
                <a:solidFill>
                  <a:schemeClr val="bg1"/>
                </a:solidFill>
                <a:latin typeface="NikoshBAN" panose="02000000000000000000" pitchFamily="2" charset="0"/>
                <a:cs typeface="NikoshBAN" panose="02000000000000000000" pitchFamily="2" charset="0"/>
              </a:rPr>
              <a:t>মাধ্যমে</a:t>
            </a:r>
            <a:r>
              <a:rPr lang="as-IN" sz="2800" b="0" i="0" dirty="0">
                <a:solidFill>
                  <a:schemeClr val="bg1"/>
                </a:solidFill>
                <a:effectLst/>
                <a:latin typeface="NikoshBAN" panose="02000000000000000000" pitchFamily="2" charset="0"/>
                <a:cs typeface="NikoshBAN" panose="02000000000000000000" pitchFamily="2" charset="0"/>
              </a:rPr>
              <a:t> স্টেশনে গিয়ে, লাইনে দাঁড়িয়ে নির্দিষ্ট কাউন্টার থেকে টিকেট সংগ্ৰহ করতে হতো। এই পদ্ধতি এখনো বহাল আছে। তবে, এর পাশাপাশি এখন যে কেউ অনলাইনে টিকেট সংগ্ৰহ করতে পারে। অনলাইনেই টিকেটের মূল্য পরিশোধ করা যায়।</a:t>
            </a:r>
          </a:p>
        </p:txBody>
      </p:sp>
    </p:spTree>
    <p:extLst>
      <p:ext uri="{BB962C8B-B14F-4D97-AF65-F5344CB8AC3E}">
        <p14:creationId xmlns:p14="http://schemas.microsoft.com/office/powerpoint/2010/main" val="14999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25300-3BCC-4A53-9E93-5684A4EEF219}"/>
              </a:ext>
            </a:extLst>
          </p:cNvPr>
          <p:cNvSpPr txBox="1"/>
          <p:nvPr/>
        </p:nvSpPr>
        <p:spPr>
          <a:xfrm>
            <a:off x="888022" y="246157"/>
            <a:ext cx="5143500" cy="769441"/>
          </a:xfrm>
          <a:prstGeom prst="rect">
            <a:avLst/>
          </a:prstGeom>
          <a:noFill/>
        </p:spPr>
        <p:txBody>
          <a:bodyPr wrap="square">
            <a:spAutoFit/>
          </a:bodyPr>
          <a:lstStyle/>
          <a:p>
            <a:pPr algn="ctr"/>
            <a:r>
              <a:rPr lang="bn-IN" sz="4400" spc="50" dirty="0">
                <a:ln w="11430"/>
                <a:solidFill>
                  <a:schemeClr val="bg1"/>
                </a:solidFill>
                <a:latin typeface="NikoshBAN" pitchFamily="2" charset="0"/>
                <a:cs typeface="NikoshBAN" pitchFamily="2" charset="0"/>
              </a:rPr>
              <a:t>ই-সার্ভিস</a:t>
            </a:r>
            <a:r>
              <a:rPr lang="en-US" sz="4400" spc="50" dirty="0">
                <a:ln w="11430"/>
                <a:solidFill>
                  <a:schemeClr val="bg1"/>
                </a:solidFill>
                <a:latin typeface="NikoshBAN" pitchFamily="2" charset="0"/>
                <a:cs typeface="NikoshBAN" pitchFamily="2" charset="0"/>
              </a:rPr>
              <a:t>-</a:t>
            </a:r>
            <a:r>
              <a:rPr lang="en-US" sz="4400" spc="50" dirty="0" err="1">
                <a:ln w="11430"/>
                <a:solidFill>
                  <a:schemeClr val="bg1"/>
                </a:solidFill>
                <a:latin typeface="NikoshBAN" pitchFamily="2" charset="0"/>
                <a:cs typeface="NikoshBAN" pitchFamily="2" charset="0"/>
              </a:rPr>
              <a:t>এর</a:t>
            </a:r>
            <a:r>
              <a:rPr lang="bn-IN" sz="4400" spc="50" dirty="0">
                <a:ln w="11430"/>
                <a:solidFill>
                  <a:schemeClr val="bg1"/>
                </a:solidFill>
                <a:latin typeface="NikoshBAN" pitchFamily="2" charset="0"/>
                <a:cs typeface="NikoshBAN" pitchFamily="2" charset="0"/>
              </a:rPr>
              <a:t> বৈশিষ্ট্য</a:t>
            </a:r>
            <a:r>
              <a:rPr lang="en-US" sz="4400" spc="50" dirty="0">
                <a:ln w="11430"/>
                <a:solidFill>
                  <a:schemeClr val="bg1"/>
                </a:solidFill>
                <a:latin typeface="NikoshBAN" pitchFamily="2" charset="0"/>
                <a:cs typeface="NikoshBAN" pitchFamily="2" charset="0"/>
              </a:rPr>
              <a:t> </a:t>
            </a:r>
            <a:endParaRPr lang="bn-IN" sz="4400" spc="50" dirty="0">
              <a:ln w="11430"/>
              <a:solidFill>
                <a:schemeClr val="bg1"/>
              </a:solidFill>
              <a:latin typeface="NikoshBAN" pitchFamily="2" charset="0"/>
              <a:cs typeface="NikoshBAN" pitchFamily="2" charset="0"/>
            </a:endParaRPr>
          </a:p>
        </p:txBody>
      </p:sp>
      <p:sp>
        <p:nvSpPr>
          <p:cNvPr id="5" name="TextBox 4">
            <a:extLst>
              <a:ext uri="{FF2B5EF4-FFF2-40B4-BE49-F238E27FC236}">
                <a16:creationId xmlns:a16="http://schemas.microsoft.com/office/drawing/2014/main" id="{AA52077D-EA14-4510-8AA5-94D566CFA9D2}"/>
              </a:ext>
            </a:extLst>
          </p:cNvPr>
          <p:cNvSpPr txBox="1"/>
          <p:nvPr/>
        </p:nvSpPr>
        <p:spPr>
          <a:xfrm>
            <a:off x="4439016" y="2804722"/>
            <a:ext cx="2947621" cy="646331"/>
          </a:xfrm>
          <a:prstGeom prst="rect">
            <a:avLst/>
          </a:prstGeom>
          <a:noFill/>
        </p:spPr>
        <p:txBody>
          <a:bodyPr wrap="square">
            <a:spAutoFit/>
          </a:bodyPr>
          <a:lstStyle/>
          <a:p>
            <a:r>
              <a:rPr lang="bn-BD" sz="3600" cap="all" spc="0" dirty="0">
                <a:ln/>
                <a:solidFill>
                  <a:schemeClr val="bg1"/>
                </a:solidFill>
                <a:latin typeface="NikoshBAN" pitchFamily="2" charset="0"/>
                <a:cs typeface="NikoshBAN" pitchFamily="2" charset="0"/>
              </a:rPr>
              <a:t>১।</a:t>
            </a:r>
            <a:r>
              <a:rPr lang="en-US" sz="3600" cap="all" spc="0" dirty="0">
                <a:ln/>
                <a:solidFill>
                  <a:schemeClr val="bg1"/>
                </a:solidFill>
                <a:latin typeface="NikoshBAN" pitchFamily="2" charset="0"/>
                <a:cs typeface="NikoshBAN" pitchFamily="2" charset="0"/>
              </a:rPr>
              <a:t> </a:t>
            </a:r>
            <a:r>
              <a:rPr lang="bn-IN" sz="3600" cap="all" spc="0" dirty="0">
                <a:ln/>
                <a:solidFill>
                  <a:schemeClr val="bg1"/>
                </a:solidFill>
                <a:latin typeface="NikoshBAN" pitchFamily="2" charset="0"/>
                <a:cs typeface="NikoshBAN" pitchFamily="2" charset="0"/>
              </a:rPr>
              <a:t>স্বল্প খরচ </a:t>
            </a:r>
            <a:endParaRPr lang="bn-BD" sz="3600" cap="all" spc="0" dirty="0">
              <a:ln/>
              <a:solidFill>
                <a:schemeClr val="bg1"/>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id="{1FF7721A-BB5C-4376-9119-D564D9771C80}"/>
              </a:ext>
            </a:extLst>
          </p:cNvPr>
          <p:cNvSpPr txBox="1"/>
          <p:nvPr/>
        </p:nvSpPr>
        <p:spPr>
          <a:xfrm>
            <a:off x="1766520" y="3876299"/>
            <a:ext cx="4146306" cy="646331"/>
          </a:xfrm>
          <a:prstGeom prst="rect">
            <a:avLst/>
          </a:prstGeom>
          <a:noFill/>
        </p:spPr>
        <p:txBody>
          <a:bodyPr wrap="square">
            <a:spAutoFit/>
          </a:bodyPr>
          <a:lstStyle/>
          <a:p>
            <a:r>
              <a:rPr lang="bn-BD" sz="3600" cap="all" spc="0" dirty="0">
                <a:ln/>
                <a:solidFill>
                  <a:schemeClr val="bg1"/>
                </a:solidFill>
                <a:effectLst/>
                <a:latin typeface="NikoshBAN" pitchFamily="2" charset="0"/>
                <a:cs typeface="NikoshBAN" pitchFamily="2" charset="0"/>
              </a:rPr>
              <a:t>২। </a:t>
            </a:r>
            <a:r>
              <a:rPr lang="en-US" sz="3600" cap="all" spc="0" dirty="0">
                <a:ln/>
                <a:solidFill>
                  <a:schemeClr val="bg1"/>
                </a:solidFill>
                <a:effectLst/>
                <a:latin typeface="NikoshBAN" pitchFamily="2" charset="0"/>
                <a:cs typeface="NikoshBAN" pitchFamily="2" charset="0"/>
              </a:rPr>
              <a:t> </a:t>
            </a:r>
            <a:r>
              <a:rPr lang="bn-IN" sz="3600" cap="all" spc="0" dirty="0">
                <a:ln/>
                <a:solidFill>
                  <a:schemeClr val="bg1"/>
                </a:solidFill>
                <a:effectLst/>
                <a:latin typeface="NikoshBAN" pitchFamily="2" charset="0"/>
                <a:cs typeface="NikoshBAN" pitchFamily="2" charset="0"/>
              </a:rPr>
              <a:t>স্বল্প সময়   </a:t>
            </a:r>
            <a:endParaRPr lang="bn-BD" sz="3600" cap="all" spc="0" dirty="0">
              <a:ln/>
              <a:solidFill>
                <a:schemeClr val="bg1"/>
              </a:solidFill>
              <a:effectLst/>
              <a:latin typeface="NikoshBAN" pitchFamily="2" charset="0"/>
              <a:cs typeface="NikoshBAN" pitchFamily="2" charset="0"/>
            </a:endParaRPr>
          </a:p>
        </p:txBody>
      </p:sp>
      <p:sp>
        <p:nvSpPr>
          <p:cNvPr id="9" name="TextBox 8">
            <a:extLst>
              <a:ext uri="{FF2B5EF4-FFF2-40B4-BE49-F238E27FC236}">
                <a16:creationId xmlns:a16="http://schemas.microsoft.com/office/drawing/2014/main" id="{0D347BD6-BBC2-4B15-8286-F9D27910139F}"/>
              </a:ext>
            </a:extLst>
          </p:cNvPr>
          <p:cNvSpPr txBox="1"/>
          <p:nvPr/>
        </p:nvSpPr>
        <p:spPr>
          <a:xfrm>
            <a:off x="4439016" y="4840115"/>
            <a:ext cx="4344499" cy="646331"/>
          </a:xfrm>
          <a:prstGeom prst="rect">
            <a:avLst/>
          </a:prstGeom>
          <a:noFill/>
        </p:spPr>
        <p:txBody>
          <a:bodyPr wrap="square">
            <a:spAutoFit/>
          </a:bodyPr>
          <a:lstStyle/>
          <a:p>
            <a:r>
              <a:rPr lang="bn-BD" sz="3600" cap="all" spc="0" dirty="0">
                <a:ln/>
                <a:solidFill>
                  <a:schemeClr val="bg1"/>
                </a:solidFill>
                <a:effectLst/>
                <a:latin typeface="NikoshBAN" pitchFamily="2" charset="0"/>
                <a:cs typeface="NikoshBAN" pitchFamily="2" charset="0"/>
              </a:rPr>
              <a:t>৩।</a:t>
            </a:r>
            <a:r>
              <a:rPr lang="bn-IN" sz="3600" cap="all" spc="0" dirty="0">
                <a:ln/>
                <a:solidFill>
                  <a:schemeClr val="bg1"/>
                </a:solidFill>
                <a:effectLst/>
                <a:latin typeface="NikoshBAN" pitchFamily="2" charset="0"/>
                <a:cs typeface="NikoshBAN" pitchFamily="2" charset="0"/>
              </a:rPr>
              <a:t> হয়রানিমুক্ত সে</a:t>
            </a:r>
            <a:r>
              <a:rPr lang="bn-IN" sz="3600" cap="all" spc="0" dirty="0">
                <a:ln/>
                <a:solidFill>
                  <a:schemeClr val="bg1"/>
                </a:solidFill>
                <a:effectLst>
                  <a:outerShdw blurRad="19685" dist="12700" dir="5400000" algn="tl" rotWithShape="0">
                    <a:schemeClr val="accent1">
                      <a:satMod val="130000"/>
                      <a:alpha val="60000"/>
                    </a:schemeClr>
                  </a:outerShdw>
                </a:effectLst>
                <a:latin typeface="NikoshBAN" pitchFamily="2" charset="0"/>
                <a:cs typeface="NikoshBAN" pitchFamily="2" charset="0"/>
              </a:rPr>
              <a:t>বা </a:t>
            </a:r>
            <a:endParaRPr lang="en-US" sz="3600" cap="all" spc="0" dirty="0">
              <a:ln/>
              <a:solidFill>
                <a:schemeClr val="bg1"/>
              </a:solidFill>
              <a:effectLst>
                <a:outerShdw blurRad="19685" dist="12700" dir="5400000" algn="tl" rotWithShape="0">
                  <a:schemeClr val="accent1">
                    <a:satMod val="130000"/>
                    <a:alpha val="60000"/>
                  </a:schemeClr>
                </a:outerShdw>
              </a:effectLst>
            </a:endParaRPr>
          </a:p>
        </p:txBody>
      </p:sp>
      <p:sp>
        <p:nvSpPr>
          <p:cNvPr id="13" name="TextBox 12">
            <a:extLst>
              <a:ext uri="{FF2B5EF4-FFF2-40B4-BE49-F238E27FC236}">
                <a16:creationId xmlns:a16="http://schemas.microsoft.com/office/drawing/2014/main" id="{42895062-9D1F-4701-A3A3-9964A797994E}"/>
              </a:ext>
            </a:extLst>
          </p:cNvPr>
          <p:cNvSpPr txBox="1"/>
          <p:nvPr/>
        </p:nvSpPr>
        <p:spPr>
          <a:xfrm>
            <a:off x="5161087" y="1333083"/>
            <a:ext cx="4714874" cy="646331"/>
          </a:xfrm>
          <a:prstGeom prst="rect">
            <a:avLst/>
          </a:prstGeom>
          <a:noFill/>
        </p:spPr>
        <p:txBody>
          <a:bodyPr wrap="square">
            <a:spAutoFit/>
          </a:bodyPr>
          <a:lstStyle/>
          <a:p>
            <a:r>
              <a:rPr lang="bn-IN" sz="3600" spc="50" dirty="0">
                <a:ln w="11430"/>
                <a:solidFill>
                  <a:srgbClr val="003300"/>
                </a:solidFill>
                <a:latin typeface="NikoshBAN" pitchFamily="2" charset="0"/>
                <a:cs typeface="NikoshBAN" pitchFamily="2" charset="0"/>
              </a:rPr>
              <a:t>ই-সার্ভিসের বৈশিষ্ট্য</a:t>
            </a:r>
            <a:r>
              <a:rPr lang="bn-BD" sz="3600" spc="50" dirty="0">
                <a:ln w="11430"/>
                <a:solidFill>
                  <a:srgbClr val="003300"/>
                </a:solidFill>
                <a:latin typeface="NikoshBAN" pitchFamily="2" charset="0"/>
                <a:cs typeface="NikoshBAN" pitchFamily="2" charset="0"/>
              </a:rPr>
              <a:t> ৩টি</a:t>
            </a:r>
            <a:endParaRPr lang="bn-BD" sz="3600" cap="all" spc="0" dirty="0">
              <a:ln/>
              <a:latin typeface="NikoshBAN" pitchFamily="2" charset="0"/>
              <a:cs typeface="NikoshBAN" pitchFamily="2" charset="0"/>
            </a:endParaRPr>
          </a:p>
        </p:txBody>
      </p:sp>
    </p:spTree>
    <p:extLst>
      <p:ext uri="{BB962C8B-B14F-4D97-AF65-F5344CB8AC3E}">
        <p14:creationId xmlns:p14="http://schemas.microsoft.com/office/powerpoint/2010/main" val="62806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8B00DC-B6C7-4325-8127-4386A48123BE}"/>
              </a:ext>
            </a:extLst>
          </p:cNvPr>
          <p:cNvSpPr>
            <a:spLocks noChangeArrowheads="1"/>
          </p:cNvSpPr>
          <p:nvPr/>
        </p:nvSpPr>
        <p:spPr bwMode="auto">
          <a:xfrm>
            <a:off x="99645" y="5101634"/>
            <a:ext cx="119927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বাংলাদেশ সরকারের বিভিন্ন মন্ত্রণা</a:t>
            </a:r>
            <a:r>
              <a:rPr kumimoji="0" lang="en-US" altLang="en-US" sz="2800" b="0" i="0" u="none" strike="noStrike" cap="none" normalizeH="0" baseline="0" dirty="0" err="1">
                <a:ln>
                  <a:noFill/>
                </a:ln>
                <a:solidFill>
                  <a:schemeClr val="bg1"/>
                </a:solidFill>
                <a:effectLst/>
                <a:latin typeface="NikoshBAN" panose="02000000000000000000" pitchFamily="2" charset="0"/>
                <a:cs typeface="NikoshBAN" panose="02000000000000000000" pitchFamily="2" charset="0"/>
              </a:rPr>
              <a:t>লয়</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বিভাগ ও অধিদপ্তর</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সমূহের উদ্যোগে ইতিমধ্যেই অনেক ই</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সেবা চালু হয়েছে। এর মধ্যে উল্লেখযোগ্য হলো পাঠ্যপুস্তকের ডিজিটাল সংস্করণ</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ই</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পূর্জি</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ই</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r>
              <a:rPr lang="en-US" altLang="en-US" sz="2800" dirty="0" err="1">
                <a:solidFill>
                  <a:schemeClr val="bg1"/>
                </a:solidFill>
                <a:latin typeface="NikoshBAN" panose="02000000000000000000" pitchFamily="2" charset="0"/>
                <a:cs typeface="NikoshBAN" panose="02000000000000000000" pitchFamily="2" charset="0"/>
              </a:rPr>
              <a:t>পর্চা</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ই</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টিকেট</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টেলিমেডিসিন</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অনলাইন আয়কর হিসাব করার ক্যালকুলেটর ইত্যাদি</a:t>
            </a:r>
            <a:r>
              <a:rPr kumimoji="0" lang="en-US" altLang="en-US" sz="2800" b="0" i="0" u="none" strike="noStrike" cap="none" normalizeH="0" baseline="0" dirty="0">
                <a:ln>
                  <a:noFill/>
                </a:ln>
                <a:solidFill>
                  <a:schemeClr val="bg1"/>
                </a:solidFill>
                <a:effectLst/>
                <a:latin typeface="NikoshBAN" panose="02000000000000000000" pitchFamily="2" charset="0"/>
                <a:cs typeface="NikoshBAN" panose="02000000000000000000" pitchFamily="2" charset="0"/>
              </a:rPr>
              <a:t>র</a:t>
            </a:r>
          </a:p>
        </p:txBody>
      </p:sp>
      <p:grpSp>
        <p:nvGrpSpPr>
          <p:cNvPr id="4" name="Group 3">
            <a:extLst>
              <a:ext uri="{FF2B5EF4-FFF2-40B4-BE49-F238E27FC236}">
                <a16:creationId xmlns:a16="http://schemas.microsoft.com/office/drawing/2014/main" id="{CD386F93-38B2-4C74-B2E3-FE3540DB2933}"/>
              </a:ext>
            </a:extLst>
          </p:cNvPr>
          <p:cNvGrpSpPr/>
          <p:nvPr/>
        </p:nvGrpSpPr>
        <p:grpSpPr>
          <a:xfrm>
            <a:off x="625844" y="44717"/>
            <a:ext cx="10940310" cy="2230398"/>
            <a:chOff x="2066192" y="228706"/>
            <a:chExt cx="9401656" cy="2143125"/>
          </a:xfrm>
        </p:grpSpPr>
        <p:pic>
          <p:nvPicPr>
            <p:cNvPr id="4101" name="Picture 5" descr="বিভিন্ন লেখকের দুর্লভ কিছু বই ডাউনলোড করে নিন এক্সক্লুসিভলি!! | Techtunes |  টেকটিউনস">
              <a:extLst>
                <a:ext uri="{FF2B5EF4-FFF2-40B4-BE49-F238E27FC236}">
                  <a16:creationId xmlns:a16="http://schemas.microsoft.com/office/drawing/2014/main" id="{F1664FB5-8C94-44ED-BF7D-47CA29C1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192" y="228706"/>
              <a:ext cx="1971506"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কঠিন পাঠের সহজ তালিম | 326873 | কালের কণ্ঠ | kalerkantho">
              <a:extLst>
                <a:ext uri="{FF2B5EF4-FFF2-40B4-BE49-F238E27FC236}">
                  <a16:creationId xmlns:a16="http://schemas.microsoft.com/office/drawing/2014/main" id="{5166D70E-DF57-45F5-9879-918ACFD6F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99" y="228706"/>
              <a:ext cx="1850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সকল চিনিকলে ডিজিটাল পূর্জি ব্যবস্থাপনা উদ্বোধন হচ্ছে আজ - সদা সত্য বলিব এর  বাংলা ব্লগ । bangla blog | সামহোয়্যার ইন ব্লগ - বাঁধ ভাঙ্গার আওয়াজ">
              <a:extLst>
                <a:ext uri="{FF2B5EF4-FFF2-40B4-BE49-F238E27FC236}">
                  <a16:creationId xmlns:a16="http://schemas.microsoft.com/office/drawing/2014/main" id="{89FBDF5C-5E5F-464E-9F0F-2D5A186AB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109" y="228706"/>
              <a:ext cx="2998177"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a:extLst>
                <a:ext uri="{FF2B5EF4-FFF2-40B4-BE49-F238E27FC236}">
                  <a16:creationId xmlns:a16="http://schemas.microsoft.com/office/drawing/2014/main" id="{4B920450-535F-480C-A300-A00642C6D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286" y="228706"/>
              <a:ext cx="2558562" cy="21431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7602A2DE-3C20-4E33-9FF4-C7B20172A740}"/>
              </a:ext>
            </a:extLst>
          </p:cNvPr>
          <p:cNvGrpSpPr/>
          <p:nvPr/>
        </p:nvGrpSpPr>
        <p:grpSpPr>
          <a:xfrm>
            <a:off x="2762309" y="2275115"/>
            <a:ext cx="7315200" cy="2525485"/>
            <a:chOff x="3279531" y="2523391"/>
            <a:chExt cx="7315200" cy="2260862"/>
          </a:xfrm>
        </p:grpSpPr>
        <p:pic>
          <p:nvPicPr>
            <p:cNvPr id="4109" name="Picture 13" descr="বিস্তারিত ছবিসহ দেখে নিন কীভাবে অনলাইনে ট্রেন টিকিট কাটবেন">
              <a:extLst>
                <a:ext uri="{FF2B5EF4-FFF2-40B4-BE49-F238E27FC236}">
                  <a16:creationId xmlns:a16="http://schemas.microsoft.com/office/drawing/2014/main" id="{D3513BFB-FF21-4865-9772-49E0BAA57C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531" y="2609321"/>
              <a:ext cx="2816468" cy="2139764"/>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আইডিয়া ব্যাঙ্ক">
              <a:extLst>
                <a:ext uri="{FF2B5EF4-FFF2-40B4-BE49-F238E27FC236}">
                  <a16:creationId xmlns:a16="http://schemas.microsoft.com/office/drawing/2014/main" id="{5EADF0FB-2F9D-4D76-843E-3A4D7E31C5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3359" y="2609321"/>
              <a:ext cx="2595505" cy="2139764"/>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আয়কর ক্যালকুলেটর ২০২০-২০২১, বাংলাদেশ Income Tax BD - التطبيقات على Google  Play">
              <a:extLst>
                <a:ext uri="{FF2B5EF4-FFF2-40B4-BE49-F238E27FC236}">
                  <a16:creationId xmlns:a16="http://schemas.microsoft.com/office/drawing/2014/main" id="{2515FF9A-02AB-422A-9B75-89E4EB53A9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732" y="2523391"/>
              <a:ext cx="2288999" cy="22608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21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docProps/app.xml><?xml version="1.0" encoding="utf-8"?>
<Properties xmlns="http://schemas.openxmlformats.org/officeDocument/2006/extended-properties" xmlns:vt="http://schemas.openxmlformats.org/officeDocument/2006/docPropsVTypes">
  <Template>TM03457491[[fn=Metropolitan]]</Template>
  <TotalTime>433</TotalTime>
  <Words>788</Words>
  <Application>Microsoft Office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 Light</vt:lpstr>
      <vt:lpstr>NikoshBAN</vt:lpstr>
      <vt:lpstr>Times New Roman</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Hosneara Khatun</dc:creator>
  <cp:lastModifiedBy>Hosneara Khatun</cp:lastModifiedBy>
  <cp:revision>58</cp:revision>
  <dcterms:created xsi:type="dcterms:W3CDTF">2021-07-25T13:42:49Z</dcterms:created>
  <dcterms:modified xsi:type="dcterms:W3CDTF">2021-07-31T02:38:54Z</dcterms:modified>
</cp:coreProperties>
</file>