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01" r:id="rId3"/>
    <p:sldId id="320" r:id="rId4"/>
    <p:sldId id="321" r:id="rId5"/>
    <p:sldId id="322" r:id="rId6"/>
    <p:sldId id="323" r:id="rId7"/>
    <p:sldId id="319" r:id="rId8"/>
    <p:sldId id="304" r:id="rId9"/>
    <p:sldId id="305" r:id="rId10"/>
    <p:sldId id="330" r:id="rId11"/>
    <p:sldId id="316" r:id="rId12"/>
    <p:sldId id="327" r:id="rId13"/>
    <p:sldId id="317" r:id="rId14"/>
    <p:sldId id="326" r:id="rId15"/>
    <p:sldId id="311" r:id="rId16"/>
    <p:sldId id="312" r:id="rId17"/>
    <p:sldId id="329" r:id="rId18"/>
    <p:sldId id="313" r:id="rId19"/>
    <p:sldId id="314" r:id="rId20"/>
    <p:sldId id="315" r:id="rId21"/>
    <p:sldId id="30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A4C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03" autoAdjust="0"/>
    <p:restoredTop sz="95394" autoAdjust="0"/>
  </p:normalViewPr>
  <p:slideViewPr>
    <p:cSldViewPr snapToGrid="0">
      <p:cViewPr varScale="1">
        <p:scale>
          <a:sx n="85" d="100"/>
          <a:sy n="85" d="100"/>
        </p:scale>
        <p:origin x="6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42CFE-68A1-41B7-85D2-744C99EFA05E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536E5-34BB-488B-AA3F-8B052A1B2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75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536E5-34BB-488B-AA3F-8B052A1B2E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93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536E5-34BB-488B-AA3F-8B052A1B2E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6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536E5-34BB-488B-AA3F-8B052A1B2E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34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536E5-34BB-488B-AA3F-8B052A1B2E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71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DFB2-2B96-418E-B4D1-3522AD797C56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248D-6F82-4D3A-A502-EFAED8C0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DFB2-2B96-418E-B4D1-3522AD797C56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248D-6F82-4D3A-A502-EFAED8C0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99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DFB2-2B96-418E-B4D1-3522AD797C56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248D-6F82-4D3A-A502-EFAED8C0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52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DFB2-2B96-418E-B4D1-3522AD797C56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248D-6F82-4D3A-A502-EFAED8C0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53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DFB2-2B96-418E-B4D1-3522AD797C56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248D-6F82-4D3A-A502-EFAED8C0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5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DFB2-2B96-418E-B4D1-3522AD797C56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248D-6F82-4D3A-A502-EFAED8C0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88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DFB2-2B96-418E-B4D1-3522AD797C56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248D-6F82-4D3A-A502-EFAED8C0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72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DFB2-2B96-418E-B4D1-3522AD797C56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248D-6F82-4D3A-A502-EFAED8C0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1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DFB2-2B96-418E-B4D1-3522AD797C56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248D-6F82-4D3A-A502-EFAED8C0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38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DFB2-2B96-418E-B4D1-3522AD797C56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248D-6F82-4D3A-A502-EFAED8C0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47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0DFB2-2B96-418E-B4D1-3522AD797C56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8248D-6F82-4D3A-A502-EFAED8C0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2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0DFB2-2B96-418E-B4D1-3522AD797C56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8248D-6F82-4D3A-A502-EFAED8C0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3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eb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eb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ebp"/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eb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ebp"/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12192000" cy="6692185"/>
          </a:xfrm>
          <a:prstGeom prst="bevel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86999" y="22505"/>
            <a:ext cx="25763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Welcome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8493" y="5991194"/>
            <a:ext cx="51539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MS English </a:t>
            </a:r>
            <a:r>
              <a:rPr lang="en-US" sz="4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O</a:t>
            </a:r>
            <a:r>
              <a:rPr lang="en-US" sz="4000" b="0" cap="none" spc="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nline Class</a:t>
            </a:r>
            <a:endParaRPr lang="en-US" sz="40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68" y="853502"/>
            <a:ext cx="10532408" cy="500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3" b="10096"/>
          <a:stretch/>
        </p:blipFill>
        <p:spPr>
          <a:xfrm>
            <a:off x="1541930" y="1550893"/>
            <a:ext cx="8573174" cy="39086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48119" y="362636"/>
            <a:ext cx="84745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gency FB" panose="020B0503020202020204" pitchFamily="34" charset="0"/>
                <a:cs typeface="Times New Roman" panose="02020603050405020304" pitchFamily="18" charset="0"/>
              </a:rPr>
              <a:t>Online seminar</a:t>
            </a:r>
          </a:p>
          <a:p>
            <a:r>
              <a:rPr lang="en-US" sz="3200" b="1" dirty="0">
                <a:latin typeface="Agency FB" panose="020B0503020202020204" pitchFamily="34" charset="0"/>
                <a:cs typeface="Times New Roman" panose="02020603050405020304" pitchFamily="18" charset="0"/>
              </a:rPr>
              <a:t>Overcoming the learning gap during the pandemic</a:t>
            </a:r>
          </a:p>
        </p:txBody>
      </p:sp>
      <p:sp>
        <p:nvSpPr>
          <p:cNvPr id="4" name="Rectangle 3"/>
          <p:cNvSpPr/>
          <p:nvPr/>
        </p:nvSpPr>
        <p:spPr>
          <a:xfrm>
            <a:off x="1350646" y="5570544"/>
            <a:ext cx="92695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gency FB" panose="020B0503020202020204" pitchFamily="34" charset="0"/>
              </a:rPr>
              <a:t>The Friedrich Naumann Foundation for Freedom (FNF South Asia)</a:t>
            </a:r>
          </a:p>
        </p:txBody>
      </p:sp>
    </p:spTree>
    <p:extLst>
      <p:ext uri="{BB962C8B-B14F-4D97-AF65-F5344CB8AC3E}">
        <p14:creationId xmlns:p14="http://schemas.microsoft.com/office/powerpoint/2010/main" val="1942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1326" y="275456"/>
            <a:ext cx="12078464" cy="331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3.Make six sentences using parts of sentences from each column of the table.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62383" y="753238"/>
            <a:ext cx="1649539" cy="36215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1×6=6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986" y="4337628"/>
            <a:ext cx="8139954" cy="252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a.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The prosperity of a nation depends on its education system.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endParaRPr lang="en-US" sz="2000" dirty="0">
              <a:solidFill>
                <a:srgbClr val="002060"/>
              </a:solidFill>
            </a:endParaRPr>
          </a:p>
          <a:p>
            <a:pPr algn="ctr"/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986" y="3889540"/>
            <a:ext cx="1419960" cy="4394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Answer: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181275" y="4542047"/>
            <a:ext cx="11436231" cy="6047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b. </a:t>
            </a:r>
            <a:r>
              <a:rPr lang="en-US" sz="2400" dirty="0">
                <a:solidFill>
                  <a:srgbClr val="002060"/>
                </a:solidFill>
              </a:rPr>
              <a:t>The more efficient the system is, the more intellectuals are produced in the country</a:t>
            </a:r>
            <a:r>
              <a:rPr lang="en-US" sz="2400" dirty="0" smtClean="0">
                <a:solidFill>
                  <a:srgbClr val="002060"/>
                </a:solidFill>
              </a:rPr>
              <a:t>.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000" dirty="0">
              <a:solidFill>
                <a:srgbClr val="002060"/>
              </a:solidFill>
            </a:endParaRPr>
          </a:p>
          <a:p>
            <a:pPr algn="ctr"/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-985507" y="5058570"/>
            <a:ext cx="12323126" cy="329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c. All </a:t>
            </a:r>
            <a:r>
              <a:rPr lang="en-US" sz="2400" dirty="0">
                <a:solidFill>
                  <a:srgbClr val="002060"/>
                </a:solidFill>
              </a:rPr>
              <a:t>educational institutions stayed shut for the welfare of the young </a:t>
            </a:r>
            <a:r>
              <a:rPr lang="en-US" sz="2400" dirty="0" smtClean="0">
                <a:solidFill>
                  <a:srgbClr val="002060"/>
                </a:solidFill>
              </a:rPr>
              <a:t>generation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endParaRPr lang="en-US" sz="2000" dirty="0" smtClean="0">
              <a:solidFill>
                <a:srgbClr val="002060"/>
              </a:solidFill>
            </a:endParaRPr>
          </a:p>
          <a:p>
            <a:pPr algn="ctr"/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-11326" y="5379406"/>
            <a:ext cx="11823248" cy="312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d. </a:t>
            </a:r>
            <a:r>
              <a:rPr lang="en-US" sz="2400" dirty="0">
                <a:solidFill>
                  <a:srgbClr val="002060"/>
                </a:solidFill>
              </a:rPr>
              <a:t>The Friedrich Naumann Foundation for Freedom </a:t>
            </a:r>
            <a:r>
              <a:rPr lang="en-US" sz="2400" dirty="0" smtClean="0">
                <a:solidFill>
                  <a:srgbClr val="002060"/>
                </a:solidFill>
              </a:rPr>
              <a:t>organized </a:t>
            </a:r>
            <a:r>
              <a:rPr lang="en-US" sz="2400" dirty="0">
                <a:solidFill>
                  <a:srgbClr val="002060"/>
                </a:solidFill>
              </a:rPr>
              <a:t>an online seminar programme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-181275" y="5623467"/>
            <a:ext cx="11914094" cy="551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e. </a:t>
            </a:r>
            <a:r>
              <a:rPr lang="en-US" sz="2400" dirty="0">
                <a:solidFill>
                  <a:srgbClr val="002060"/>
                </a:solidFill>
              </a:rPr>
              <a:t>This programme discussed how to overcome the learning gap students faced </a:t>
            </a:r>
            <a:r>
              <a:rPr lang="en-US" sz="2400" dirty="0" smtClean="0">
                <a:solidFill>
                  <a:srgbClr val="002060"/>
                </a:solidFill>
              </a:rPr>
              <a:t>during the pandemic.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142301" y="6295742"/>
            <a:ext cx="10833939" cy="4394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f. What </a:t>
            </a:r>
            <a:r>
              <a:rPr lang="en-US" sz="2400" dirty="0">
                <a:solidFill>
                  <a:srgbClr val="002060"/>
                </a:solidFill>
              </a:rPr>
              <a:t>roles the schools, entrepreneurs and the government can play in doing so.</a:t>
            </a:r>
            <a:endParaRPr lang="en-US" sz="2800" dirty="0">
              <a:solidFill>
                <a:srgbClr val="002060"/>
              </a:solidFill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054052"/>
              </p:ext>
            </p:extLst>
          </p:nvPr>
        </p:nvGraphicFramePr>
        <p:xfrm>
          <a:off x="83665" y="829657"/>
          <a:ext cx="11914092" cy="313280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971364"/>
                <a:gridCol w="3971364"/>
                <a:gridCol w="3971364"/>
              </a:tblGrid>
              <a:tr h="481049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prosperity 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is, the more intellectuals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 its education system.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9268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more efficient the system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 a nation depends 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 online seminar programme.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6079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educational institutions 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schools, entrepreneurs and the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 the young generation.</a:t>
                      </a:r>
                      <a:r>
                        <a:rPr lang="en-US" sz="24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9268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Friedrich Naumann Foundation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to overcome the learning gap 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 produced in the country. 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332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This programme discussed 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stayed shut for the 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students faced during the pandemic.</a:t>
                      </a:r>
                      <a:endParaRPr lang="en-US" sz="24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332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roles 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Freedom organized </a:t>
                      </a:r>
                      <a:endParaRPr lang="en-US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government can play in doing so.</a:t>
                      </a:r>
                      <a:endParaRPr lang="en-US" sz="24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000" b="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55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 tmFilter="0,0; .5, 1; 1, 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 tmFilter="0,0; .5, 1; 1, 1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 tmFilter="0,0; .5, 1; 1, 1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4" grpId="0"/>
      <p:bldP spid="25" grpId="0"/>
      <p:bldP spid="33" grpId="0"/>
      <p:bldP spid="34" grpId="0"/>
      <p:bldP spid="35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63625" y="169999"/>
            <a:ext cx="8144733" cy="508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Impact" panose="020B0806030902050204" pitchFamily="34" charset="0"/>
              </a:rPr>
              <a:t>Look at the picture</a:t>
            </a:r>
            <a:endParaRPr lang="en-US" sz="3200" dirty="0">
              <a:solidFill>
                <a:srgbClr val="0000FF"/>
              </a:solidFill>
              <a:latin typeface="Impact" panose="020B080603090205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97725" y="5723923"/>
            <a:ext cx="4957482" cy="573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Playing online game over mobile.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11" y="785879"/>
            <a:ext cx="9350189" cy="50381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11" y="785878"/>
            <a:ext cx="9350189" cy="503816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99185" y="6158666"/>
            <a:ext cx="7525950" cy="573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Its also another online game using mobile/laptop.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97725" y="5723923"/>
            <a:ext cx="4957482" cy="573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Playing online game over mobile.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11" y="785877"/>
            <a:ext cx="9350189" cy="506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3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9" grpId="2"/>
      <p:bldP spid="12" grpId="0"/>
      <p:bldP spid="13" grpId="0"/>
      <p:bldP spid="1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64148" y="361581"/>
            <a:ext cx="1815625" cy="39932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</a:rPr>
              <a:t>×10=10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78" y="898666"/>
            <a:ext cx="2264637" cy="412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i="1" dirty="0" smtClean="0"/>
          </a:p>
          <a:p>
            <a:pPr lvl="0"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spend</a:t>
            </a:r>
            <a:endParaRPr lang="en-US" sz="3200" b="1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algn="ctr"/>
            <a:r>
              <a:rPr lang="en-US" dirty="0" smtClean="0"/>
              <a:t>agree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77536" y="898666"/>
            <a:ext cx="2264637" cy="412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play</a:t>
            </a:r>
            <a:endParaRPr lang="en-US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49294" y="898666"/>
            <a:ext cx="2264637" cy="412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vandalize</a:t>
            </a:r>
            <a:endParaRPr lang="en-US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3931" y="898666"/>
            <a:ext cx="2264637" cy="412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worry</a:t>
            </a:r>
            <a:endParaRPr lang="en-US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78567" y="907349"/>
            <a:ext cx="2264637" cy="412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take</a:t>
            </a:r>
            <a:endParaRPr lang="en-US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13930" y="1306475"/>
            <a:ext cx="2264637" cy="412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list</a:t>
            </a:r>
            <a:endParaRPr lang="en-US" sz="32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778" y="1316881"/>
            <a:ext cx="2264637" cy="412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tx1"/>
                </a:solidFill>
                <a:latin typeface="Agency FB" panose="020B0503020202020204" pitchFamily="34" charset="0"/>
              </a:rPr>
              <a:t>b</a:t>
            </a:r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egin</a:t>
            </a:r>
            <a:endParaRPr lang="en-US" sz="32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77536" y="1306475"/>
            <a:ext cx="2264637" cy="412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impair</a:t>
            </a:r>
            <a:endParaRPr lang="en-US" sz="32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49294" y="1309668"/>
            <a:ext cx="2264637" cy="412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hesitate</a:t>
            </a:r>
            <a:endParaRPr lang="en-US" sz="32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278566" y="1315158"/>
            <a:ext cx="2264637" cy="412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be</a:t>
            </a:r>
            <a:endParaRPr lang="en-US" sz="32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5778" y="1825833"/>
            <a:ext cx="10991140" cy="3924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educational institutions closed. Many children, teenagers and young people spend their time (a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---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games. Game addiction has been (b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---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disease by the World Health Organization. Jisan, 18 years old teenager (c)--- most of the day playing online games. In the  (d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---, his parents (e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---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matter as normal. But it  (f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---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seen that when he could not play the game, he started (g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---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house. Sometimes he not (h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---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hurt his parents. His parents took him to a clinical psychologist. Many families in the country (i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---. Many teenagers now spend a large part of the day playing games on their cell phones or computers. As a result their studies are being (j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37240" y="5754086"/>
            <a:ext cx="2093720" cy="35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b. listed</a:t>
            </a:r>
            <a:endParaRPr lang="en-US" sz="28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71780" y="5712532"/>
            <a:ext cx="2251815" cy="35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c. spends</a:t>
            </a:r>
            <a:endParaRPr lang="en-US" sz="28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13037" y="5793482"/>
            <a:ext cx="1866422" cy="35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d. beginning</a:t>
            </a:r>
            <a:endParaRPr lang="en-US" sz="28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717605" y="5765554"/>
            <a:ext cx="1566672" cy="35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e. took</a:t>
            </a:r>
            <a:endParaRPr lang="en-US" sz="28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4369" y="6238955"/>
            <a:ext cx="1566672" cy="35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f. was</a:t>
            </a:r>
            <a:endParaRPr lang="en-US" sz="28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05775" y="6238955"/>
            <a:ext cx="1942152" cy="35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g. vandalizing</a:t>
            </a:r>
            <a:endParaRPr lang="en-US" sz="28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37740" y="6258857"/>
            <a:ext cx="2851790" cy="35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Agency FB" panose="020B0503020202020204" pitchFamily="34" charset="0"/>
              </a:rPr>
              <a:t>h</a:t>
            </a:r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. </a:t>
            </a:r>
            <a:r>
              <a:rPr lang="en-US" sz="2800" b="1" dirty="0">
                <a:solidFill>
                  <a:srgbClr val="0000FF"/>
                </a:solidFill>
                <a:latin typeface="Agency FB" panose="020B0503020202020204" pitchFamily="34" charset="0"/>
              </a:rPr>
              <a:t>d</a:t>
            </a:r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oes not hesitate</a:t>
            </a:r>
            <a:endParaRPr lang="en-US" sz="28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09717" y="6238955"/>
            <a:ext cx="1813248" cy="35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i.  worried</a:t>
            </a:r>
            <a:endParaRPr lang="en-US" sz="28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973388" y="6217318"/>
            <a:ext cx="1566672" cy="35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j. impaired</a:t>
            </a:r>
            <a:endParaRPr lang="en-US" sz="28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 rot="16200000">
            <a:off x="8905749" y="3352937"/>
            <a:ext cx="5990562" cy="198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Madhu Sudan Das. BA (Hon’s), English; MA (Double); ELL &amp; ELT, M.Ed.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889" y="5741292"/>
            <a:ext cx="2171217" cy="35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a. playing</a:t>
            </a:r>
            <a:endParaRPr lang="en-US" sz="28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09828" y="126764"/>
            <a:ext cx="6657174" cy="7931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00FF"/>
                </a:solidFill>
                <a:latin typeface="Impact" panose="020B0806030902050204" pitchFamily="34" charset="0"/>
              </a:rPr>
              <a:t>4. Use right form of verbs</a:t>
            </a:r>
            <a:endParaRPr lang="en-US" sz="3600" dirty="0">
              <a:solidFill>
                <a:srgbClr val="0000FF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79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80277" y="89665"/>
            <a:ext cx="3959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0000FF"/>
                </a:solidFill>
                <a:latin typeface="Agency FB" panose="020B0503020202020204" pitchFamily="34" charset="0"/>
              </a:rPr>
              <a:t>Read the quotes</a:t>
            </a:r>
            <a:endParaRPr lang="en-US" sz="5400" b="1" cap="none" spc="0" dirty="0">
              <a:ln w="0"/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047750"/>
            <a:ext cx="6508376" cy="476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" b="4629"/>
          <a:stretch/>
        </p:blipFill>
        <p:spPr>
          <a:xfrm>
            <a:off x="3048000" y="1047750"/>
            <a:ext cx="6508376" cy="4797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047750"/>
            <a:ext cx="6508376" cy="47972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3"/>
          <a:stretch/>
        </p:blipFill>
        <p:spPr>
          <a:xfrm>
            <a:off x="3048000" y="1047749"/>
            <a:ext cx="6508376" cy="479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7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5695" y="994410"/>
            <a:ext cx="8225895" cy="350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the sentences 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directed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47086" y="1552401"/>
            <a:ext cx="8908676" cy="3277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Honesty is one of the most important virtues. (Comparative)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917" y="1942210"/>
            <a:ext cx="7892592" cy="342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Honesty is more important than most other virtues.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18257" y="2342331"/>
            <a:ext cx="8036027" cy="38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Nowadays many people cultivate honesty. (Passive)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53362" y="6608524"/>
            <a:ext cx="5990562" cy="198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Madhu Sudan Das. BA (Hon’s), English; MA (Double); ELL &amp; ELT, M.Ed.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1489" y="2766554"/>
            <a:ext cx="7161969" cy="38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Nowadays honesty is cultivated by many people.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3191267"/>
            <a:ext cx="6520991" cy="38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Everybody loves an honest man. (Negative)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1488" y="3642405"/>
            <a:ext cx="6292393" cy="38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nobody but loves an honest man.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626983" y="4053642"/>
            <a:ext cx="7147974" cy="38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How important honesty is! (Assertive) 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4427299"/>
            <a:ext cx="5086921" cy="38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Honesty is very important.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626983" y="4787517"/>
            <a:ext cx="8908676" cy="38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No virtue is as important as honesty.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(Comparative)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-218257" y="5201807"/>
            <a:ext cx="10420093" cy="38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6295" y="5174718"/>
            <a:ext cx="6248400" cy="38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Honesty is the most important virtue.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761590" y="925500"/>
            <a:ext cx="1649539" cy="36215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1×10 = 10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751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00027" y="6682045"/>
            <a:ext cx="5990562" cy="198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Madhu Sudan Das. BA (Hon’s), English; MA (Double); ELL &amp; ELT, M.Ed.</a:t>
            </a:r>
            <a:endParaRPr lang="en-US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22732" y="2930807"/>
            <a:ext cx="11775142" cy="350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 Honesty is more worthy than all other qualities. (Superlative)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717137" y="3404533"/>
            <a:ext cx="9073882" cy="350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the most worthy of all qualities.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64431" y="3923490"/>
            <a:ext cx="8531559" cy="350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Honesty should be cultivated widely. (Active)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239133" y="4951218"/>
            <a:ext cx="13265601" cy="350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Govt. should take necessary steps to encourage honest people.(Passive)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508826" y="5751432"/>
            <a:ext cx="13702070" cy="350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Necessary steps should be taken by the govt. to encourage honest 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445176" y="1001914"/>
            <a:ext cx="9072281" cy="38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 Honesty is the best of all virtues. (Positive)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458349"/>
            <a:ext cx="7965141" cy="38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other virtue is as good as honesty.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239133" y="1908293"/>
            <a:ext cx="12202643" cy="38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We like honest people for their integrity and morality. (Passive)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2403760"/>
            <a:ext cx="11985812" cy="38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Honest people are liked by us for their integrity and morality.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508826" y="4488708"/>
            <a:ext cx="8531559" cy="350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should cultivate honesty widely.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05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1" grpId="0"/>
      <p:bldP spid="12" grpId="0"/>
      <p:bldP spid="17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666287" y="617930"/>
            <a:ext cx="5238497" cy="5199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Look at the picture.</a:t>
            </a:r>
            <a:endParaRPr lang="en-US" sz="28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23971" y="4987774"/>
            <a:ext cx="3307135" cy="5199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Agency FB" panose="020B0503020202020204" pitchFamily="34" charset="0"/>
              </a:rPr>
              <a:t>Md. Maruf Hasan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6" r="21970"/>
          <a:stretch/>
        </p:blipFill>
        <p:spPr>
          <a:xfrm>
            <a:off x="3218329" y="1308136"/>
            <a:ext cx="3962400" cy="36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7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55174" y="5177339"/>
            <a:ext cx="2398521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j. </a:t>
            </a:r>
            <a:r>
              <a:rPr lang="en-US" sz="2400" b="1" dirty="0">
                <a:solidFill>
                  <a:srgbClr val="0000FF"/>
                </a:solidFill>
                <a:latin typeface="Agency FB" panose="020B0503020202020204" pitchFamily="34" charset="0"/>
              </a:rPr>
              <a:t>ended</a:t>
            </a:r>
          </a:p>
        </p:txBody>
      </p:sp>
      <p:sp>
        <p:nvSpPr>
          <p:cNvPr id="5" name="Rectangle 4"/>
          <p:cNvSpPr/>
          <p:nvPr/>
        </p:nvSpPr>
        <p:spPr>
          <a:xfrm>
            <a:off x="4034996" y="5191707"/>
            <a:ext cx="2398521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i. </a:t>
            </a:r>
            <a:r>
              <a:rPr lang="en-US" sz="2400" b="1" dirty="0">
                <a:solidFill>
                  <a:srgbClr val="0000FF"/>
                </a:solidFill>
                <a:latin typeface="Agency FB" panose="020B0503020202020204" pitchFamily="34" charset="0"/>
              </a:rPr>
              <a:t>participated</a:t>
            </a:r>
          </a:p>
        </p:txBody>
      </p:sp>
      <p:sp>
        <p:nvSpPr>
          <p:cNvPr id="6" name="Rectangle 5"/>
          <p:cNvSpPr/>
          <p:nvPr/>
        </p:nvSpPr>
        <p:spPr>
          <a:xfrm>
            <a:off x="1766095" y="5216186"/>
            <a:ext cx="2398521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h. </a:t>
            </a:r>
            <a:r>
              <a:rPr lang="en-US" sz="2400" b="1" dirty="0">
                <a:solidFill>
                  <a:srgbClr val="0000FF"/>
                </a:solidFill>
                <a:latin typeface="Agency FB" panose="020B0503020202020204" pitchFamily="34" charset="0"/>
              </a:rPr>
              <a:t>team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7747" y="4691754"/>
            <a:ext cx="2748474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b. </a:t>
            </a:r>
            <a:r>
              <a:rPr lang="en-US" sz="2400" b="1" dirty="0">
                <a:solidFill>
                  <a:srgbClr val="0000FF"/>
                </a:solidFill>
                <a:latin typeface="Agency FB" panose="020B0503020202020204" pitchFamily="34" charset="0"/>
              </a:rPr>
              <a:t>Mathematical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61774" y="4648879"/>
            <a:ext cx="2398521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gency FB" panose="020B0503020202020204" pitchFamily="34" charset="0"/>
              </a:rPr>
              <a:t>c</a:t>
            </a:r>
            <a:r>
              <a:rPr lang="en-US" sz="24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. </a:t>
            </a:r>
            <a:r>
              <a:rPr lang="en-US" sz="2400" b="1" dirty="0">
                <a:solidFill>
                  <a:srgbClr val="0000FF"/>
                </a:solidFill>
                <a:latin typeface="Agency FB" panose="020B0503020202020204" pitchFamily="34" charset="0"/>
              </a:rPr>
              <a:t>published</a:t>
            </a:r>
          </a:p>
        </p:txBody>
      </p:sp>
      <p:sp>
        <p:nvSpPr>
          <p:cNvPr id="9" name="Rectangle 8"/>
          <p:cNvSpPr/>
          <p:nvPr/>
        </p:nvSpPr>
        <p:spPr>
          <a:xfrm>
            <a:off x="5791325" y="4677187"/>
            <a:ext cx="2576913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d. </a:t>
            </a:r>
            <a:r>
              <a:rPr lang="en-US" sz="2400" b="1" dirty="0">
                <a:solidFill>
                  <a:srgbClr val="0000FF"/>
                </a:solidFill>
                <a:latin typeface="Agency FB" panose="020B0503020202020204" pitchFamily="34" charset="0"/>
              </a:rPr>
              <a:t>G</a:t>
            </a:r>
            <a:r>
              <a:rPr lang="en-US" sz="24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overnment</a:t>
            </a:r>
            <a:endParaRPr lang="en-US" sz="24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77907" y="4677187"/>
            <a:ext cx="2398521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e. competition</a:t>
            </a:r>
            <a:endParaRPr lang="en-US" sz="24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60674" y="4602660"/>
            <a:ext cx="2398521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a. </a:t>
            </a:r>
            <a:r>
              <a:rPr lang="en-US" sz="2400" b="1" dirty="0">
                <a:solidFill>
                  <a:srgbClr val="0000FF"/>
                </a:solidFill>
                <a:latin typeface="Agency FB" panose="020B0503020202020204" pitchFamily="34" charset="0"/>
              </a:rPr>
              <a:t>bagged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791505" y="4679537"/>
            <a:ext cx="2398521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f. respectively</a:t>
            </a:r>
            <a:endParaRPr lang="en-US" sz="24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311870" y="5173641"/>
            <a:ext cx="2398521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g. and</a:t>
            </a:r>
            <a:endParaRPr lang="en-US" sz="24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883246" y="5202188"/>
            <a:ext cx="2398521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l. </a:t>
            </a:r>
            <a:r>
              <a:rPr lang="en-US" sz="2400" b="1" dirty="0">
                <a:solidFill>
                  <a:srgbClr val="0000FF"/>
                </a:solidFill>
                <a:latin typeface="Agency FB" panose="020B0503020202020204" pitchFamily="34" charset="0"/>
              </a:rPr>
              <a:t>participating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61953" y="5642881"/>
            <a:ext cx="2398521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n. </a:t>
            </a:r>
            <a:r>
              <a:rPr lang="en-US" sz="2400" b="1" dirty="0">
                <a:solidFill>
                  <a:srgbClr val="0000FF"/>
                </a:solidFill>
                <a:latin typeface="Agency FB" panose="020B0503020202020204" pitchFamily="34" charset="0"/>
              </a:rPr>
              <a:t>marking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339392" y="5689107"/>
            <a:ext cx="3644054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m. </a:t>
            </a:r>
            <a:r>
              <a:rPr lang="en-US" sz="2400" b="1" dirty="0">
                <a:solidFill>
                  <a:srgbClr val="0000FF"/>
                </a:solidFill>
                <a:latin typeface="Agency FB" panose="020B0503020202020204" pitchFamily="34" charset="0"/>
              </a:rPr>
              <a:t>representative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endParaRPr lang="en-US" sz="24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10451" y="5186187"/>
            <a:ext cx="2398521" cy="58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k. </a:t>
            </a:r>
            <a:r>
              <a:rPr lang="en-US" sz="2400" b="1" dirty="0">
                <a:solidFill>
                  <a:srgbClr val="0000FF"/>
                </a:solidFill>
                <a:latin typeface="Agency FB" panose="020B0503020202020204" pitchFamily="34" charset="0"/>
              </a:rPr>
              <a:t>announced</a:t>
            </a:r>
            <a:r>
              <a:rPr lang="en-US" sz="2400" b="1" dirty="0">
                <a:latin typeface="Agency FB" panose="020B0503020202020204" pitchFamily="34" charset="0"/>
              </a:rPr>
              <a:t> </a:t>
            </a:r>
            <a:endParaRPr lang="en-US" sz="24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419095" y="166013"/>
            <a:ext cx="1308821" cy="339728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0.5×14=7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51877" y="550193"/>
            <a:ext cx="2438470" cy="47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Impact" panose="020B0806030902050204" pitchFamily="34" charset="0"/>
              </a:rPr>
              <a:t>Read the text</a:t>
            </a:r>
            <a:endParaRPr lang="en-US" sz="3200" b="1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0631" y="41081"/>
            <a:ext cx="2438470" cy="47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Individual work</a:t>
            </a:r>
            <a:endParaRPr lang="en-US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1921" y="81496"/>
            <a:ext cx="11483181" cy="5608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8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04381" y="30824"/>
            <a:ext cx="6316971" cy="487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00FF"/>
                </a:solidFill>
                <a:latin typeface="Impact" panose="020B0806030902050204" pitchFamily="34" charset="0"/>
              </a:rPr>
              <a:t>6. Use suffix or prefix or both:</a:t>
            </a:r>
            <a:endParaRPr lang="en-US" sz="4000" dirty="0">
              <a:solidFill>
                <a:srgbClr val="0000FF"/>
              </a:solidFill>
              <a:latin typeface="Impact" panose="020B080603090205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92965" y="6783336"/>
            <a:ext cx="5990562" cy="198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Madhu Sudan Das. BA (Hon’s), English; MA (Double); ELL &amp; ELT, M.Ed.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496" y="1000723"/>
            <a:ext cx="121232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first time ever, Bangladesh has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(a)―(bag)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gold medal in the Asian Pacific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― (Math)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Olympiad (APMO). The result was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― (publish)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29 June, reports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UNB. Md.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Maruf Hasan, a student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― (Govern)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Anandamohan College, Mymensingh, won the gold medal for Bangladesh in this year’s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―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(compete).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won silver and bronze medals in 2019 and 2020,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―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(respective). Besides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Maruf, Nuzhat Ahmed of Viqarunnisa Noon School (g) ―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(an)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College and Adnan Sadiq of Notre Dame College won a bronze each, while six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members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Bangladesh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―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(am)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been awarded special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honours. 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year’s competition, a total of 344 students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―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(participate)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37 countries. With a total score of 96, Bangladesh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(j)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―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(end)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 21st with one gold and two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bronze. Bangladesh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Mathematical Olympiad Committee (BDMO)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(k)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―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(announce)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local edition of the mathematical Olympiad in March this year. It was held at the Monem Business District Building in Karwan Bazar,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Dhaka.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APMO is held annually. Each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―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(participate)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country has 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―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(represent)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charge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APMO locally. A central committee selects a paper with five questions to be solved in four hours, sends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―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(mark)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schemes and determines award winners.</a:t>
            </a:r>
          </a:p>
        </p:txBody>
      </p:sp>
    </p:spTree>
    <p:extLst>
      <p:ext uri="{BB962C8B-B14F-4D97-AF65-F5344CB8AC3E}">
        <p14:creationId xmlns:p14="http://schemas.microsoft.com/office/powerpoint/2010/main" val="58036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53470" y="441133"/>
            <a:ext cx="3761684" cy="5212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gency FB" panose="020B0503020202020204" pitchFamily="34" charset="0"/>
              </a:rPr>
              <a:t>7. </a:t>
            </a:r>
            <a:r>
              <a:rPr lang="en-US" sz="3600" b="1" dirty="0" smtClean="0">
                <a:solidFill>
                  <a:srgbClr val="7030A0"/>
                </a:solidFill>
                <a:latin typeface="Agency FB" panose="020B0503020202020204" pitchFamily="34" charset="0"/>
              </a:rPr>
              <a:t>Make Question tag</a:t>
            </a:r>
            <a:endParaRPr lang="en-US" sz="3600" b="1" dirty="0">
              <a:solidFill>
                <a:srgbClr val="7030A0"/>
              </a:solidFill>
              <a:latin typeface="Agency FB" panose="020B0503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24880" y="622698"/>
            <a:ext cx="1308821" cy="339728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1×7=7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0466" y="1255994"/>
            <a:ext cx="8054239" cy="5212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1. One can do almost nothing without money, __</a:t>
            </a:r>
            <a:r>
              <a:rPr lang="en-US" sz="3200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_____</a:t>
            </a:r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_ ?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72153" y="1763262"/>
            <a:ext cx="10469287" cy="5212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2. “Courtesy costs nothing”- all should know the maxim, ___________?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5083" y="2257064"/>
            <a:ext cx="6174835" cy="5212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3. Pandemic situation,   ______?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8303" y="2749348"/>
            <a:ext cx="7437638" cy="5212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4. There is scarcity of oxygen, __________ ?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0728" y="3277711"/>
            <a:ext cx="7175213" cy="5212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5. Long live our Prime Minister, __________  ?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37333" y="3772607"/>
            <a:ext cx="8385291" cy="5212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6. That we love our country is known to all, ______ ?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8303" y="4284445"/>
            <a:ext cx="7800395" cy="5212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7. Neither of the girls was present, _________?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35046" y="1301214"/>
            <a:ext cx="1797310" cy="452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an they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8724779" y="1808482"/>
            <a:ext cx="2114542" cy="452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houldn’t all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3934272" y="2302633"/>
            <a:ext cx="1603758" cy="452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isn’t it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4989865" y="2791823"/>
            <a:ext cx="2212270" cy="452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sn’t there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5291151" y="3310260"/>
            <a:ext cx="1910984" cy="452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ayn’t she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6480578" y="3795735"/>
            <a:ext cx="2013367" cy="452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sn’t it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5708573" y="4316759"/>
            <a:ext cx="1759002" cy="452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were they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1288728" y="6613236"/>
            <a:ext cx="5990562" cy="198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Madhu Sudan Das. BA (Hon’s), English; MA (Double); ELL &amp; ELT, M.Ed.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72153" y="4795866"/>
            <a:ext cx="7800395" cy="5564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Agency FB" panose="020B0503020202020204" pitchFamily="34" charset="0"/>
              </a:rPr>
              <a:t>8</a:t>
            </a:r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. Kamal and not his friend took vaccine, _________?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05224" y="4809539"/>
            <a:ext cx="1759002" cy="452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idn’t he</a:t>
            </a:r>
            <a:endParaRPr lang="en-US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262949" y="5277095"/>
            <a:ext cx="6822077" cy="5564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9.  The elite get treatment, _________?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56152" y="5329026"/>
            <a:ext cx="1759002" cy="452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don’t they</a:t>
            </a:r>
            <a:endParaRPr lang="en-US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262949" y="5713467"/>
            <a:ext cx="9750627" cy="5564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10.  The poor has less opportunity of treatment, _________?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84725" y="5798990"/>
            <a:ext cx="1759002" cy="452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do they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7036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 tmFilter="0,0; .5, 1; 1, 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 tmFilter="0,0; .5, 1; 1, 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 tmFilter="0,0; .5, 1; 1, 1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3" grpId="0"/>
      <p:bldP spid="25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4433829" cy="67340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433829" cy="6734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Madhu </a:t>
            </a:r>
            <a:endParaRPr lang="en-US" sz="7200" dirty="0" smtClean="0">
              <a:solidFill>
                <a:schemeClr val="tx1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 smtClean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Sudan </a:t>
            </a:r>
            <a:r>
              <a:rPr lang="en-US" sz="5400" dirty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Das. </a:t>
            </a:r>
            <a:endParaRPr lang="en-US" sz="5400" dirty="0" smtClean="0">
              <a:solidFill>
                <a:schemeClr val="tx1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BA </a:t>
            </a:r>
            <a:r>
              <a:rPr lang="en-US" sz="3600" b="1" dirty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(H), English</a:t>
            </a:r>
            <a:r>
              <a:rPr lang="en-US" sz="2800" b="1" dirty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, </a:t>
            </a:r>
            <a:endParaRPr lang="en-US" sz="2800" b="1" dirty="0" smtClean="0">
              <a:solidFill>
                <a:schemeClr val="tx1"/>
              </a:solidFill>
              <a:latin typeface="Agency FB" panose="020B0503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MA </a:t>
            </a:r>
            <a:r>
              <a:rPr lang="en-US" sz="4000" b="1" dirty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(Double), </a:t>
            </a:r>
            <a:endParaRPr lang="en-US" sz="4000" b="1" dirty="0" smtClean="0">
              <a:solidFill>
                <a:schemeClr val="tx1"/>
              </a:solidFill>
              <a:latin typeface="Agency FB" panose="020B0503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ELL </a:t>
            </a:r>
            <a:r>
              <a:rPr lang="en-US" sz="3600" b="1" dirty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&amp; ELT; M.Ed</a:t>
            </a:r>
            <a:r>
              <a:rPr lang="en-US" sz="3600" b="1" dirty="0" smtClean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Bakalia Adarsha Girls’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High School.</a:t>
            </a:r>
            <a:endParaRPr lang="en-US" sz="3600" b="1" dirty="0">
              <a:solidFill>
                <a:schemeClr val="tx1"/>
              </a:solidFill>
              <a:latin typeface="Agency FB" panose="020B05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17374" y="0"/>
            <a:ext cx="3974626" cy="67340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83387" y="1485866"/>
            <a:ext cx="3908613" cy="2987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Candidates 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and 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Nine-Ten</a:t>
            </a:r>
            <a:endParaRPr lang="en-US" sz="4400" b="1" dirty="0">
              <a:solidFill>
                <a:schemeClr val="tx1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6" t="23740" r="26925" b="38896"/>
          <a:stretch/>
        </p:blipFill>
        <p:spPr>
          <a:xfrm>
            <a:off x="4897742" y="1622612"/>
            <a:ext cx="2644315" cy="3299012"/>
          </a:xfrm>
          <a:prstGeom prst="flowChartConnector">
            <a:avLst/>
          </a:prstGeom>
          <a:noFill/>
          <a:ln w="76200">
            <a:solidFill>
              <a:srgbClr val="00206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4157295" y="162369"/>
            <a:ext cx="4336610" cy="534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Introduction</a:t>
            </a:r>
            <a:endParaRPr lang="en-US" sz="5400" b="1" dirty="0">
              <a:solidFill>
                <a:srgbClr val="0000FF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452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50614" y="113930"/>
            <a:ext cx="5901580" cy="5212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8. Use capitals and punctuation marks: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52056" y="295495"/>
            <a:ext cx="1308821" cy="339728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0.5×10=10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7294" y="717308"/>
            <a:ext cx="11275047" cy="3296901"/>
          </a:xfrm>
          <a:prstGeom prst="roundRect">
            <a:avLst>
              <a:gd name="adj" fmla="val 33526"/>
            </a:avLst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egarding the demand for opening educational institutions in the corona transition the leader of parliament and prime minister sheikh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asina said we can talk about opening schools colleges and universities but it is also necessary to think a little learn to read for this i will knowingly push the children to the brink of death or not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9641" y="4219464"/>
            <a:ext cx="10841236" cy="324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egarding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demand for opening educational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institutions in the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orona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7294" y="4586291"/>
            <a:ext cx="11277600" cy="324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transition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eader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arliament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rime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inister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heikh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asina said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17658" y="5320743"/>
            <a:ext cx="11310357" cy="324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necessary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think a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little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to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this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will knowingly push the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5175" y="5715598"/>
            <a:ext cx="5656229" cy="324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 to the brink of death or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7658" y="4967531"/>
            <a:ext cx="11429999" cy="324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talk about opening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schools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colleges and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universities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also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3420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6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107" y="179295"/>
            <a:ext cx="6875929" cy="3761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989" y="4105835"/>
            <a:ext cx="6212540" cy="225910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859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43" y="1342479"/>
            <a:ext cx="6667500" cy="44481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42129" y="546847"/>
            <a:ext cx="6033247" cy="484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What are they doing?</a:t>
            </a:r>
            <a:endParaRPr lang="en-US" sz="36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7329" y="5792556"/>
            <a:ext cx="6033247" cy="484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They are appearing at SSC Exam.</a:t>
            </a:r>
            <a:endParaRPr lang="en-US" sz="36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43" y="1342480"/>
            <a:ext cx="6667500" cy="44481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41375" y="547797"/>
            <a:ext cx="4634753" cy="484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What are they doing?</a:t>
            </a:r>
            <a:endParaRPr lang="en-US" sz="36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53870" y="5791605"/>
            <a:ext cx="6557683" cy="484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They are also appearing at SSC Exam.</a:t>
            </a:r>
            <a:endParaRPr lang="en-US" sz="36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7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8448" y="744071"/>
            <a:ext cx="8157882" cy="331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Today our topic is Questions items of SSC 2021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854" y="1532966"/>
            <a:ext cx="6636122" cy="378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5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6423" y="1813174"/>
            <a:ext cx="907228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After completing the lesson we will be able to:</a:t>
            </a:r>
          </a:p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en-US" sz="2000" dirty="0"/>
              <a:t>Make </a:t>
            </a:r>
            <a:r>
              <a:rPr lang="en-US" sz="2000" b="1" dirty="0"/>
              <a:t>Tag </a:t>
            </a:r>
            <a:r>
              <a:rPr lang="en-US" sz="2000" dirty="0"/>
              <a:t>questions </a:t>
            </a:r>
            <a:endParaRPr lang="en-US" sz="2000" dirty="0" smtClean="0"/>
          </a:p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en-US" sz="2400" dirty="0"/>
              <a:t>Use right form of </a:t>
            </a:r>
            <a:r>
              <a:rPr lang="en-US" sz="2400" dirty="0" smtClean="0"/>
              <a:t>verbs</a:t>
            </a:r>
          </a:p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en-US" sz="2800" b="1" dirty="0"/>
              <a:t>Make sentences </a:t>
            </a:r>
            <a:r>
              <a:rPr lang="en-US" sz="2800" dirty="0"/>
              <a:t>using </a:t>
            </a:r>
            <a:r>
              <a:rPr lang="en-US" sz="2800" dirty="0" smtClean="0"/>
              <a:t>parts</a:t>
            </a:r>
          </a:p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en-US" sz="2800" dirty="0"/>
              <a:t>Fill the blanks </a:t>
            </a:r>
            <a:r>
              <a:rPr lang="en-US" sz="2800" b="1" dirty="0"/>
              <a:t>without </a:t>
            </a:r>
            <a:r>
              <a:rPr lang="en-US" sz="2800" b="1" dirty="0" smtClean="0"/>
              <a:t>words</a:t>
            </a:r>
            <a:endParaRPr lang="en-US" sz="2800" dirty="0"/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sz="3200" dirty="0"/>
              <a:t>Use </a:t>
            </a:r>
            <a:r>
              <a:rPr lang="en-US" sz="3200" b="1" dirty="0"/>
              <a:t>Capitals</a:t>
            </a:r>
            <a:r>
              <a:rPr lang="en-US" sz="3200" dirty="0"/>
              <a:t> and </a:t>
            </a:r>
            <a:r>
              <a:rPr lang="en-US" sz="3200" b="1" dirty="0"/>
              <a:t>Punctuation</a:t>
            </a:r>
            <a:r>
              <a:rPr lang="en-US" sz="3200" dirty="0"/>
              <a:t> </a:t>
            </a:r>
            <a:r>
              <a:rPr lang="en-US" sz="3200" dirty="0" smtClean="0"/>
              <a:t>Marks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sz="4000" dirty="0" smtClean="0"/>
              <a:t>Fill </a:t>
            </a:r>
            <a:r>
              <a:rPr lang="en-US" sz="4000" dirty="0"/>
              <a:t>the </a:t>
            </a:r>
            <a:r>
              <a:rPr lang="en-US" sz="4000" b="1" dirty="0"/>
              <a:t>blanks with suitable </a:t>
            </a:r>
            <a:r>
              <a:rPr lang="en-US" sz="4000" dirty="0"/>
              <a:t>words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sz="4400" b="1" dirty="0"/>
              <a:t>Speak </a:t>
            </a:r>
            <a:r>
              <a:rPr lang="en-US" sz="4400" dirty="0"/>
              <a:t>about </a:t>
            </a:r>
            <a:r>
              <a:rPr lang="en-US" sz="4400" b="1" dirty="0" smtClean="0"/>
              <a:t>pictures</a:t>
            </a:r>
            <a:r>
              <a:rPr lang="en-US" sz="4400" dirty="0" smtClean="0"/>
              <a:t> </a:t>
            </a:r>
            <a:r>
              <a:rPr lang="en-US" sz="4400" dirty="0"/>
              <a:t>and </a:t>
            </a:r>
            <a:r>
              <a:rPr lang="en-US" sz="4400" b="1" dirty="0"/>
              <a:t>events</a:t>
            </a:r>
            <a:endParaRPr lang="en-US" sz="6600" b="1" dirty="0"/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US" sz="4000" b="1" dirty="0"/>
              <a:t>Fill the blanks </a:t>
            </a:r>
            <a:r>
              <a:rPr lang="en-US" sz="4000" dirty="0"/>
              <a:t>with words from the </a:t>
            </a:r>
            <a:r>
              <a:rPr lang="en-US" sz="4000" b="1" dirty="0"/>
              <a:t>box</a:t>
            </a:r>
          </a:p>
        </p:txBody>
      </p:sp>
      <p:sp>
        <p:nvSpPr>
          <p:cNvPr id="4" name="Rectangle 3"/>
          <p:cNvSpPr/>
          <p:nvPr/>
        </p:nvSpPr>
        <p:spPr>
          <a:xfrm>
            <a:off x="2345942" y="469923"/>
            <a:ext cx="7356680" cy="873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Learning outcomes:</a:t>
            </a:r>
            <a:endParaRPr lang="en-US" sz="5400" b="1" dirty="0">
              <a:solidFill>
                <a:srgbClr val="0000FF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47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255" y="529464"/>
            <a:ext cx="7763435" cy="54236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3" y="547821"/>
            <a:ext cx="7763435" cy="54236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029" y="538643"/>
            <a:ext cx="7763435" cy="54236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18965" y="0"/>
            <a:ext cx="423134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Look 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at 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B0503020202020204" pitchFamily="34" charset="0"/>
              </a:rPr>
              <a:t>the pictures</a:t>
            </a:r>
          </a:p>
          <a:p>
            <a:pPr algn="ctr"/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84296" y="5466605"/>
            <a:ext cx="4231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gency FB" panose="020B0503020202020204" pitchFamily="34" charset="0"/>
              </a:rPr>
              <a:t>They are going to school.</a:t>
            </a:r>
            <a:endParaRPr lang="en-US" sz="2800" dirty="0">
              <a:latin typeface="Agency FB" panose="020B05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3731" y="5530132"/>
            <a:ext cx="4231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School closed.</a:t>
            </a:r>
            <a:endParaRPr lang="en-US" sz="2800" dirty="0">
              <a:solidFill>
                <a:srgbClr val="002060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63972" y="5466605"/>
            <a:ext cx="2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Class suspended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5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8" grpId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1916" y="169999"/>
            <a:ext cx="9554198" cy="657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Impact" panose="020B0806030902050204" pitchFamily="34" charset="0"/>
              </a:rPr>
              <a:t>1</a:t>
            </a:r>
            <a:r>
              <a:rPr lang="en-US" sz="2400" dirty="0" smtClean="0">
                <a:solidFill>
                  <a:srgbClr val="0000FF"/>
                </a:solidFill>
                <a:latin typeface="Impact" panose="020B0806030902050204" pitchFamily="34" charset="0"/>
              </a:rPr>
              <a:t>. Fill in the blanks with the  words from the box. You may need to change the forms of some words. You may need to use one word more than once.</a:t>
            </a:r>
            <a:endParaRPr lang="en-US" sz="2400" dirty="0">
              <a:solidFill>
                <a:srgbClr val="0000FF"/>
              </a:solidFill>
              <a:latin typeface="Impact" panose="020B080603090205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16114" y="299104"/>
            <a:ext cx="1815625" cy="39932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0.5×10=5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612" y="2170275"/>
            <a:ext cx="11981327" cy="4338101"/>
          </a:xfrm>
          <a:prstGeom prst="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The Directorate of Secondary </a:t>
            </a:r>
            <a:r>
              <a:rPr lang="en-US" sz="3200" dirty="0" smtClean="0">
                <a:solidFill>
                  <a:schemeClr val="tx1"/>
                </a:solidFill>
              </a:rPr>
              <a:t>(a)______ Higher </a:t>
            </a:r>
            <a:r>
              <a:rPr lang="en-US" sz="3200" dirty="0">
                <a:solidFill>
                  <a:schemeClr val="tx1"/>
                </a:solidFill>
              </a:rPr>
              <a:t>Education (DSHE) has suspended </a:t>
            </a:r>
            <a:r>
              <a:rPr lang="en-US" sz="3200" dirty="0" smtClean="0">
                <a:solidFill>
                  <a:schemeClr val="tx1"/>
                </a:solidFill>
              </a:rPr>
              <a:t>(b)_____ </a:t>
            </a:r>
            <a:r>
              <a:rPr lang="en-US" sz="3200" dirty="0">
                <a:solidFill>
                  <a:schemeClr val="tx1"/>
                </a:solidFill>
              </a:rPr>
              <a:t>of the assignments for the students of Class-VI to Clash-IX </a:t>
            </a:r>
            <a:r>
              <a:rPr lang="en-US" sz="3200" dirty="0" smtClean="0">
                <a:solidFill>
                  <a:schemeClr val="tx1"/>
                </a:solidFill>
              </a:rPr>
              <a:t>(c)______ </a:t>
            </a:r>
            <a:r>
              <a:rPr lang="en-US" sz="3200" dirty="0">
                <a:solidFill>
                  <a:schemeClr val="tx1"/>
                </a:solidFill>
              </a:rPr>
              <a:t>to worsening situation of Covid-19 across the </a:t>
            </a:r>
            <a:r>
              <a:rPr lang="en-US" sz="3200" dirty="0" smtClean="0">
                <a:solidFill>
                  <a:schemeClr val="tx1"/>
                </a:solidFill>
              </a:rPr>
              <a:t>(d)________, </a:t>
            </a:r>
            <a:r>
              <a:rPr lang="en-US" sz="3200" dirty="0">
                <a:solidFill>
                  <a:schemeClr val="tx1"/>
                </a:solidFill>
              </a:rPr>
              <a:t>reports </a:t>
            </a:r>
            <a:r>
              <a:rPr lang="en-US" sz="3200" dirty="0" smtClean="0">
                <a:solidFill>
                  <a:schemeClr val="tx1"/>
                </a:solidFill>
              </a:rPr>
              <a:t>UNB. A </a:t>
            </a:r>
            <a:r>
              <a:rPr lang="en-US" sz="3200" dirty="0">
                <a:solidFill>
                  <a:schemeClr val="tx1"/>
                </a:solidFill>
              </a:rPr>
              <a:t>circular was issued on Friday </a:t>
            </a:r>
            <a:r>
              <a:rPr lang="en-US" sz="3200" dirty="0" smtClean="0">
                <a:solidFill>
                  <a:schemeClr val="tx1"/>
                </a:solidFill>
              </a:rPr>
              <a:t>(e)___________the </a:t>
            </a:r>
            <a:r>
              <a:rPr lang="en-US" sz="3200" dirty="0">
                <a:solidFill>
                  <a:schemeClr val="tx1"/>
                </a:solidFill>
              </a:rPr>
              <a:t>matter. The order will remain in force </a:t>
            </a:r>
            <a:r>
              <a:rPr lang="en-US" sz="3200" dirty="0" smtClean="0">
                <a:solidFill>
                  <a:schemeClr val="tx1"/>
                </a:solidFill>
              </a:rPr>
              <a:t>(f) _____ </a:t>
            </a:r>
            <a:r>
              <a:rPr lang="en-US" sz="3200" dirty="0">
                <a:solidFill>
                  <a:schemeClr val="tx1"/>
                </a:solidFill>
              </a:rPr>
              <a:t>further notice, said the </a:t>
            </a:r>
            <a:r>
              <a:rPr lang="en-US" sz="3200" dirty="0" smtClean="0">
                <a:solidFill>
                  <a:schemeClr val="tx1"/>
                </a:solidFill>
              </a:rPr>
              <a:t>handout. (g)_____ </a:t>
            </a:r>
            <a:r>
              <a:rPr lang="en-US" sz="3200" dirty="0">
                <a:solidFill>
                  <a:schemeClr val="tx1"/>
                </a:solidFill>
              </a:rPr>
              <a:t>a year </a:t>
            </a:r>
            <a:r>
              <a:rPr lang="en-US" sz="3200" dirty="0" smtClean="0">
                <a:solidFill>
                  <a:schemeClr val="tx1"/>
                </a:solidFill>
              </a:rPr>
              <a:t>and half of </a:t>
            </a:r>
            <a:r>
              <a:rPr lang="en-US" sz="3200" dirty="0">
                <a:solidFill>
                  <a:schemeClr val="tx1"/>
                </a:solidFill>
              </a:rPr>
              <a:t>closure due to the pandemic and significant academic </a:t>
            </a:r>
            <a:r>
              <a:rPr lang="en-US" sz="3200" dirty="0" smtClean="0">
                <a:solidFill>
                  <a:schemeClr val="tx1"/>
                </a:solidFill>
              </a:rPr>
              <a:t>(h)______, </a:t>
            </a:r>
            <a:r>
              <a:rPr lang="en-US" sz="3200" dirty="0">
                <a:solidFill>
                  <a:schemeClr val="tx1"/>
                </a:solidFill>
              </a:rPr>
              <a:t>the government on 27 </a:t>
            </a:r>
            <a:r>
              <a:rPr lang="en-US" sz="3200" dirty="0" smtClean="0">
                <a:solidFill>
                  <a:schemeClr val="tx1"/>
                </a:solidFill>
              </a:rPr>
              <a:t>June (i)____________that </a:t>
            </a:r>
            <a:r>
              <a:rPr lang="en-US" sz="3200" dirty="0">
                <a:solidFill>
                  <a:schemeClr val="tx1"/>
                </a:solidFill>
              </a:rPr>
              <a:t>all schools and colleges would be </a:t>
            </a:r>
            <a:r>
              <a:rPr lang="en-US" sz="3200" dirty="0" smtClean="0">
                <a:solidFill>
                  <a:schemeClr val="tx1"/>
                </a:solidFill>
              </a:rPr>
              <a:t>(j)__________ </a:t>
            </a:r>
            <a:r>
              <a:rPr lang="en-US" sz="3200" dirty="0">
                <a:solidFill>
                  <a:schemeClr val="tx1"/>
                </a:solidFill>
              </a:rPr>
              <a:t>on </a:t>
            </a:r>
            <a:r>
              <a:rPr lang="en-US" sz="3200" dirty="0" smtClean="0">
                <a:solidFill>
                  <a:schemeClr val="tx1"/>
                </a:solidFill>
              </a:rPr>
              <a:t>1 August.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47010" y="4404325"/>
            <a:ext cx="1649507" cy="322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47060" y="1103170"/>
            <a:ext cx="2157152" cy="46094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country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99365" y="1104181"/>
            <a:ext cx="1631553" cy="44243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and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04211" y="1588703"/>
            <a:ext cx="1503822" cy="390114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After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47060" y="1562009"/>
            <a:ext cx="2157151" cy="416808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regarding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320353" y="1588685"/>
            <a:ext cx="2383506" cy="390131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announced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30919" y="1545130"/>
            <a:ext cx="1516139" cy="433687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until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99365" y="1547949"/>
            <a:ext cx="1633795" cy="439616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all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0353" y="1103170"/>
            <a:ext cx="2383506" cy="485516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reopening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130920" y="1104181"/>
            <a:ext cx="1516140" cy="451182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due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816531" y="1103170"/>
            <a:ext cx="1491502" cy="46533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losses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6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0.30651 0.1518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26" y="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0.05886 0.1636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0.00232 L -0.10716 0.2988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65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-0.34661 0.3664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31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-0.33281 0.3680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41" y="1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0.55391 0.3708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95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-0.07552 0.441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6" y="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0.11485 0.5766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2" y="2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31328 0.5844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64" y="2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0.00115 L -0.51693 0.716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51" y="3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20" y="582706"/>
            <a:ext cx="10058400" cy="56570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95755" y="44825"/>
            <a:ext cx="5351930" cy="430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What do you see in the picture?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95755" y="6374560"/>
            <a:ext cx="5351930" cy="430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Activities of a classroom.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20" y="582705"/>
            <a:ext cx="10058400" cy="565705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185085" y="6374559"/>
            <a:ext cx="5351930" cy="430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No Activities of a classroom.</a:t>
            </a:r>
            <a:endParaRPr lang="en-US" sz="3200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56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5" grpId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3625" y="169999"/>
            <a:ext cx="8144733" cy="508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Impact" panose="020B0806030902050204" pitchFamily="34" charset="0"/>
              </a:rPr>
              <a:t>2. Fill in the blanks with suitable words</a:t>
            </a:r>
            <a:endParaRPr lang="en-US" sz="3200" dirty="0">
              <a:solidFill>
                <a:srgbClr val="0000FF"/>
              </a:solidFill>
              <a:latin typeface="Impact" panose="020B080603090205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 rot="16200000">
            <a:off x="8905749" y="3352937"/>
            <a:ext cx="5990562" cy="198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Madhu Sudan Das. BA (Hon’s), English; MA (Double); ELL &amp; ELT, M.Ed.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681" y="154580"/>
            <a:ext cx="2193421" cy="476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Pair work</a:t>
            </a:r>
            <a:endParaRPr lang="en-US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1533" y="5904019"/>
            <a:ext cx="1837765" cy="419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>
                <a:solidFill>
                  <a:srgbClr val="0000FF"/>
                </a:solidFill>
              </a:rPr>
              <a:t>the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96684" y="5908353"/>
            <a:ext cx="1124920" cy="419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>
                <a:solidFill>
                  <a:srgbClr val="0000FF"/>
                </a:solidFill>
              </a:rPr>
              <a:t>of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87350" y="5904019"/>
            <a:ext cx="2016423" cy="419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>
                <a:solidFill>
                  <a:srgbClr val="0000FF"/>
                </a:solidFill>
              </a:rPr>
              <a:t>as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91035" y="5864100"/>
            <a:ext cx="2202431" cy="419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>
                <a:solidFill>
                  <a:srgbClr val="0000FF"/>
                </a:solidFill>
              </a:rPr>
              <a:t>in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64773" y="5831963"/>
            <a:ext cx="1863732" cy="419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2800" dirty="0">
                <a:solidFill>
                  <a:srgbClr val="0000FF"/>
                </a:solidFill>
              </a:rPr>
              <a:t>the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1777" y="6349403"/>
            <a:ext cx="1177279" cy="419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en-US" sz="2800" dirty="0">
                <a:solidFill>
                  <a:srgbClr val="0000FF"/>
                </a:solidFill>
              </a:rPr>
              <a:t>of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9298" y="6326304"/>
            <a:ext cx="2068765" cy="419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en-US" sz="2800" dirty="0">
                <a:solidFill>
                  <a:srgbClr val="0000FF"/>
                </a:solidFill>
              </a:rPr>
              <a:t>to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9058" y="6363832"/>
            <a:ext cx="1969502" cy="419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 and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43517" y="6352088"/>
            <a:ext cx="2278024" cy="419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dirty="0">
                <a:solidFill>
                  <a:srgbClr val="0000FF"/>
                </a:solidFill>
              </a:rPr>
              <a:t>particularly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97449" y="6300060"/>
            <a:ext cx="1700771" cy="4198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en-US" sz="2800" dirty="0">
                <a:solidFill>
                  <a:srgbClr val="0000FF"/>
                </a:solidFill>
              </a:rPr>
              <a:t>to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197449" y="202675"/>
            <a:ext cx="1815625" cy="39932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1×5=5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1681" y="889844"/>
            <a:ext cx="1152036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government has extended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(a)-----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ongoing closure of all the educational institutions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(b)-------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Bangladesh once again until 31 July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(c)------the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coronavirus situation keeps worsening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(d)-----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country, reports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UNB. 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has been taken considering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(e)-----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Covid-19 situation, imposition of lockdown and safety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(f)-----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teachers, students 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staff. 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May, the government had decided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(g)-----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reopen the educational institutions, particularly primary, secondary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(h)------higher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ones, in the country on 13 June depending on the Covid situation. But the situation keeps worsening in the country,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(i)--------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bordering districts.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has been taken as per the directives of the national technical advisory committee formed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(j)------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fight Covid-19 in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country.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749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5613</TotalTime>
  <Words>1947</Words>
  <Application>Microsoft Office PowerPoint</Application>
  <PresentationFormat>Widescreen</PresentationFormat>
  <Paragraphs>213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Agency FB</vt:lpstr>
      <vt:lpstr>Arial</vt:lpstr>
      <vt:lpstr>Calibri</vt:lpstr>
      <vt:lpstr>Calibri Light</vt:lpstr>
      <vt:lpstr>Impact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AsuVibo</dc:creator>
  <cp:lastModifiedBy>AsuVibo</cp:lastModifiedBy>
  <cp:revision>404</cp:revision>
  <dcterms:created xsi:type="dcterms:W3CDTF">2021-04-08T11:27:31Z</dcterms:created>
  <dcterms:modified xsi:type="dcterms:W3CDTF">2021-07-03T17:42:48Z</dcterms:modified>
</cp:coreProperties>
</file>