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7" r:id="rId9"/>
    <p:sldId id="263" r:id="rId10"/>
    <p:sldId id="269" r:id="rId11"/>
    <p:sldId id="265" r:id="rId12"/>
    <p:sldId id="270" r:id="rId13"/>
    <p:sldId id="271" r:id="rId14"/>
    <p:sldId id="266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4A8193D-B1A0-4831-BE0A-4DCD61FD4183}">
          <p14:sldIdLst>
            <p14:sldId id="257"/>
            <p14:sldId id="258"/>
            <p14:sldId id="259"/>
            <p14:sldId id="260"/>
            <p14:sldId id="261"/>
          </p14:sldIdLst>
        </p14:section>
        <p14:section name="Untitled Section" id="{729DA318-0C2D-4631-9D6C-C47E7DE03314}">
          <p14:sldIdLst>
            <p14:sldId id="262"/>
            <p14:sldId id="264"/>
            <p14:sldId id="267"/>
            <p14:sldId id="263"/>
            <p14:sldId id="269"/>
            <p14:sldId id="265"/>
            <p14:sldId id="270"/>
            <p14:sldId id="271"/>
            <p14:sldId id="266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A8CE5-7DF5-43DA-A2BB-7073FB0E055C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2CAA8-47F6-4B9A-AF24-F8FD5AB6D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02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12CAA8-47F6-4B9A-AF24-F8FD5AB6D8A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87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D65DC-59CA-4FB1-BD70-369651CC02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D6984-9826-4C34-A187-AB6FDDF175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80A50-38D1-428D-95A2-46BF7A720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5C9C-657B-4BA4-B1F2-92146D513247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F4CF5-B353-442D-8D7F-B99976C0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DB427-AB43-41A8-A031-E2A96E01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5B42-11DC-4CD6-B69A-DB278C3F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69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18AF4-61B9-4DFA-9B54-8A36F08A5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EE1ADC-544F-422A-A154-0DD55A7BC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F2963-ECE8-48C5-9A43-C37AD1AB3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5C9C-657B-4BA4-B1F2-92146D513247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D1D05-B82E-4285-96C1-51CA275B0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3A465-C318-48A8-902E-774BF7CBF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5B42-11DC-4CD6-B69A-DB278C3F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22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AD68A3-399A-49B5-80BA-DF704C212F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CED800-320D-4DB1-A0E5-783465D3E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BD8F6-C138-406B-B2EB-A4A6C8DC4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5C9C-657B-4BA4-B1F2-92146D513247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603C9-4D23-4899-93C6-E8A423CC3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9DBBE-6AB8-4CC3-829D-CEA3C45E6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5B42-11DC-4CD6-B69A-DB278C3F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84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CEA41-A798-4179-8CB2-4E09B0D11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FEAB8-2C9D-4970-8EEA-A15D38703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560A3-9B51-42A7-9F15-8D3B68C83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5C9C-657B-4BA4-B1F2-92146D513247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7B6B7-01A6-4D41-ADD0-42E227590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29312-FFA3-4C23-A33B-3CFDD405E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5B42-11DC-4CD6-B69A-DB278C3F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7990B-AD67-490C-85CE-A33378A49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1BCAE-F6BA-4D6E-B50C-C29C12FD7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67C87-CF21-4369-B19A-70C462FF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5C9C-657B-4BA4-B1F2-92146D513247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DEBE2-C488-419C-8DE4-45823133B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A9436-C324-4C9F-BF03-319EBC478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5B42-11DC-4CD6-B69A-DB278C3F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0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6D391-D1A9-40EC-9D16-F9486E91C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6C206-58C4-48A6-8C4B-EE3E113B0D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E7C7A3-C6EE-4FEA-A1A3-7A4F69A2F3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A00E6-28BE-4089-8FF8-1EAF556CD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5C9C-657B-4BA4-B1F2-92146D513247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385505-258F-44B3-86C7-DB7D06583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0CA087-645D-4F27-A59E-80547E2F4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5B42-11DC-4CD6-B69A-DB278C3F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9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E8F53-9A0C-466C-ACE2-29C2654AB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A419A-0C9E-445F-A08E-C663D62FC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F91534-9C9F-4D62-8B0D-0A7EB7E7A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7AE8ED-C836-46ED-94ED-6FF4A97DE0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117ECE-3FD8-4A11-A115-8CD694E43E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7DF4EB-3E30-4D00-95E8-F59AB13D4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5C9C-657B-4BA4-B1F2-92146D513247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397217-96E1-4F8B-B7DF-22C4E7926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13AF0F-0ABB-4C02-A4E2-5724A9F5F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5B42-11DC-4CD6-B69A-DB278C3F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6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B54D3-8D9B-48F5-B357-A3A61D290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23849E-F1D3-4F70-B4BE-E5E5411A0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5C9C-657B-4BA4-B1F2-92146D513247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FC2217-3207-47C1-8AE8-0988DB25B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979C02-6614-45F1-856E-62CCFEDD1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5B42-11DC-4CD6-B69A-DB278C3F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F379DD-547B-4C91-A22B-C1244F0E6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5C9C-657B-4BA4-B1F2-92146D513247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F2BA26-F36F-4E72-A9A2-62E6CA67F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DB7DA-A544-4284-BAB1-908E73E3E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5B42-11DC-4CD6-B69A-DB278C3F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4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D0490-FA29-46FB-B3EF-29F216672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AE270-7FAF-4024-A388-540DA4800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E94E49-CCF8-4DEF-B7BD-3E87BB829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69D3EB-06EF-4E9F-9E71-63DA3FF23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5C9C-657B-4BA4-B1F2-92146D513247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98386-E91F-4F06-8829-4119609FA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184555-074F-47FA-BF7A-EB639211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5B42-11DC-4CD6-B69A-DB278C3F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87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7FB01-E552-4379-B539-FE1A95C25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C9D87C-E5CA-4E0B-8342-4C591F2FB7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8C4035-BC7D-4211-A612-25C8C7E5C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22547F-F718-43DE-9441-651D02D46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5C9C-657B-4BA4-B1F2-92146D513247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84745-1BE2-46E9-B12F-89A6104B5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496BBF-6175-4CA4-A805-F1801F7DF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5B42-11DC-4CD6-B69A-DB278C3F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4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89709A-548C-4A15-800D-FF0D1787B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D0FD4B-172C-4929-A3FD-6748B2DBB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E205E-33BC-4C59-9A10-360E34A6E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05C9C-657B-4BA4-B1F2-92146D513247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947F1-9796-45CF-8D89-489BD767F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73BDE-C68B-454F-88B9-56FD515B89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F5B42-11DC-4CD6-B69A-DB278C3F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7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976D352-7714-4673-AE99-D6B892A183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333" y="832682"/>
            <a:ext cx="9144616" cy="48387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5AFE495-E582-4BD9-A88F-0FDD27F394B6}"/>
              </a:ext>
            </a:extLst>
          </p:cNvPr>
          <p:cNvSpPr txBox="1"/>
          <p:nvPr/>
        </p:nvSpPr>
        <p:spPr>
          <a:xfrm>
            <a:off x="2443397" y="2744222"/>
            <a:ext cx="78098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সবাইকে স্বাগতম  </a:t>
            </a:r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78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FB30F95-BA81-42B0-9DD6-D9FDD14CE1C0}"/>
              </a:ext>
            </a:extLst>
          </p:cNvPr>
          <p:cNvSpPr txBox="1"/>
          <p:nvPr/>
        </p:nvSpPr>
        <p:spPr>
          <a:xfrm>
            <a:off x="839243" y="789140"/>
            <a:ext cx="1106048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খালি ঘরে +, -,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এবং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এর মধ্য থেকে সঠিক প্রতীক বসাই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0287D0-A334-43FB-A3A1-6B33ECBB17CA}"/>
              </a:ext>
            </a:extLst>
          </p:cNvPr>
          <p:cNvSpPr txBox="1"/>
          <p:nvPr/>
        </p:nvSpPr>
        <p:spPr>
          <a:xfrm>
            <a:off x="1766170" y="1741118"/>
            <a:ext cx="6801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(১) ১২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≥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≥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২ = ১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8F4C23-6EA3-45B0-AF6A-4879765F418E}"/>
              </a:ext>
            </a:extLst>
          </p:cNvPr>
          <p:cNvSpPr txBox="1"/>
          <p:nvPr/>
        </p:nvSpPr>
        <p:spPr>
          <a:xfrm>
            <a:off x="1966587" y="2693096"/>
            <a:ext cx="713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F6DB70B-2B49-47CF-9F31-1A8196C58F75}"/>
              </a:ext>
            </a:extLst>
          </p:cNvPr>
          <p:cNvGrpSpPr/>
          <p:nvPr/>
        </p:nvGrpSpPr>
        <p:grpSpPr>
          <a:xfrm>
            <a:off x="2649255" y="2704712"/>
            <a:ext cx="532359" cy="769441"/>
            <a:chOff x="3031297" y="2659558"/>
            <a:chExt cx="532359" cy="76944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8388523-3CDC-4277-8C52-E00E9703A061}"/>
                </a:ext>
              </a:extLst>
            </p:cNvPr>
            <p:cNvSpPr/>
            <p:nvPr/>
          </p:nvSpPr>
          <p:spPr>
            <a:xfrm>
              <a:off x="3031297" y="2822598"/>
              <a:ext cx="519831" cy="51043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4B2FE6B-3535-484A-AFD5-C96D439E38DB}"/>
                </a:ext>
              </a:extLst>
            </p:cNvPr>
            <p:cNvSpPr txBox="1"/>
            <p:nvPr/>
          </p:nvSpPr>
          <p:spPr>
            <a:xfrm>
              <a:off x="3043825" y="2659558"/>
              <a:ext cx="51983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÷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6086711F-1C8F-4CF0-A388-D6EC8135CB3D}"/>
              </a:ext>
            </a:extLst>
          </p:cNvPr>
          <p:cNvSpPr txBox="1"/>
          <p:nvPr/>
        </p:nvSpPr>
        <p:spPr>
          <a:xfrm rot="10800000" flipV="1">
            <a:off x="3150299" y="2738249"/>
            <a:ext cx="701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6C9A65-A3EE-4D05-8885-460C04B4D121}"/>
              </a:ext>
            </a:extLst>
          </p:cNvPr>
          <p:cNvSpPr txBox="1"/>
          <p:nvPr/>
        </p:nvSpPr>
        <p:spPr>
          <a:xfrm>
            <a:off x="4609579" y="2738250"/>
            <a:ext cx="5010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FF45965-24EC-4CA7-AD97-9EAD89512F97}"/>
              </a:ext>
            </a:extLst>
          </p:cNvPr>
          <p:cNvGrpSpPr/>
          <p:nvPr/>
        </p:nvGrpSpPr>
        <p:grpSpPr>
          <a:xfrm>
            <a:off x="3851754" y="2510559"/>
            <a:ext cx="598119" cy="869649"/>
            <a:chOff x="4446740" y="2592887"/>
            <a:chExt cx="598119" cy="86964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C4BF316-6C61-4795-BE2F-2039EFE7290E}"/>
                </a:ext>
              </a:extLst>
            </p:cNvPr>
            <p:cNvSpPr/>
            <p:nvPr/>
          </p:nvSpPr>
          <p:spPr>
            <a:xfrm>
              <a:off x="4446740" y="2943615"/>
              <a:ext cx="538619" cy="51892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C718521-8331-4A92-A5CF-3AF521755F92}"/>
                </a:ext>
              </a:extLst>
            </p:cNvPr>
            <p:cNvSpPr txBox="1"/>
            <p:nvPr/>
          </p:nvSpPr>
          <p:spPr>
            <a:xfrm>
              <a:off x="4550080" y="2592887"/>
              <a:ext cx="49477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_ 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AA02F978-AF72-46FD-B338-E1AC1018B3B8}"/>
              </a:ext>
            </a:extLst>
          </p:cNvPr>
          <p:cNvSpPr txBox="1"/>
          <p:nvPr/>
        </p:nvSpPr>
        <p:spPr>
          <a:xfrm>
            <a:off x="5166986" y="2738249"/>
            <a:ext cx="14718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= ১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70F936-5D1F-4208-B58A-52CBC7CCF6A7}"/>
              </a:ext>
            </a:extLst>
          </p:cNvPr>
          <p:cNvSpPr txBox="1"/>
          <p:nvPr/>
        </p:nvSpPr>
        <p:spPr>
          <a:xfrm>
            <a:off x="3134640" y="3840793"/>
            <a:ext cx="7014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CFBED61-C25E-4245-A96E-CA192D6B9C43}"/>
              </a:ext>
            </a:extLst>
          </p:cNvPr>
          <p:cNvGrpSpPr/>
          <p:nvPr/>
        </p:nvGrpSpPr>
        <p:grpSpPr>
          <a:xfrm>
            <a:off x="3656034" y="3605929"/>
            <a:ext cx="598119" cy="869649"/>
            <a:chOff x="4446740" y="2592887"/>
            <a:chExt cx="598119" cy="86964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1DECCE7-B9BC-4D6E-88E2-3A7B9F743119}"/>
                </a:ext>
              </a:extLst>
            </p:cNvPr>
            <p:cNvSpPr/>
            <p:nvPr/>
          </p:nvSpPr>
          <p:spPr>
            <a:xfrm>
              <a:off x="4446740" y="2943615"/>
              <a:ext cx="538619" cy="51892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AAE8FFA-1C47-4C69-BA1F-019058E02C56}"/>
                </a:ext>
              </a:extLst>
            </p:cNvPr>
            <p:cNvSpPr txBox="1"/>
            <p:nvPr/>
          </p:nvSpPr>
          <p:spPr>
            <a:xfrm>
              <a:off x="4550080" y="2592887"/>
              <a:ext cx="49477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_ 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06DCA2C2-2EB7-451F-A38D-653B44D186D9}"/>
              </a:ext>
            </a:extLst>
          </p:cNvPr>
          <p:cNvSpPr txBox="1"/>
          <p:nvPr/>
        </p:nvSpPr>
        <p:spPr>
          <a:xfrm>
            <a:off x="4357490" y="3858418"/>
            <a:ext cx="1215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487922-18A4-4425-999C-EED58DBCB5A3}"/>
              </a:ext>
            </a:extLst>
          </p:cNvPr>
          <p:cNvSpPr txBox="1"/>
          <p:nvPr/>
        </p:nvSpPr>
        <p:spPr>
          <a:xfrm>
            <a:off x="4860099" y="3831396"/>
            <a:ext cx="14718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= ১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6238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9" grpId="0"/>
      <p:bldP spid="11" grpId="0"/>
      <p:bldP spid="15" grpId="0"/>
      <p:bldP spid="16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22BDA3-0E00-46A0-BCAB-228AE0BEFD05}"/>
              </a:ext>
            </a:extLst>
          </p:cNvPr>
          <p:cNvSpPr txBox="1"/>
          <p:nvPr/>
        </p:nvSpPr>
        <p:spPr>
          <a:xfrm>
            <a:off x="1853852" y="1475805"/>
            <a:ext cx="67139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(২)  ৬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≥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৬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≥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১২ = ২৪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31DC93-95AC-4644-8356-B2EC01ED4CD0}"/>
              </a:ext>
            </a:extLst>
          </p:cNvPr>
          <p:cNvSpPr txBox="1"/>
          <p:nvPr/>
        </p:nvSpPr>
        <p:spPr>
          <a:xfrm>
            <a:off x="2571489" y="2661549"/>
            <a:ext cx="6513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06E6FB-273B-4088-8E5D-C771AAA8EF65}"/>
              </a:ext>
            </a:extLst>
          </p:cNvPr>
          <p:cNvSpPr txBox="1"/>
          <p:nvPr/>
        </p:nvSpPr>
        <p:spPr>
          <a:xfrm>
            <a:off x="3910207" y="2659452"/>
            <a:ext cx="6513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60B42DA-9903-407C-94A9-27B40DC68CF5}"/>
              </a:ext>
            </a:extLst>
          </p:cNvPr>
          <p:cNvGrpSpPr/>
          <p:nvPr/>
        </p:nvGrpSpPr>
        <p:grpSpPr>
          <a:xfrm>
            <a:off x="3275812" y="2600588"/>
            <a:ext cx="655531" cy="769441"/>
            <a:chOff x="8041709" y="3044279"/>
            <a:chExt cx="655531" cy="76944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70D8AF4-2BCF-4E99-8304-89193A85689F}"/>
                </a:ext>
              </a:extLst>
            </p:cNvPr>
            <p:cNvSpPr/>
            <p:nvPr/>
          </p:nvSpPr>
          <p:spPr>
            <a:xfrm>
              <a:off x="8041709" y="3193093"/>
              <a:ext cx="488515" cy="532489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48BCD22-1C30-49F3-841C-01D8458AE909}"/>
                </a:ext>
              </a:extLst>
            </p:cNvPr>
            <p:cNvSpPr txBox="1"/>
            <p:nvPr/>
          </p:nvSpPr>
          <p:spPr>
            <a:xfrm>
              <a:off x="8045886" y="3044279"/>
              <a:ext cx="65135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+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758C8E8-5A7D-4A36-81F1-BBA02DAFF5C2}"/>
              </a:ext>
            </a:extLst>
          </p:cNvPr>
          <p:cNvGrpSpPr/>
          <p:nvPr/>
        </p:nvGrpSpPr>
        <p:grpSpPr>
          <a:xfrm>
            <a:off x="4462649" y="2604264"/>
            <a:ext cx="655531" cy="769441"/>
            <a:chOff x="8041709" y="3044279"/>
            <a:chExt cx="655531" cy="76944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A29A653-1223-49BE-AADA-1769738007AE}"/>
                </a:ext>
              </a:extLst>
            </p:cNvPr>
            <p:cNvSpPr/>
            <p:nvPr/>
          </p:nvSpPr>
          <p:spPr>
            <a:xfrm>
              <a:off x="8041709" y="3193093"/>
              <a:ext cx="488515" cy="532489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EE2D457-E6D6-41E3-8F32-27D533091815}"/>
                </a:ext>
              </a:extLst>
            </p:cNvPr>
            <p:cNvSpPr txBox="1"/>
            <p:nvPr/>
          </p:nvSpPr>
          <p:spPr>
            <a:xfrm>
              <a:off x="8045886" y="3044279"/>
              <a:ext cx="65135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+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B8BDF1A-E7D6-412F-B89F-D9F2AC465C09}"/>
              </a:ext>
            </a:extLst>
          </p:cNvPr>
          <p:cNvGrpSpPr/>
          <p:nvPr/>
        </p:nvGrpSpPr>
        <p:grpSpPr>
          <a:xfrm>
            <a:off x="4540680" y="3395902"/>
            <a:ext cx="655531" cy="769441"/>
            <a:chOff x="8041709" y="3044279"/>
            <a:chExt cx="655531" cy="76944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7ACAAE2-BFA6-4098-89DD-514B4634D99E}"/>
                </a:ext>
              </a:extLst>
            </p:cNvPr>
            <p:cNvSpPr/>
            <p:nvPr/>
          </p:nvSpPr>
          <p:spPr>
            <a:xfrm>
              <a:off x="8041709" y="3193093"/>
              <a:ext cx="488515" cy="532489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32807A8-C995-4BF7-89D7-BAA8D3EE2626}"/>
                </a:ext>
              </a:extLst>
            </p:cNvPr>
            <p:cNvSpPr txBox="1"/>
            <p:nvPr/>
          </p:nvSpPr>
          <p:spPr>
            <a:xfrm>
              <a:off x="8045886" y="3044279"/>
              <a:ext cx="65135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+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F104EE9-A369-419E-B52E-B65F8C4E3677}"/>
              </a:ext>
            </a:extLst>
          </p:cNvPr>
          <p:cNvSpPr txBox="1"/>
          <p:nvPr/>
        </p:nvSpPr>
        <p:spPr>
          <a:xfrm rot="10800000" flipV="1">
            <a:off x="5124184" y="2620724"/>
            <a:ext cx="8392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864EB5-6892-4C12-B408-411A3AC6A641}"/>
              </a:ext>
            </a:extLst>
          </p:cNvPr>
          <p:cNvSpPr txBox="1"/>
          <p:nvPr/>
        </p:nvSpPr>
        <p:spPr>
          <a:xfrm rot="10800000" flipV="1">
            <a:off x="5196212" y="3405572"/>
            <a:ext cx="8392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A4FB49-8892-4CB2-A751-B2075A8A607C}"/>
              </a:ext>
            </a:extLst>
          </p:cNvPr>
          <p:cNvSpPr txBox="1"/>
          <p:nvPr/>
        </p:nvSpPr>
        <p:spPr>
          <a:xfrm rot="10800000" flipV="1">
            <a:off x="3822525" y="3429000"/>
            <a:ext cx="8392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B262F7-5A49-4EF3-8E32-1886224E044B}"/>
              </a:ext>
            </a:extLst>
          </p:cNvPr>
          <p:cNvSpPr txBox="1"/>
          <p:nvPr/>
        </p:nvSpPr>
        <p:spPr>
          <a:xfrm>
            <a:off x="5801633" y="2581738"/>
            <a:ext cx="18684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= ২৪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EF65656-E5D2-4989-BC0F-0139132D8517}"/>
              </a:ext>
            </a:extLst>
          </p:cNvPr>
          <p:cNvSpPr txBox="1"/>
          <p:nvPr/>
        </p:nvSpPr>
        <p:spPr>
          <a:xfrm>
            <a:off x="5955082" y="3388735"/>
            <a:ext cx="18684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= ২৪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8A172E0-6992-49B1-B2ED-E5C1D24B0BF0}"/>
              </a:ext>
            </a:extLst>
          </p:cNvPr>
          <p:cNvSpPr txBox="1"/>
          <p:nvPr/>
        </p:nvSpPr>
        <p:spPr>
          <a:xfrm>
            <a:off x="977030" y="4612755"/>
            <a:ext cx="105093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এই সমস্যাটিকে আমরা আর ও একভাবে সমাধান করতে পারি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B471F1E-A316-4259-86DC-FF2C36882A2B}"/>
              </a:ext>
            </a:extLst>
          </p:cNvPr>
          <p:cNvSpPr txBox="1"/>
          <p:nvPr/>
        </p:nvSpPr>
        <p:spPr>
          <a:xfrm>
            <a:off x="3772022" y="5529305"/>
            <a:ext cx="463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চলো দেখে নেয়া যাক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F46EE32-03F2-4391-BEE4-D1A99683CEB6}"/>
              </a:ext>
            </a:extLst>
          </p:cNvPr>
          <p:cNvSpPr txBox="1"/>
          <p:nvPr/>
        </p:nvSpPr>
        <p:spPr>
          <a:xfrm>
            <a:off x="839243" y="789140"/>
            <a:ext cx="1106048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খালি ঘরে +, -,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এবং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এর মধ্য থেকে সঠিক প্রতীক বসাই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313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  <p:bldP spid="15" grpId="0"/>
      <p:bldP spid="16" grpId="0"/>
      <p:bldP spid="17" grpId="0"/>
      <p:bldP spid="18" grpId="0"/>
      <p:bldP spid="21" grpId="0"/>
      <p:bldP spid="22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EAE8DA3-C06B-49A3-A46F-B54AE72FBEB5}"/>
              </a:ext>
            </a:extLst>
          </p:cNvPr>
          <p:cNvSpPr txBox="1"/>
          <p:nvPr/>
        </p:nvSpPr>
        <p:spPr>
          <a:xfrm>
            <a:off x="2204581" y="1475805"/>
            <a:ext cx="63632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(২) ৬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≥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৬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≥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১২ = ২৪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86DEB9-8728-4A3C-A635-9BA4EEDC6049}"/>
              </a:ext>
            </a:extLst>
          </p:cNvPr>
          <p:cNvSpPr txBox="1"/>
          <p:nvPr/>
        </p:nvSpPr>
        <p:spPr>
          <a:xfrm>
            <a:off x="1415441" y="706364"/>
            <a:ext cx="3407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সমাধানঃ 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F607FA9-8411-42FB-8628-34A69D3134AD}"/>
              </a:ext>
            </a:extLst>
          </p:cNvPr>
          <p:cNvGrpSpPr/>
          <p:nvPr/>
        </p:nvGrpSpPr>
        <p:grpSpPr>
          <a:xfrm>
            <a:off x="3194137" y="3044279"/>
            <a:ext cx="563671" cy="769441"/>
            <a:chOff x="5569906" y="4997473"/>
            <a:chExt cx="563671" cy="769441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748B3BC-4EFD-48DC-B176-82177F441213}"/>
                </a:ext>
              </a:extLst>
            </p:cNvPr>
            <p:cNvSpPr txBox="1"/>
            <p:nvPr/>
          </p:nvSpPr>
          <p:spPr>
            <a:xfrm>
              <a:off x="5569906" y="4997473"/>
              <a:ext cx="56367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×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2E0076D-FF9C-4C3C-9C50-F3B80D007FB8}"/>
                </a:ext>
              </a:extLst>
            </p:cNvPr>
            <p:cNvSpPr/>
            <p:nvPr/>
          </p:nvSpPr>
          <p:spPr>
            <a:xfrm>
              <a:off x="5607485" y="5115950"/>
              <a:ext cx="488515" cy="532489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58EB247D-58C9-4FB5-B7A6-AC8B07B70046}"/>
              </a:ext>
            </a:extLst>
          </p:cNvPr>
          <p:cNvSpPr txBox="1"/>
          <p:nvPr/>
        </p:nvSpPr>
        <p:spPr>
          <a:xfrm>
            <a:off x="2467627" y="3014687"/>
            <a:ext cx="7014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4773EA-42CB-416D-A243-BC5112B09632}"/>
              </a:ext>
            </a:extLst>
          </p:cNvPr>
          <p:cNvSpPr txBox="1"/>
          <p:nvPr/>
        </p:nvSpPr>
        <p:spPr>
          <a:xfrm>
            <a:off x="3933173" y="3003429"/>
            <a:ext cx="7014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3E11769-FBBB-4736-A296-C29C823F506A}"/>
              </a:ext>
            </a:extLst>
          </p:cNvPr>
          <p:cNvGrpSpPr/>
          <p:nvPr/>
        </p:nvGrpSpPr>
        <p:grpSpPr>
          <a:xfrm>
            <a:off x="4484319" y="2778035"/>
            <a:ext cx="488515" cy="917210"/>
            <a:chOff x="6824598" y="4680106"/>
            <a:chExt cx="488515" cy="91721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DD7F2EE-C9DB-42AD-96C1-30978AD32DEF}"/>
                </a:ext>
              </a:extLst>
            </p:cNvPr>
            <p:cNvSpPr/>
            <p:nvPr/>
          </p:nvSpPr>
          <p:spPr>
            <a:xfrm>
              <a:off x="6824598" y="5064827"/>
              <a:ext cx="488515" cy="532489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/>
                <a:t>ভ </a:t>
              </a:r>
              <a:endParaRPr lang="en-US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3F8BB67-5115-4745-9FDE-32BFCA39F773}"/>
                </a:ext>
              </a:extLst>
            </p:cNvPr>
            <p:cNvSpPr txBox="1"/>
            <p:nvPr/>
          </p:nvSpPr>
          <p:spPr>
            <a:xfrm>
              <a:off x="6824598" y="4680106"/>
              <a:ext cx="48851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_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3F550DE-1776-4D59-8AC7-F7E890D066ED}"/>
              </a:ext>
            </a:extLst>
          </p:cNvPr>
          <p:cNvGrpSpPr/>
          <p:nvPr/>
        </p:nvGrpSpPr>
        <p:grpSpPr>
          <a:xfrm>
            <a:off x="4559475" y="3695245"/>
            <a:ext cx="488515" cy="917210"/>
            <a:chOff x="6824598" y="4680106"/>
            <a:chExt cx="488515" cy="91721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D77F851-7BC9-4591-B447-1D0C4ABEE149}"/>
                </a:ext>
              </a:extLst>
            </p:cNvPr>
            <p:cNvSpPr/>
            <p:nvPr/>
          </p:nvSpPr>
          <p:spPr>
            <a:xfrm>
              <a:off x="6824598" y="5064827"/>
              <a:ext cx="488515" cy="532489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/>
                <a:t>ভ </a:t>
              </a:r>
              <a:endParaRPr lang="en-US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A3654D3-774B-4B13-9E59-DC06ACDEEC42}"/>
                </a:ext>
              </a:extLst>
            </p:cNvPr>
            <p:cNvSpPr txBox="1"/>
            <p:nvPr/>
          </p:nvSpPr>
          <p:spPr>
            <a:xfrm>
              <a:off x="6824598" y="4680106"/>
              <a:ext cx="48851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_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2B5D3634-09D9-4B39-B8FA-A33840D5908B}"/>
              </a:ext>
            </a:extLst>
          </p:cNvPr>
          <p:cNvSpPr txBox="1"/>
          <p:nvPr/>
        </p:nvSpPr>
        <p:spPr>
          <a:xfrm>
            <a:off x="5047990" y="3003429"/>
            <a:ext cx="1164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95DFA20-FEFE-476D-93FD-13440738B462}"/>
              </a:ext>
            </a:extLst>
          </p:cNvPr>
          <p:cNvSpPr txBox="1"/>
          <p:nvPr/>
        </p:nvSpPr>
        <p:spPr>
          <a:xfrm>
            <a:off x="5079306" y="3961489"/>
            <a:ext cx="1164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EC3E53-D113-46E2-9810-74ABBBC17B5D}"/>
              </a:ext>
            </a:extLst>
          </p:cNvPr>
          <p:cNvSpPr txBox="1"/>
          <p:nvPr/>
        </p:nvSpPr>
        <p:spPr>
          <a:xfrm>
            <a:off x="3632550" y="3961489"/>
            <a:ext cx="10020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৩৬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A9E6A97-A8B9-4DA6-85DB-5E6FE0A9FE1B}"/>
              </a:ext>
            </a:extLst>
          </p:cNvPr>
          <p:cNvSpPr txBox="1"/>
          <p:nvPr/>
        </p:nvSpPr>
        <p:spPr>
          <a:xfrm>
            <a:off x="5765107" y="3014686"/>
            <a:ext cx="13027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= ২৪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B263317-C160-4631-95DD-3CD477C1EDA8}"/>
              </a:ext>
            </a:extLst>
          </p:cNvPr>
          <p:cNvSpPr txBox="1"/>
          <p:nvPr/>
        </p:nvSpPr>
        <p:spPr>
          <a:xfrm>
            <a:off x="5812076" y="3961488"/>
            <a:ext cx="13027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= ২৪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2967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2" grpId="0"/>
      <p:bldP spid="18" grpId="0"/>
      <p:bldP spid="19" grpId="0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uble Wave 4">
            <a:extLst>
              <a:ext uri="{FF2B5EF4-FFF2-40B4-BE49-F238E27FC236}">
                <a16:creationId xmlns:a16="http://schemas.microsoft.com/office/drawing/2014/main" id="{205AC340-7ABC-4813-BEF6-FF394B4DCE5C}"/>
              </a:ext>
            </a:extLst>
          </p:cNvPr>
          <p:cNvSpPr/>
          <p:nvPr/>
        </p:nvSpPr>
        <p:spPr>
          <a:xfrm>
            <a:off x="3033386" y="237994"/>
            <a:ext cx="6135666" cy="1315233"/>
          </a:xfrm>
          <a:prstGeom prst="doubleWav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0C6552-AEBE-4F4E-8E31-C2267B6D353B}"/>
              </a:ext>
            </a:extLst>
          </p:cNvPr>
          <p:cNvSpPr txBox="1"/>
          <p:nvPr/>
        </p:nvSpPr>
        <p:spPr>
          <a:xfrm>
            <a:off x="2192056" y="1753644"/>
            <a:ext cx="715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১। প্রক্রিয়া প্রতীক কয়টি ও কি কি?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C28ED1-F3E4-4E7C-883D-1D3544D0CACE}"/>
              </a:ext>
            </a:extLst>
          </p:cNvPr>
          <p:cNvSpPr txBox="1"/>
          <p:nvPr/>
        </p:nvSpPr>
        <p:spPr>
          <a:xfrm>
            <a:off x="2292263" y="2479998"/>
            <a:ext cx="715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২। 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এটি কোন ধরণের প্রতীক?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9B7757-1B62-45AE-B524-C71078385F5D}"/>
              </a:ext>
            </a:extLst>
          </p:cNvPr>
          <p:cNvSpPr txBox="1"/>
          <p:nvPr/>
        </p:nvSpPr>
        <p:spPr>
          <a:xfrm>
            <a:off x="3033386" y="3593979"/>
            <a:ext cx="4446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উত্তরগুলো মিলিয়ে নিই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7D5975-470D-4632-9A4C-F6166564A387}"/>
              </a:ext>
            </a:extLst>
          </p:cNvPr>
          <p:cNvSpPr txBox="1"/>
          <p:nvPr/>
        </p:nvSpPr>
        <p:spPr>
          <a:xfrm>
            <a:off x="2642992" y="4359058"/>
            <a:ext cx="7941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১।উত্তরঃ প্রক্রিয়া প্রতীক ৪টি  +,  -,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এবং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CBE1A6-CB77-4975-834C-4602BED2472B}"/>
              </a:ext>
            </a:extLst>
          </p:cNvPr>
          <p:cNvSpPr txBox="1"/>
          <p:nvPr/>
        </p:nvSpPr>
        <p:spPr>
          <a:xfrm>
            <a:off x="2642992" y="5066944"/>
            <a:ext cx="44571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 উত্তরঃ সম্পর্ক প্রতীক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212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2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id="{8BED95D0-7921-4DAB-B9EE-E913E4DAA3FC}"/>
              </a:ext>
            </a:extLst>
          </p:cNvPr>
          <p:cNvSpPr/>
          <p:nvPr/>
        </p:nvSpPr>
        <p:spPr>
          <a:xfrm>
            <a:off x="3301583" y="194873"/>
            <a:ext cx="5588833" cy="1019330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7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E7292A-6025-4407-A5FB-9AAD44280829}"/>
              </a:ext>
            </a:extLst>
          </p:cNvPr>
          <p:cNvSpPr txBox="1"/>
          <p:nvPr/>
        </p:nvSpPr>
        <p:spPr>
          <a:xfrm>
            <a:off x="1336622" y="1424066"/>
            <a:ext cx="9486276" cy="722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খালি ঘরে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এবং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&gt;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এর মধ্য থেকে সঠিক প্রতীক বসাওঃ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968C12-5C9D-4B54-9632-E571F2E16CD3}"/>
              </a:ext>
            </a:extLst>
          </p:cNvPr>
          <p:cNvSpPr txBox="1"/>
          <p:nvPr/>
        </p:nvSpPr>
        <p:spPr>
          <a:xfrm>
            <a:off x="1768839" y="2598003"/>
            <a:ext cx="6761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(১) ১২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৩+৪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≥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৪+৫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AF3173-3B49-46A9-8671-BA6F9F53BF61}"/>
              </a:ext>
            </a:extLst>
          </p:cNvPr>
          <p:cNvSpPr txBox="1"/>
          <p:nvPr/>
        </p:nvSpPr>
        <p:spPr>
          <a:xfrm>
            <a:off x="1768839" y="3752660"/>
            <a:ext cx="72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(২) ৪৮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(৮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২-৪)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≥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৪৮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২-৪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26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61B7F65D-EB81-4216-BC4F-D1CA5CE5CC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982" y="681728"/>
            <a:ext cx="10212036" cy="549454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32BB8A7-D3C2-4015-B835-C11081908D5B}"/>
              </a:ext>
            </a:extLst>
          </p:cNvPr>
          <p:cNvSpPr txBox="1"/>
          <p:nvPr/>
        </p:nvSpPr>
        <p:spPr>
          <a:xfrm>
            <a:off x="1881266" y="1200329"/>
            <a:ext cx="80796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96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9596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2">
            <a:extLst>
              <a:ext uri="{FF2B5EF4-FFF2-40B4-BE49-F238E27FC236}">
                <a16:creationId xmlns:a16="http://schemas.microsoft.com/office/drawing/2014/main" id="{2B666070-E601-4C21-AE60-F95BBC0CA681}"/>
              </a:ext>
            </a:extLst>
          </p:cNvPr>
          <p:cNvSpPr/>
          <p:nvPr/>
        </p:nvSpPr>
        <p:spPr>
          <a:xfrm>
            <a:off x="3172918" y="260325"/>
            <a:ext cx="5846164" cy="1664677"/>
          </a:xfrm>
          <a:prstGeom prst="horizontalScroll">
            <a:avLst/>
          </a:prstGeom>
          <a:solidFill>
            <a:schemeClr val="bg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শিক্ষক পরিচিতি </a:t>
            </a:r>
            <a:endParaRPr lang="en-GB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9C360189-9936-4C0A-BC68-6087B48A7AA0}"/>
              </a:ext>
            </a:extLst>
          </p:cNvPr>
          <p:cNvSpPr/>
          <p:nvPr/>
        </p:nvSpPr>
        <p:spPr>
          <a:xfrm>
            <a:off x="2138938" y="1925002"/>
            <a:ext cx="8219266" cy="3516985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002060"/>
                </a:solidFill>
                <a:latin typeface="Harrington" panose="04040505050A02020702" pitchFamily="82" charset="0"/>
              </a:rPr>
              <a:t>মোছাঃ</a:t>
            </a:r>
            <a:r>
              <a:rPr lang="en-US" sz="3600" dirty="0">
                <a:solidFill>
                  <a:srgbClr val="002060"/>
                </a:solidFill>
                <a:latin typeface="Harrington" panose="04040505050A02020702" pitchFamily="8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Harrington" panose="04040505050A02020702" pitchFamily="82" charset="0"/>
              </a:rPr>
              <a:t>ফেরদৌসী</a:t>
            </a:r>
            <a:r>
              <a:rPr lang="en-US" sz="3600" dirty="0">
                <a:solidFill>
                  <a:srgbClr val="002060"/>
                </a:solidFill>
                <a:latin typeface="Harrington" panose="04040505050A02020702" pitchFamily="8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Harrington" panose="04040505050A02020702" pitchFamily="82" charset="0"/>
              </a:rPr>
              <a:t>বেগম</a:t>
            </a:r>
            <a:r>
              <a:rPr lang="en-US" sz="3600" dirty="0">
                <a:solidFill>
                  <a:srgbClr val="002060"/>
                </a:solidFill>
                <a:latin typeface="Harrington" panose="04040505050A02020702" pitchFamily="82" charset="0"/>
              </a:rPr>
              <a:t> </a:t>
            </a:r>
            <a:endParaRPr lang="bn-BD" sz="5400" dirty="0">
              <a:solidFill>
                <a:srgbClr val="002060"/>
              </a:solidFill>
              <a:latin typeface="Harrington" panose="04040505050A02020702" pitchFamily="8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bn-BD" sz="3600" dirty="0">
                <a:solidFill>
                  <a:srgbClr val="002060"/>
                </a:solidFill>
                <a:latin typeface="Harrington" panose="04040505050A02020702" pitchFamily="8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002060"/>
                </a:solidFill>
                <a:latin typeface="Harrington" panose="04040505050A02020702" pitchFamily="82" charset="0"/>
                <a:cs typeface="NikoshBAN" panose="02000000000000000000" pitchFamily="2" charset="0"/>
              </a:rPr>
              <a:t>শিক্ষক </a:t>
            </a:r>
          </a:p>
          <a:p>
            <a:pPr algn="ctr"/>
            <a:r>
              <a:rPr lang="bn-IN" sz="4000" dirty="0">
                <a:solidFill>
                  <a:srgbClr val="002060"/>
                </a:solidFill>
                <a:latin typeface="Harrington" panose="04040505050A02020702" pitchFamily="82" charset="0"/>
                <a:cs typeface="NikoshBAN" panose="02000000000000000000" pitchFamily="2" charset="0"/>
              </a:rPr>
              <a:t>ব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ৈরাগীগঞ্জ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সরকারি প্রাথমিক বিদ্যালয়</a:t>
            </a:r>
            <a:r>
              <a:rPr lang="bn-BD" sz="3600" dirty="0">
                <a:solidFill>
                  <a:srgbClr val="002060"/>
                </a:solidFill>
                <a:latin typeface="Harrington" panose="04040505050A02020702" pitchFamily="82" charset="0"/>
                <a:cs typeface="NikoshBAN" panose="02000000000000000000" pitchFamily="2" charset="0"/>
              </a:rPr>
              <a:t> </a:t>
            </a:r>
            <a:endParaRPr lang="bn-BD" sz="4800" dirty="0">
              <a:solidFill>
                <a:srgbClr val="002060"/>
              </a:solidFill>
              <a:latin typeface="Harrington" panose="04040505050A02020702" pitchFamily="8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মিঠাপুকুর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রংপুর ।</a:t>
            </a:r>
            <a:endParaRPr lang="en-GB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099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2D5D8199-6259-476E-9274-932F60397E67}"/>
              </a:ext>
            </a:extLst>
          </p:cNvPr>
          <p:cNvSpPr/>
          <p:nvPr/>
        </p:nvSpPr>
        <p:spPr>
          <a:xfrm rot="10800000" flipV="1">
            <a:off x="3045912" y="503626"/>
            <a:ext cx="6100175" cy="961919"/>
          </a:xfrm>
          <a:prstGeom prst="horizontalScroll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E0CCE71-4DD8-4D6F-BD35-027877C708B6}"/>
              </a:ext>
            </a:extLst>
          </p:cNvPr>
          <p:cNvSpPr/>
          <p:nvPr/>
        </p:nvSpPr>
        <p:spPr>
          <a:xfrm>
            <a:off x="1912460" y="1717356"/>
            <a:ext cx="8884976" cy="405714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পঞ্চম </a:t>
            </a:r>
          </a:p>
          <a:p>
            <a:r>
              <a:rPr lang="bn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প্রাথমিক গণিত 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অধ্যায় ৪   গাণিতিক প্রতীক  </a:t>
            </a:r>
          </a:p>
          <a:p>
            <a:r>
              <a:rPr lang="bn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 পাঠঃ ৪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গাণিতিক প্রতীক </a:t>
            </a:r>
          </a:p>
          <a:p>
            <a:r>
              <a:rPr lang="bn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</a:p>
          <a:p>
            <a:r>
              <a:rPr lang="bn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৩০-০৬-২০২১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20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id="{D00E1FEE-2577-4331-9633-3C7807EF4D86}"/>
              </a:ext>
            </a:extLst>
          </p:cNvPr>
          <p:cNvSpPr/>
          <p:nvPr/>
        </p:nvSpPr>
        <p:spPr>
          <a:xfrm rot="10800000" flipV="1">
            <a:off x="3315221" y="145928"/>
            <a:ext cx="5315211" cy="1044045"/>
          </a:xfrm>
          <a:prstGeom prst="flowChartTerminator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C2A67C3-66F7-49C5-A5C1-F4CF13B5710A}"/>
              </a:ext>
            </a:extLst>
          </p:cNvPr>
          <p:cNvSpPr/>
          <p:nvPr/>
        </p:nvSpPr>
        <p:spPr>
          <a:xfrm>
            <a:off x="1716066" y="1415441"/>
            <a:ext cx="8893479" cy="339455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4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১৮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খোলা বাক্য শনাক্ত করতে পারে।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38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287B10-0169-4CE4-BB94-8FC70E1D6FF1}"/>
              </a:ext>
            </a:extLst>
          </p:cNvPr>
          <p:cNvSpPr txBox="1"/>
          <p:nvPr/>
        </p:nvSpPr>
        <p:spPr>
          <a:xfrm flipH="1">
            <a:off x="2726497" y="175364"/>
            <a:ext cx="61294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 যাচাই</a:t>
            </a:r>
            <a:endParaRPr lang="en-US" sz="7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4584B7-3C28-44FC-A05A-173520E7F61D}"/>
              </a:ext>
            </a:extLst>
          </p:cNvPr>
          <p:cNvSpPr txBox="1"/>
          <p:nvPr/>
        </p:nvSpPr>
        <p:spPr>
          <a:xfrm>
            <a:off x="2179529" y="1316100"/>
            <a:ext cx="64634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সংখ্যা প্রতীক কয়টি ও কি কি?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469E3C-A45C-475C-A362-EB1C3D2E4F40}"/>
              </a:ext>
            </a:extLst>
          </p:cNvPr>
          <p:cNvSpPr txBox="1"/>
          <p:nvPr/>
        </p:nvSpPr>
        <p:spPr>
          <a:xfrm>
            <a:off x="2179529" y="3632548"/>
            <a:ext cx="6814159" cy="92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০, ১, ২, ৩, ৪, ৫, ৬, ৭, ৮ও ৯</a:t>
            </a:r>
            <a:endParaRPr lang="en-US" sz="5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4933EB-EEC2-489B-81BF-345269F7DBEF}"/>
              </a:ext>
            </a:extLst>
          </p:cNvPr>
          <p:cNvSpPr txBox="1"/>
          <p:nvPr/>
        </p:nvSpPr>
        <p:spPr>
          <a:xfrm>
            <a:off x="2179529" y="2507122"/>
            <a:ext cx="54154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সংখ্যা প্রতীক দশটি।  </a:t>
            </a:r>
          </a:p>
        </p:txBody>
      </p:sp>
    </p:spTree>
    <p:extLst>
      <p:ext uri="{BB962C8B-B14F-4D97-AF65-F5344CB8AC3E}">
        <p14:creationId xmlns:p14="http://schemas.microsoft.com/office/powerpoint/2010/main" val="37274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2E042D-7022-4703-89FD-100FDB42A212}"/>
              </a:ext>
            </a:extLst>
          </p:cNvPr>
          <p:cNvSpPr txBox="1"/>
          <p:nvPr/>
        </p:nvSpPr>
        <p:spPr>
          <a:xfrm>
            <a:off x="3745281" y="122257"/>
            <a:ext cx="4559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 যাচাই</a:t>
            </a:r>
            <a:endParaRPr lang="en-US" sz="7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545BB3-682F-4DF4-8F50-097E8CAFB3DE}"/>
              </a:ext>
            </a:extLst>
          </p:cNvPr>
          <p:cNvSpPr txBox="1"/>
          <p:nvPr/>
        </p:nvSpPr>
        <p:spPr>
          <a:xfrm>
            <a:off x="2392469" y="1193909"/>
            <a:ext cx="8517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/>
              <a:t>+</a:t>
            </a:r>
            <a:endParaRPr lang="en-US" sz="6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800595-217C-4227-8809-59A8E9CCE525}"/>
              </a:ext>
            </a:extLst>
          </p:cNvPr>
          <p:cNvSpPr txBox="1"/>
          <p:nvPr/>
        </p:nvSpPr>
        <p:spPr>
          <a:xfrm>
            <a:off x="3757805" y="895797"/>
            <a:ext cx="1402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_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AA95F9-2905-4E97-850A-ADD141D74AE6}"/>
              </a:ext>
            </a:extLst>
          </p:cNvPr>
          <p:cNvSpPr txBox="1"/>
          <p:nvPr/>
        </p:nvSpPr>
        <p:spPr>
          <a:xfrm>
            <a:off x="5323560" y="1193909"/>
            <a:ext cx="1402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640449-C2F3-48F5-9292-64A5D0700E1F}"/>
              </a:ext>
            </a:extLst>
          </p:cNvPr>
          <p:cNvSpPr txBox="1"/>
          <p:nvPr/>
        </p:nvSpPr>
        <p:spPr>
          <a:xfrm>
            <a:off x="7240042" y="1193909"/>
            <a:ext cx="1402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C5C6CA-E4C9-4C41-9AFC-B964683F0794}"/>
              </a:ext>
            </a:extLst>
          </p:cNvPr>
          <p:cNvSpPr txBox="1"/>
          <p:nvPr/>
        </p:nvSpPr>
        <p:spPr>
          <a:xfrm>
            <a:off x="2154474" y="2093051"/>
            <a:ext cx="43089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এই প্রতীক গুলোকে বলে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4B87C1-9B7E-4217-B14F-28CA5D87C8DF}"/>
              </a:ext>
            </a:extLst>
          </p:cNvPr>
          <p:cNvSpPr txBox="1"/>
          <p:nvPr/>
        </p:nvSpPr>
        <p:spPr>
          <a:xfrm>
            <a:off x="6413325" y="2092711"/>
            <a:ext cx="3056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 প্রতীক।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A7C76A-6E1C-4B41-860C-6C20DA9AA284}"/>
              </a:ext>
            </a:extLst>
          </p:cNvPr>
          <p:cNvSpPr txBox="1"/>
          <p:nvPr/>
        </p:nvSpPr>
        <p:spPr>
          <a:xfrm>
            <a:off x="1841319" y="2865388"/>
            <a:ext cx="2617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&gt;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A442E7-A8E0-480F-8E0E-20813DD1EF0B}"/>
              </a:ext>
            </a:extLst>
          </p:cNvPr>
          <p:cNvSpPr txBox="1"/>
          <p:nvPr/>
        </p:nvSpPr>
        <p:spPr>
          <a:xfrm>
            <a:off x="4478051" y="2915812"/>
            <a:ext cx="552398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এই প্রতীকগুলোকে কী বলে?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291537F-E289-446C-97C0-B83B50058104}"/>
              </a:ext>
            </a:extLst>
          </p:cNvPr>
          <p:cNvSpPr txBox="1"/>
          <p:nvPr/>
        </p:nvSpPr>
        <p:spPr>
          <a:xfrm>
            <a:off x="3707701" y="3636196"/>
            <a:ext cx="32317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সম্পর্ক প্রতীক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9F7C3C-19A9-4E2E-A267-FC581E1D684F}"/>
              </a:ext>
            </a:extLst>
          </p:cNvPr>
          <p:cNvSpPr txBox="1"/>
          <p:nvPr/>
        </p:nvSpPr>
        <p:spPr>
          <a:xfrm>
            <a:off x="2574095" y="4894650"/>
            <a:ext cx="77786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সবগুলোকে একসাথে গাণিতিক প্রতীক বলে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16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>
            <a:extLst>
              <a:ext uri="{FF2B5EF4-FFF2-40B4-BE49-F238E27FC236}">
                <a16:creationId xmlns:a16="http://schemas.microsoft.com/office/drawing/2014/main" id="{2887A72B-40A9-44F3-B178-E30D9A7739DF}"/>
              </a:ext>
            </a:extLst>
          </p:cNvPr>
          <p:cNvSpPr/>
          <p:nvPr/>
        </p:nvSpPr>
        <p:spPr>
          <a:xfrm>
            <a:off x="2895600" y="313151"/>
            <a:ext cx="6400800" cy="2060532"/>
          </a:xfrm>
          <a:prstGeom prst="wav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8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7C87A6-443C-4FB8-87D3-F93906A03D7A}"/>
              </a:ext>
            </a:extLst>
          </p:cNvPr>
          <p:cNvSpPr txBox="1"/>
          <p:nvPr/>
        </p:nvSpPr>
        <p:spPr>
          <a:xfrm>
            <a:off x="3237978" y="3230743"/>
            <a:ext cx="5636712" cy="1323439"/>
          </a:xfrm>
          <a:prstGeom prst="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গাণিতিক প্রতীক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3312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8EC630-35F7-40F4-879B-5373BAEF4C0A}"/>
              </a:ext>
            </a:extLst>
          </p:cNvPr>
          <p:cNvSpPr txBox="1"/>
          <p:nvPr/>
        </p:nvSpPr>
        <p:spPr>
          <a:xfrm>
            <a:off x="797043" y="585766"/>
            <a:ext cx="11257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খালি ঘরে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এবং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&gt;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এর মধ্য থেকে সঠিক প্রতীক বসাই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E66F4F-9435-4CDC-B54A-2384F352E97C}"/>
              </a:ext>
            </a:extLst>
          </p:cNvPr>
          <p:cNvSpPr txBox="1"/>
          <p:nvPr/>
        </p:nvSpPr>
        <p:spPr>
          <a:xfrm>
            <a:off x="3156557" y="1517229"/>
            <a:ext cx="56868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(১) ৫+৩-২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≥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৫+৫-২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5F6864-D153-4A12-8B8A-4C59DBF82B92}"/>
              </a:ext>
            </a:extLst>
          </p:cNvPr>
          <p:cNvSpPr txBox="1"/>
          <p:nvPr/>
        </p:nvSpPr>
        <p:spPr>
          <a:xfrm>
            <a:off x="4033378" y="2274838"/>
            <a:ext cx="196658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বামপক্ষ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৫+৩-২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=৮-২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=৬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ACC041-8E46-4C5F-A674-2CC75E05CBD2}"/>
              </a:ext>
            </a:extLst>
          </p:cNvPr>
          <p:cNvSpPr txBox="1"/>
          <p:nvPr/>
        </p:nvSpPr>
        <p:spPr>
          <a:xfrm>
            <a:off x="6342343" y="2373411"/>
            <a:ext cx="234236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ডানপক্ষ 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৫+৫-২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=১০-২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=৮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248061-D660-4D67-A9D3-1C1819E83934}"/>
              </a:ext>
            </a:extLst>
          </p:cNvPr>
          <p:cNvSpPr txBox="1"/>
          <p:nvPr/>
        </p:nvSpPr>
        <p:spPr>
          <a:xfrm>
            <a:off x="5112707" y="4940661"/>
            <a:ext cx="17677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৬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৮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0516EA-27DF-4427-9FE5-E390ECFC5B33}"/>
              </a:ext>
            </a:extLst>
          </p:cNvPr>
          <p:cNvSpPr txBox="1"/>
          <p:nvPr/>
        </p:nvSpPr>
        <p:spPr>
          <a:xfrm>
            <a:off x="2997895" y="5834090"/>
            <a:ext cx="26763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(১) ৫+৩-২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A33D20-5965-42C8-BDC0-839A06D40934}"/>
              </a:ext>
            </a:extLst>
          </p:cNvPr>
          <p:cNvSpPr/>
          <p:nvPr/>
        </p:nvSpPr>
        <p:spPr>
          <a:xfrm>
            <a:off x="5674290" y="6018756"/>
            <a:ext cx="576198" cy="54128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2A44BD-83A0-457C-80F5-37B133F0F213}"/>
              </a:ext>
            </a:extLst>
          </p:cNvPr>
          <p:cNvSpPr txBox="1"/>
          <p:nvPr/>
        </p:nvSpPr>
        <p:spPr>
          <a:xfrm>
            <a:off x="5745271" y="5972589"/>
            <a:ext cx="350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6360BA-34F5-4CCD-8B12-1F4F753CDFBD}"/>
              </a:ext>
            </a:extLst>
          </p:cNvPr>
          <p:cNvSpPr txBox="1"/>
          <p:nvPr/>
        </p:nvSpPr>
        <p:spPr>
          <a:xfrm>
            <a:off x="6425850" y="5895271"/>
            <a:ext cx="404173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৫+৫-২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6125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build="p"/>
      <p:bldP spid="7" grpId="0" build="p"/>
      <p:bldP spid="8" grpId="0"/>
      <p:bldP spid="9" grpId="0"/>
      <p:bldP spid="11" grpId="0" animBg="1"/>
      <p:bldP spid="1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BBEE876-0117-4538-8F6B-F811797813F4}"/>
              </a:ext>
            </a:extLst>
          </p:cNvPr>
          <p:cNvSpPr txBox="1"/>
          <p:nvPr/>
        </p:nvSpPr>
        <p:spPr>
          <a:xfrm>
            <a:off x="1266668" y="134913"/>
            <a:ext cx="96586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(৩)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{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(১৩+৫)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৩}-৪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≥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২+{(৯-৬)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৪-১২}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22E240-86FD-445B-B514-D7B759316D46}"/>
              </a:ext>
            </a:extLst>
          </p:cNvPr>
          <p:cNvSpPr txBox="1"/>
          <p:nvPr/>
        </p:nvSpPr>
        <p:spPr>
          <a:xfrm>
            <a:off x="2608291" y="875809"/>
            <a:ext cx="389744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বামপক্ষ</a:t>
            </a: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{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(১৩+৫)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৩}-৪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={১৮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৩}-৪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=৬-৪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=২ </a:t>
            </a:r>
          </a:p>
          <a:p>
            <a:endParaRPr lang="en-US" sz="4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B68094-B385-4972-A46A-60F357957FFA}"/>
              </a:ext>
            </a:extLst>
          </p:cNvPr>
          <p:cNvSpPr txBox="1"/>
          <p:nvPr/>
        </p:nvSpPr>
        <p:spPr>
          <a:xfrm>
            <a:off x="6783056" y="875809"/>
            <a:ext cx="361013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ডানপক্ষ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=২+{৩× ৪-১২}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=২+{১২-১২}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=২+০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=২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E54929-B679-4832-B4CF-6EE3109B4BB7}"/>
              </a:ext>
            </a:extLst>
          </p:cNvPr>
          <p:cNvSpPr txBox="1"/>
          <p:nvPr/>
        </p:nvSpPr>
        <p:spPr>
          <a:xfrm>
            <a:off x="5432689" y="4171250"/>
            <a:ext cx="1633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২ = 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79A8C8-A324-4677-BE5D-D62EC172587B}"/>
              </a:ext>
            </a:extLst>
          </p:cNvPr>
          <p:cNvSpPr txBox="1"/>
          <p:nvPr/>
        </p:nvSpPr>
        <p:spPr>
          <a:xfrm>
            <a:off x="2438401" y="5448683"/>
            <a:ext cx="33727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{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(১৩+৫)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৩}-৪</a:t>
            </a:r>
            <a:endParaRPr lang="en-US" sz="4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048064-1243-4ACE-B8DA-B06CB264782D}"/>
              </a:ext>
            </a:extLst>
          </p:cNvPr>
          <p:cNvSpPr txBox="1"/>
          <p:nvPr/>
        </p:nvSpPr>
        <p:spPr>
          <a:xfrm>
            <a:off x="6505734" y="5448683"/>
            <a:ext cx="361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২+{(৯-৬)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৪-১২}</a:t>
            </a:r>
            <a:endParaRPr lang="en-US" sz="4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AA6677-6007-443A-AD85-9E3878E18FA4}"/>
              </a:ext>
            </a:extLst>
          </p:cNvPr>
          <p:cNvSpPr/>
          <p:nvPr/>
        </p:nvSpPr>
        <p:spPr>
          <a:xfrm>
            <a:off x="5716255" y="5448683"/>
            <a:ext cx="687056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C49DF3-5150-40BE-A85E-DDCE533E8D89}"/>
              </a:ext>
            </a:extLst>
          </p:cNvPr>
          <p:cNvSpPr txBox="1"/>
          <p:nvPr/>
        </p:nvSpPr>
        <p:spPr>
          <a:xfrm>
            <a:off x="5794954" y="5437120"/>
            <a:ext cx="5296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52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 build="p"/>
      <p:bldP spid="6" grpId="0"/>
      <p:bldP spid="7" grpId="0"/>
      <p:bldP spid="8" grpId="0"/>
      <p:bldP spid="9" grpId="0" animBg="1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434</Words>
  <Application>Microsoft Office PowerPoint</Application>
  <PresentationFormat>Widescreen</PresentationFormat>
  <Paragraphs>113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Harrington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65</cp:revision>
  <dcterms:created xsi:type="dcterms:W3CDTF">2021-06-26T15:19:02Z</dcterms:created>
  <dcterms:modified xsi:type="dcterms:W3CDTF">2021-07-04T12:26:15Z</dcterms:modified>
</cp:coreProperties>
</file>