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0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1D0B965-3B9F-47D6-9E8F-CB671E73405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F4D81C9-2FAD-4C58-9BD8-ECB8894C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22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16AEA71-7C8A-406D-BF28-9BA4EF07A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" b="100000" l="0" r="100000">
                        <a14:foregroundMark x1="41250" y1="89865" x2="42292" y2="99324"/>
                        <a14:foregroundMark x1="57292" y1="87162" x2="59583" y2="99662"/>
                        <a14:foregroundMark x1="71875" y1="89189" x2="72083" y2="99324"/>
                        <a14:foregroundMark x1="80000" y1="89527" x2="80625" y2="9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38" y="2159478"/>
            <a:ext cx="6990698" cy="43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413E34-70D0-4B69-86E3-0D896650591E}"/>
              </a:ext>
            </a:extLst>
          </p:cNvPr>
          <p:cNvSpPr/>
          <p:nvPr/>
        </p:nvSpPr>
        <p:spPr>
          <a:xfrm>
            <a:off x="2203004" y="322289"/>
            <a:ext cx="7938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পাঠে</a:t>
            </a:r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সবাইকে</a:t>
            </a:r>
            <a:endParaRPr lang="en-US" sz="5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F28E6-9F73-400F-A5E7-8F53F5B3192F}"/>
              </a:ext>
            </a:extLst>
          </p:cNvPr>
          <p:cNvSpPr/>
          <p:nvPr/>
        </p:nvSpPr>
        <p:spPr>
          <a:xfrm>
            <a:off x="4588303" y="1313075"/>
            <a:ext cx="263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</a:t>
            </a:r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61C5AC-177C-4C49-94DD-B85E13BD7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" y="2344218"/>
            <a:ext cx="9486512" cy="4227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919F9F-B050-4448-BF9A-1F453D323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40" y="257098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94177E0-303D-4EF5-9896-9378E61A2EEE}"/>
              </a:ext>
            </a:extLst>
          </p:cNvPr>
          <p:cNvSpPr/>
          <p:nvPr/>
        </p:nvSpPr>
        <p:spPr>
          <a:xfrm>
            <a:off x="2976858" y="179586"/>
            <a:ext cx="6348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নিচের ছবিগুলো লক্ষ্য কর</a:t>
            </a:r>
            <a:endParaRPr lang="en-US" sz="40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E9A5E-F522-499C-9D2C-64B28C080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23" y="975762"/>
            <a:ext cx="2866267" cy="162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DE042-195E-42FF-A7A1-F3A3F793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01" y="954929"/>
            <a:ext cx="2507820" cy="175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47FE7F-E6A9-4385-93A8-63ED2C99F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64" y="2825711"/>
            <a:ext cx="2941691" cy="178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8A60D-25E3-474C-B62E-81FD284A4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00" y="2751573"/>
            <a:ext cx="2751778" cy="178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A12DA-2D3D-4F61-B13A-5B2960598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08" y="912178"/>
            <a:ext cx="3150694" cy="176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9250BB-C6BD-44FB-9F47-7C96EE2ED3C3}"/>
              </a:ext>
            </a:extLst>
          </p:cNvPr>
          <p:cNvSpPr/>
          <p:nvPr/>
        </p:nvSpPr>
        <p:spPr>
          <a:xfrm>
            <a:off x="7033" y="4651638"/>
            <a:ext cx="121302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আমাদের চারপাশে অনেক উৎস থেকে পানি পাওয়া যায়।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DC493-9D07-4160-B49D-2032C267408D}"/>
              </a:ext>
            </a:extLst>
          </p:cNvPr>
          <p:cNvSpPr/>
          <p:nvPr/>
        </p:nvSpPr>
        <p:spPr>
          <a:xfrm>
            <a:off x="376003" y="5345658"/>
            <a:ext cx="111649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বৃষ্টি,পুকুর, নদী-নালা, খাল-বিল, হ্রদ, সমুদ্র এসব পানির উৎস। 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104774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9A05C56-946C-4C2E-9161-85E2893E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88" y="1204844"/>
            <a:ext cx="5096112" cy="3057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ECFD0-3404-47E7-8CA9-5BCD7F46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53" y="1223056"/>
            <a:ext cx="4370237" cy="3121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E0E621-0AB7-4E5E-9543-FCFFCF4E633A}"/>
              </a:ext>
            </a:extLst>
          </p:cNvPr>
          <p:cNvSpPr/>
          <p:nvPr/>
        </p:nvSpPr>
        <p:spPr>
          <a:xfrm>
            <a:off x="2063424" y="380259"/>
            <a:ext cx="7452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ছবিগুলোতে কী দেখতে পাচ্ছ?</a:t>
            </a:r>
            <a:endParaRPr lang="en-US" sz="40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EFB660-40A5-4718-88C5-DE5AA784D8EC}"/>
              </a:ext>
            </a:extLst>
          </p:cNvPr>
          <p:cNvSpPr/>
          <p:nvPr/>
        </p:nvSpPr>
        <p:spPr>
          <a:xfrm>
            <a:off x="2330607" y="4400646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পানির কল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71CB7-7EC4-47C2-83E4-22391D3C3995}"/>
              </a:ext>
            </a:extLst>
          </p:cNvPr>
          <p:cNvSpPr/>
          <p:nvPr/>
        </p:nvSpPr>
        <p:spPr>
          <a:xfrm>
            <a:off x="8118926" y="4464577"/>
            <a:ext cx="1713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নলকূপ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A8954E-1084-4618-B784-9DD7EFED0829}"/>
              </a:ext>
            </a:extLst>
          </p:cNvPr>
          <p:cNvSpPr/>
          <p:nvPr/>
        </p:nvSpPr>
        <p:spPr>
          <a:xfrm>
            <a:off x="1080902" y="5520294"/>
            <a:ext cx="10182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পানির কল ও নলকূপ থেকেও আমরা পানি পাই।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09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4128E44-10D9-420E-A932-D2B76D8ADEEE}"/>
              </a:ext>
            </a:extLst>
          </p:cNvPr>
          <p:cNvSpPr/>
          <p:nvPr/>
        </p:nvSpPr>
        <p:spPr>
          <a:xfrm>
            <a:off x="4298157" y="533626"/>
            <a:ext cx="349486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একক কাজ</a:t>
            </a:r>
            <a:endParaRPr lang="en-US" sz="48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F1866-C995-4631-B06A-C78EDE24FBEE}"/>
              </a:ext>
            </a:extLst>
          </p:cNvPr>
          <p:cNvSpPr/>
          <p:nvPr/>
        </p:nvSpPr>
        <p:spPr>
          <a:xfrm>
            <a:off x="713682" y="2126671"/>
            <a:ext cx="109170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তোমার খাতায় পানির উৎসগুলোর নামের তালিকা তৈরি কর।</a:t>
            </a:r>
            <a:endParaRPr lang="en-US" sz="40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A75B9-7803-4799-AEDD-DA18D52A7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3" y="3450109"/>
            <a:ext cx="7986068" cy="302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62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54963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886F21B-B119-4499-8C69-E7C1EC10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14" y="451964"/>
            <a:ext cx="2648113" cy="1762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CAC59-8D9F-4DD6-98A1-9D49BA66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2" y="420656"/>
            <a:ext cx="3070958" cy="1845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FDB20-1665-4ED8-BC46-79DF9A809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37" y="439941"/>
            <a:ext cx="2946499" cy="1831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C757DB-C336-426F-9A5D-BA0F0F43A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09" y="2687751"/>
            <a:ext cx="3021954" cy="1700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06F587-C8DE-4DF8-9A48-D98F14B86DFA}"/>
              </a:ext>
            </a:extLst>
          </p:cNvPr>
          <p:cNvSpPr/>
          <p:nvPr/>
        </p:nvSpPr>
        <p:spPr>
          <a:xfrm>
            <a:off x="2168499" y="2237154"/>
            <a:ext cx="9877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বৃষ্টি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20920D-B5D2-4608-A496-92F7D6F980E6}"/>
              </a:ext>
            </a:extLst>
          </p:cNvPr>
          <p:cNvSpPr/>
          <p:nvPr/>
        </p:nvSpPr>
        <p:spPr>
          <a:xfrm>
            <a:off x="5490212" y="2258413"/>
            <a:ext cx="957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নদী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F3114B-C717-4F8F-A51F-48A542FA320F}"/>
              </a:ext>
            </a:extLst>
          </p:cNvPr>
          <p:cNvSpPr/>
          <p:nvPr/>
        </p:nvSpPr>
        <p:spPr>
          <a:xfrm>
            <a:off x="9001662" y="2200978"/>
            <a:ext cx="885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হ্রদ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20FA0-6180-4A0B-B2F3-D2298C56FD62}"/>
              </a:ext>
            </a:extLst>
          </p:cNvPr>
          <p:cNvSpPr/>
          <p:nvPr/>
        </p:nvSpPr>
        <p:spPr>
          <a:xfrm>
            <a:off x="5393140" y="4376380"/>
            <a:ext cx="1266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সমুদ্র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CE7D1F-DFDC-4CD3-9ECF-4F7E1529F2B0}"/>
              </a:ext>
            </a:extLst>
          </p:cNvPr>
          <p:cNvSpPr/>
          <p:nvPr/>
        </p:nvSpPr>
        <p:spPr>
          <a:xfrm>
            <a:off x="2788505" y="5213985"/>
            <a:ext cx="6724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ছবিগুলোতে কী দেখতে পাচ্ছ?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CE7B1C-9B9A-49AD-A0EA-98804E8FBF93}"/>
              </a:ext>
            </a:extLst>
          </p:cNvPr>
          <p:cNvSpPr/>
          <p:nvPr/>
        </p:nvSpPr>
        <p:spPr>
          <a:xfrm>
            <a:off x="481512" y="5172156"/>
            <a:ext cx="114231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বৃষ্টি, নদী-নালা, খাল-বিল, হ্রদ এবং সমুদ্র হলো পানির প্রাকৃতিক উৎস।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61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0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AB1D4A-7943-4ACA-8B0F-C5142A982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49" y="2647073"/>
            <a:ext cx="2933182" cy="1759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39098-7DE6-489E-B158-0126C206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32" y="226943"/>
            <a:ext cx="3690612" cy="193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6D789F-6CDE-482A-8883-7D3B90D41B73}"/>
              </a:ext>
            </a:extLst>
          </p:cNvPr>
          <p:cNvSpPr/>
          <p:nvPr/>
        </p:nvSpPr>
        <p:spPr>
          <a:xfrm>
            <a:off x="4694794" y="4286055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পানির কল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AF66C7-D12B-4152-B282-00377AB8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9" y="234799"/>
            <a:ext cx="3333750" cy="193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F2C48-0AF1-43C2-9CB4-EF002F534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04" y="226943"/>
            <a:ext cx="2906358" cy="193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334F90-88C8-41A2-B412-E838823CABB1}"/>
              </a:ext>
            </a:extLst>
          </p:cNvPr>
          <p:cNvSpPr/>
          <p:nvPr/>
        </p:nvSpPr>
        <p:spPr>
          <a:xfrm>
            <a:off x="5226119" y="2007825"/>
            <a:ext cx="1117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কুয়া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EC453-DA4C-4197-BA81-5C36B4D458F6}"/>
              </a:ext>
            </a:extLst>
          </p:cNvPr>
          <p:cNvSpPr/>
          <p:nvPr/>
        </p:nvSpPr>
        <p:spPr>
          <a:xfrm>
            <a:off x="8859692" y="2055991"/>
            <a:ext cx="1713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নলকূপ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E855AF-BA34-4E67-B6B6-E394563F06E2}"/>
              </a:ext>
            </a:extLst>
          </p:cNvPr>
          <p:cNvSpPr/>
          <p:nvPr/>
        </p:nvSpPr>
        <p:spPr>
          <a:xfrm>
            <a:off x="1683510" y="2033360"/>
            <a:ext cx="1342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পুকুর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79693-425D-4995-B935-E3A5DAD8A73F}"/>
              </a:ext>
            </a:extLst>
          </p:cNvPr>
          <p:cNvSpPr/>
          <p:nvPr/>
        </p:nvSpPr>
        <p:spPr>
          <a:xfrm>
            <a:off x="261079" y="5124396"/>
            <a:ext cx="119249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পুকুর, কুয়া, নলকূপ এবং পানির কল থেকেও আমরা পানি পাই।এগুলো মানুষের তৈরি পানির উৎস।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0B4D3-239F-499B-B7D7-2AAE0D1604C8}"/>
              </a:ext>
            </a:extLst>
          </p:cNvPr>
          <p:cNvSpPr/>
          <p:nvPr/>
        </p:nvSpPr>
        <p:spPr>
          <a:xfrm>
            <a:off x="6089419" y="5869898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50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FD3C069-8A1B-46B5-99E1-78E72DA4EAF6}"/>
              </a:ext>
            </a:extLst>
          </p:cNvPr>
          <p:cNvSpPr/>
          <p:nvPr/>
        </p:nvSpPr>
        <p:spPr>
          <a:xfrm>
            <a:off x="3741432" y="508949"/>
            <a:ext cx="41120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জোড়ায়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কাজ</a:t>
            </a:r>
            <a:endParaRPr lang="en-US" sz="48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009F826-56C5-407C-A941-91DEA16BF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88149"/>
              </p:ext>
            </p:extLst>
          </p:nvPr>
        </p:nvGraphicFramePr>
        <p:xfrm>
          <a:off x="2086964" y="1880699"/>
          <a:ext cx="81280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007">
                  <a:extLst>
                    <a:ext uri="{9D8B030D-6E8A-4147-A177-3AD203B41FA5}">
                      <a16:colId xmlns:a16="http://schemas.microsoft.com/office/drawing/2014/main" val="646572959"/>
                    </a:ext>
                  </a:extLst>
                </a:gridCol>
                <a:gridCol w="4073993">
                  <a:extLst>
                    <a:ext uri="{9D8B030D-6E8A-4147-A177-3AD203B41FA5}">
                      <a16:colId xmlns:a16="http://schemas.microsoft.com/office/drawing/2014/main" val="180764357"/>
                    </a:ext>
                  </a:extLst>
                </a:gridCol>
              </a:tblGrid>
              <a:tr h="450293">
                <a:tc>
                  <a:txBody>
                    <a:bodyPr/>
                    <a:lstStyle/>
                    <a:p>
                      <a:r>
                        <a:rPr lang="bn-BD" sz="2800" dirty="0"/>
                        <a:t>        প্রাকৃতিক উৎস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</a:t>
                      </a:r>
                      <a:r>
                        <a:rPr lang="bn-BD" sz="2800" dirty="0"/>
                        <a:t>মানুষের তৈরি উৎস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1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65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46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61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41617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A927E2E-0006-43FC-B800-80D25717DB25}"/>
              </a:ext>
            </a:extLst>
          </p:cNvPr>
          <p:cNvSpPr/>
          <p:nvPr/>
        </p:nvSpPr>
        <p:spPr>
          <a:xfrm>
            <a:off x="263790" y="4422975"/>
            <a:ext cx="12178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উপরে দেখানো ছকের মতো একটি ছক তৈরি কর। পানির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510CB2-A4B6-486B-9875-517BE9B264A2}"/>
              </a:ext>
            </a:extLst>
          </p:cNvPr>
          <p:cNvSpPr/>
          <p:nvPr/>
        </p:nvSpPr>
        <p:spPr>
          <a:xfrm>
            <a:off x="274593" y="5136762"/>
            <a:ext cx="11795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উৎসগুলোকে প্রাকৃতিক উৎস এবং মানুষের তৈরি উৎস  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B7C9E-BCCB-4F98-89E6-F1DF4C9F5495}"/>
              </a:ext>
            </a:extLst>
          </p:cNvPr>
          <p:cNvSpPr/>
          <p:nvPr/>
        </p:nvSpPr>
        <p:spPr>
          <a:xfrm>
            <a:off x="710227" y="5857921"/>
            <a:ext cx="4171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দুই ভাগে সাজাও।  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80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9AC93-29A2-4463-9AB8-2A867231F1FD}"/>
              </a:ext>
            </a:extLst>
          </p:cNvPr>
          <p:cNvSpPr/>
          <p:nvPr/>
        </p:nvSpPr>
        <p:spPr>
          <a:xfrm>
            <a:off x="226103" y="3250629"/>
            <a:ext cx="70278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দলে আলোচনা করে পানির উৎসের প্রকারভেদ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লিখ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C31F73-86B7-471E-880A-21729E42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92" y="2411019"/>
            <a:ext cx="4455375" cy="250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945778" y="606220"/>
            <a:ext cx="3756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দলীয় কাজ</a:t>
            </a:r>
            <a:endParaRPr lang="en-US" sz="54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74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1B518CB-95BD-4D53-A5B6-BF4B493776B3}"/>
              </a:ext>
            </a:extLst>
          </p:cNvPr>
          <p:cNvSpPr/>
          <p:nvPr/>
        </p:nvSpPr>
        <p:spPr>
          <a:xfrm>
            <a:off x="4771419" y="322289"/>
            <a:ext cx="275909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54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5F84C-EC86-402F-AC58-69BE42FF01A7}"/>
              </a:ext>
            </a:extLst>
          </p:cNvPr>
          <p:cNvSpPr/>
          <p:nvPr/>
        </p:nvSpPr>
        <p:spPr>
          <a:xfrm>
            <a:off x="844063" y="2359994"/>
            <a:ext cx="107516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(১)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পানির প্রাকৃতিক উৎস ও মানুষের তৈরি উৎসের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দুইটি করে উদাহরণ দাও?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C7CE4-95F7-461A-A6BA-75AF8FC0E425}"/>
              </a:ext>
            </a:extLst>
          </p:cNvPr>
          <p:cNvSpPr/>
          <p:nvPr/>
        </p:nvSpPr>
        <p:spPr>
          <a:xfrm>
            <a:off x="294072" y="1785264"/>
            <a:ext cx="6444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70C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নিচের প্রশ্নগুলোর উত্তর দাও...</a:t>
            </a:r>
            <a:endParaRPr lang="en-US" sz="3600" b="1" dirty="0">
              <a:ln/>
              <a:solidFill>
                <a:srgbClr val="0070C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E357C5-B1BE-4C37-9E97-88EAD2B7E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70" y="245026"/>
            <a:ext cx="3327505" cy="186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31503" y="3942414"/>
            <a:ext cx="1096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নদী-নালা,খাল-বিল, হলো পানির প্রাকৃতিক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উৎস</a:t>
            </a:r>
            <a:r>
              <a:rPr lang="en-US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r>
              <a:rPr lang="en-US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পুকুর,কুয়া </a:t>
            </a:r>
            <a:r>
              <a:rPr lang="en-US" sz="3600" b="1" dirty="0"/>
              <a:t>হলো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মানুষের তৈরি</a:t>
            </a:r>
            <a:r>
              <a:rPr lang="en-US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পানির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উৎসের</a:t>
            </a:r>
            <a:r>
              <a:rPr lang="en-US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8436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CAA8BCC-7450-4361-A7A3-0BDDE04E440B}"/>
              </a:ext>
            </a:extLst>
          </p:cNvPr>
          <p:cNvSpPr/>
          <p:nvPr/>
        </p:nvSpPr>
        <p:spPr>
          <a:xfrm>
            <a:off x="3459363" y="953656"/>
            <a:ext cx="538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পরিকল্পিত কাজ</a:t>
            </a:r>
            <a:endParaRPr lang="en-US" sz="54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6E2B5-16D1-4B0A-A24C-9C41B1C3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8661" l="2679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73" y="202367"/>
            <a:ext cx="2425908" cy="2425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B0DA84-95A7-40E7-9B86-F86BC67182CB}"/>
              </a:ext>
            </a:extLst>
          </p:cNvPr>
          <p:cNvSpPr/>
          <p:nvPr/>
        </p:nvSpPr>
        <p:spPr>
          <a:xfrm>
            <a:off x="834915" y="4192895"/>
            <a:ext cx="1117485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তোমার আশেপাশের পরিবেশে পানির যে উৎসগুলো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রয়েছে সেগুলোর নাম লিখে নিয়ে আসবে।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6A954D-ACB0-4A69-9BD6-A281145D5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75" y="655099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91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31012C5-A6EB-4A69-8E37-0F701133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" y="202367"/>
            <a:ext cx="11507449" cy="63333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99BDF1-5DE8-4255-A6C0-731B34447968}"/>
              </a:ext>
            </a:extLst>
          </p:cNvPr>
          <p:cNvSpPr/>
          <p:nvPr/>
        </p:nvSpPr>
        <p:spPr>
          <a:xfrm>
            <a:off x="6080828" y="838733"/>
            <a:ext cx="3706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endParaRPr lang="en-US" sz="80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8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CC87DE5-DC23-4032-887D-E7CD42707E28}"/>
              </a:ext>
            </a:extLst>
          </p:cNvPr>
          <p:cNvSpPr/>
          <p:nvPr/>
        </p:nvSpPr>
        <p:spPr>
          <a:xfrm>
            <a:off x="376003" y="4029901"/>
            <a:ext cx="658731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rgbClr val="002060"/>
                </a:solidFill>
              </a:rPr>
              <a:t>হাফিজা খানাম</a:t>
            </a:r>
          </a:p>
          <a:p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সহকারী শিক্ষক</a:t>
            </a:r>
          </a:p>
          <a:p>
            <a:r>
              <a:rPr lang="en-US" sz="3200" b="1" dirty="0" smtClean="0">
                <a:ln/>
                <a:solidFill>
                  <a:sysClr val="windowText" lastClr="000000"/>
                </a:solidFill>
              </a:rPr>
              <a:t>নিলখী </a:t>
            </a:r>
            <a:r>
              <a:rPr lang="en-US" sz="3200" b="1" dirty="0">
                <a:ln/>
                <a:solidFill>
                  <a:sysClr val="windowText" lastClr="000000"/>
                </a:solidFill>
              </a:rPr>
              <a:t>সরকারি প্রাথমিক বিদ্যালয়</a:t>
            </a:r>
          </a:p>
          <a:p>
            <a:r>
              <a:rPr lang="en-US" sz="3200" b="1" dirty="0">
                <a:ln/>
                <a:solidFill>
                  <a:sysClr val="windowText" lastClr="000000"/>
                </a:solidFill>
              </a:rPr>
              <a:t>গোপালগঞ্জ সদর, গোপালগঞ্জ।</a:t>
            </a:r>
          </a:p>
          <a:p>
            <a:r>
              <a:rPr lang="en-US" sz="3200" b="1" dirty="0">
                <a:ln/>
                <a:solidFill>
                  <a:sysClr val="windowText" lastClr="000000"/>
                </a:solidFill>
              </a:rPr>
              <a:t>Email:khanamhafiza1987@gmail.com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3" y="1021537"/>
            <a:ext cx="3654480" cy="3009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518" y="313651"/>
            <a:ext cx="3986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</a:rPr>
              <a:t>শিক্ষক পরিচিতি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2006" y="252095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/>
                <a:solidFill>
                  <a:srgbClr val="002060"/>
                </a:solidFill>
              </a:rPr>
              <a:t>পাঠ পরিচিতি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C689B3-13BB-4134-A43E-EC540509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05" y="1021537"/>
            <a:ext cx="3916457" cy="267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45E7FD-7C76-43A4-8889-3507E8D2FD21}"/>
              </a:ext>
            </a:extLst>
          </p:cNvPr>
          <p:cNvSpPr/>
          <p:nvPr/>
        </p:nvSpPr>
        <p:spPr>
          <a:xfrm>
            <a:off x="6963319" y="3839198"/>
            <a:ext cx="45464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>
                <a:ln/>
                <a:solidFill>
                  <a:srgbClr val="002060"/>
                </a:solidFill>
              </a:rPr>
              <a:t>শ্রেণিঃ তৃতীয়</a:t>
            </a:r>
            <a:endParaRPr lang="en-US" sz="3200" b="1" dirty="0">
              <a:ln/>
              <a:solidFill>
                <a:srgbClr val="002060"/>
              </a:solidFill>
            </a:endParaRPr>
          </a:p>
          <a:p>
            <a:r>
              <a:rPr lang="bn-BD" sz="3200" b="1" dirty="0">
                <a:ln/>
              </a:rPr>
              <a:t>বিষয়ঃ প্রাথমিক বিজ্ঞান</a:t>
            </a:r>
            <a:endParaRPr lang="en-US" sz="3200" b="1" dirty="0">
              <a:ln/>
            </a:endParaRPr>
          </a:p>
          <a:p>
            <a:r>
              <a:rPr lang="bn-BD" sz="3200" b="1" dirty="0">
                <a:ln/>
              </a:rPr>
              <a:t>অধ্যায়ঃ চার</a:t>
            </a:r>
            <a:endParaRPr lang="en-US" sz="3200" b="1" dirty="0">
              <a:ln/>
            </a:endParaRPr>
          </a:p>
          <a:p>
            <a:r>
              <a:rPr lang="bn-BD" sz="3200" b="1" dirty="0">
                <a:ln/>
              </a:rPr>
              <a:t>পাঠের শিরোনামঃ </a:t>
            </a:r>
            <a:endParaRPr lang="en-US" sz="3200" b="1" dirty="0" smtClean="0">
              <a:ln/>
            </a:endParaRPr>
          </a:p>
          <a:p>
            <a:r>
              <a:rPr lang="bn-BD" sz="3200" b="1" dirty="0" smtClean="0">
                <a:ln/>
              </a:rPr>
              <a:t>জীবনের </a:t>
            </a:r>
            <a:r>
              <a:rPr lang="bn-BD" sz="3200" b="1" dirty="0">
                <a:ln/>
              </a:rPr>
              <a:t>জন্য পানি</a:t>
            </a:r>
          </a:p>
        </p:txBody>
      </p:sp>
    </p:spTree>
    <p:extLst>
      <p:ext uri="{BB962C8B-B14F-4D97-AF65-F5344CB8AC3E}">
        <p14:creationId xmlns:p14="http://schemas.microsoft.com/office/powerpoint/2010/main" val="104460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3AA81A9-27E5-466B-B705-4954AC73FDA5}"/>
              </a:ext>
            </a:extLst>
          </p:cNvPr>
          <p:cNvSpPr/>
          <p:nvPr/>
        </p:nvSpPr>
        <p:spPr>
          <a:xfrm>
            <a:off x="2998094" y="463286"/>
            <a:ext cx="6348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নিচের ছবিগুলো লক্ষ্য কর</a:t>
            </a:r>
            <a:endParaRPr lang="en-US" sz="4000" b="1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065B4-FD43-4717-B383-E12AD2B7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6" y="1589648"/>
            <a:ext cx="4767281" cy="295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28C291-F4D7-4721-BAA8-B32DE303A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6" y="1589648"/>
            <a:ext cx="4598708" cy="295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38BCE3-B84E-42E7-98C8-E0A1AC85A7AF}"/>
              </a:ext>
            </a:extLst>
          </p:cNvPr>
          <p:cNvSpPr/>
          <p:nvPr/>
        </p:nvSpPr>
        <p:spPr>
          <a:xfrm>
            <a:off x="3224060" y="5787321"/>
            <a:ext cx="5227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ছবিতে কী দেখা যাচ্ছে?</a:t>
            </a:r>
            <a:endParaRPr lang="en-US" sz="3600" b="1" dirty="0">
              <a:ln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3A0B58-E852-4B2F-A494-4FD588E08C11}"/>
              </a:ext>
            </a:extLst>
          </p:cNvPr>
          <p:cNvSpPr/>
          <p:nvPr/>
        </p:nvSpPr>
        <p:spPr>
          <a:xfrm>
            <a:off x="788649" y="4535181"/>
            <a:ext cx="5450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ছেলেটি পানি পান করছে</a:t>
            </a:r>
            <a:endParaRPr lang="en-US" sz="3600" b="1" dirty="0">
              <a:ln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A0250-283F-4623-9943-920344806B1B}"/>
              </a:ext>
            </a:extLst>
          </p:cNvPr>
          <p:cNvSpPr/>
          <p:nvPr/>
        </p:nvSpPr>
        <p:spPr>
          <a:xfrm>
            <a:off x="6295851" y="4569018"/>
            <a:ext cx="604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কচুপাতায় পানি জমে আছে</a:t>
            </a:r>
            <a:endParaRPr lang="en-US" sz="3600" b="1" dirty="0">
              <a:ln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27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18116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99D199E-C2A9-46A9-8E3D-35E47BA72CFA}"/>
              </a:ext>
            </a:extLst>
          </p:cNvPr>
          <p:cNvSpPr/>
          <p:nvPr/>
        </p:nvSpPr>
        <p:spPr>
          <a:xfrm>
            <a:off x="1861792" y="150205"/>
            <a:ext cx="8226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নিচের ছবিগুলো ভালো করে লক্ষ্য কর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50AA5-60BE-4519-9918-B68BCB09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04" y="898326"/>
            <a:ext cx="3487000" cy="2243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1E7CE-5C16-471C-9652-7FD1DFC5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9" y="914962"/>
            <a:ext cx="3147851" cy="2175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F87ED-BBB1-490A-8B8B-B6C7E33A6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39" y="878930"/>
            <a:ext cx="3353306" cy="221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A9D14-86D6-4BFC-8163-B3BEF06D1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22" y="3776642"/>
            <a:ext cx="3243800" cy="2093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920A8-803B-49A4-88F2-35C9923D5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09" y="3749021"/>
            <a:ext cx="3759765" cy="213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267182-7A8E-44D5-AB3D-B97B77B66267}"/>
              </a:ext>
            </a:extLst>
          </p:cNvPr>
          <p:cNvSpPr/>
          <p:nvPr/>
        </p:nvSpPr>
        <p:spPr>
          <a:xfrm>
            <a:off x="1374157" y="3165541"/>
            <a:ext cx="957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নদী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5D5B05-3919-482C-8E44-D83BBD809B65}"/>
              </a:ext>
            </a:extLst>
          </p:cNvPr>
          <p:cNvSpPr/>
          <p:nvPr/>
        </p:nvSpPr>
        <p:spPr>
          <a:xfrm>
            <a:off x="5344801" y="3154579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বিল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38EA01-E5A7-42E6-843B-A02D3D72C371}"/>
              </a:ext>
            </a:extLst>
          </p:cNvPr>
          <p:cNvSpPr/>
          <p:nvPr/>
        </p:nvSpPr>
        <p:spPr>
          <a:xfrm>
            <a:off x="9011346" y="3147693"/>
            <a:ext cx="1266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সমুদ্র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C16DEC-17AE-41A4-AF1E-F754162E22E3}"/>
              </a:ext>
            </a:extLst>
          </p:cNvPr>
          <p:cNvSpPr/>
          <p:nvPr/>
        </p:nvSpPr>
        <p:spPr>
          <a:xfrm>
            <a:off x="3256705" y="5835127"/>
            <a:ext cx="1342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পুকুর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6F8208-DFAD-4E8F-9F93-230FEA77DF01}"/>
              </a:ext>
            </a:extLst>
          </p:cNvPr>
          <p:cNvSpPr/>
          <p:nvPr/>
        </p:nvSpPr>
        <p:spPr>
          <a:xfrm>
            <a:off x="7808005" y="5944888"/>
            <a:ext cx="9877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বৃষ্টি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35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-41694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139EF99-3E37-4A5F-B395-07AE3330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7" y="2184804"/>
            <a:ext cx="2650371" cy="176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71153-D866-4ACE-A51D-02F2353A3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5" y="415681"/>
            <a:ext cx="2721728" cy="176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06A0D9-07A9-4A54-8EFD-94318002E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06" y="1416183"/>
            <a:ext cx="2745571" cy="1869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BB035A-F884-4AB6-8D13-B5E829C41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69" y="1325825"/>
            <a:ext cx="2650371" cy="1987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ACB6D5-D44B-40C8-A388-D0CEEC1A1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33" y="1357056"/>
            <a:ext cx="2745571" cy="203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EA5E52B-2792-495E-99A0-F8D0A3D1BE7C}"/>
              </a:ext>
            </a:extLst>
          </p:cNvPr>
          <p:cNvSpPr/>
          <p:nvPr/>
        </p:nvSpPr>
        <p:spPr>
          <a:xfrm>
            <a:off x="280056" y="4701636"/>
            <a:ext cx="11226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নদী,খাল-বিল,সমুদ্র,পুকুর,বৃষ্টি থেকে আমরা কী পাই?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99C5DB-6041-4C32-8DAA-D502F53817E6}"/>
              </a:ext>
            </a:extLst>
          </p:cNvPr>
          <p:cNvSpPr/>
          <p:nvPr/>
        </p:nvSpPr>
        <p:spPr>
          <a:xfrm>
            <a:off x="4595007" y="5486814"/>
            <a:ext cx="2175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 পাই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60B0C5-6441-4513-AC25-5229457214D9}"/>
              </a:ext>
            </a:extLst>
          </p:cNvPr>
          <p:cNvSpPr/>
          <p:nvPr/>
        </p:nvSpPr>
        <p:spPr>
          <a:xfrm>
            <a:off x="376003" y="4200643"/>
            <a:ext cx="11549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যেসব জায়গাগুলো থেকে আমরা পানি পাই সেগুলোকে কী বলে?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EDC01C-A479-46A4-923D-7B29D32CC888}"/>
              </a:ext>
            </a:extLst>
          </p:cNvPr>
          <p:cNvSpPr/>
          <p:nvPr/>
        </p:nvSpPr>
        <p:spPr>
          <a:xfrm>
            <a:off x="4472832" y="5591168"/>
            <a:ext cx="2669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পানির উৎস</a:t>
            </a:r>
            <a:endParaRPr lang="en-US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0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CB12E0D-14C5-476A-9402-A94FD9801CAC}"/>
              </a:ext>
            </a:extLst>
          </p:cNvPr>
          <p:cNvSpPr/>
          <p:nvPr/>
        </p:nvSpPr>
        <p:spPr>
          <a:xfrm>
            <a:off x="3072110" y="387602"/>
            <a:ext cx="5299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আজকের পাঠ</a:t>
            </a:r>
            <a:endParaRPr lang="en-US" sz="60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F90F-7D13-43D3-9D6C-A6769F428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96" y="1707180"/>
            <a:ext cx="5570805" cy="370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59B85B-99B7-4E68-A7A9-BDFF64652BE3}"/>
              </a:ext>
            </a:extLst>
          </p:cNvPr>
          <p:cNvSpPr/>
          <p:nvPr/>
        </p:nvSpPr>
        <p:spPr>
          <a:xfrm>
            <a:off x="969672" y="3267887"/>
            <a:ext cx="3914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পানির উৎস</a:t>
            </a:r>
            <a:endParaRPr lang="en-US" sz="54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29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A83424-1B7C-4C65-B91F-CB4C2086F77B}"/>
              </a:ext>
            </a:extLst>
          </p:cNvPr>
          <p:cNvSpPr/>
          <p:nvPr/>
        </p:nvSpPr>
        <p:spPr>
          <a:xfrm>
            <a:off x="4421590" y="322289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শিখনফল</a:t>
            </a:r>
            <a:endParaRPr lang="en-US" sz="5400" b="1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58280-09A4-4CF3-8A06-8019C5675A17}"/>
              </a:ext>
            </a:extLst>
          </p:cNvPr>
          <p:cNvSpPr/>
          <p:nvPr/>
        </p:nvSpPr>
        <p:spPr>
          <a:xfrm>
            <a:off x="563473" y="1996665"/>
            <a:ext cx="4915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</a:rPr>
              <a:t>পাঠ শেষে শিক্ষার্থীরা...</a:t>
            </a:r>
            <a:endParaRPr lang="en-US" sz="3600" b="1" dirty="0">
              <a:ln/>
              <a:solidFill>
                <a:srgbClr val="002060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62FA9B1-985E-4FDC-96C3-FCA95F52A55C}"/>
              </a:ext>
            </a:extLst>
          </p:cNvPr>
          <p:cNvSpPr/>
          <p:nvPr/>
        </p:nvSpPr>
        <p:spPr>
          <a:xfrm>
            <a:off x="1557997" y="2710452"/>
            <a:ext cx="8975188" cy="331420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B624F-DF20-43DB-A9BA-AEB4EABE635E}"/>
              </a:ext>
            </a:extLst>
          </p:cNvPr>
          <p:cNvSpPr/>
          <p:nvPr/>
        </p:nvSpPr>
        <p:spPr>
          <a:xfrm>
            <a:off x="1176309" y="3943022"/>
            <a:ext cx="9738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</a:rPr>
              <a:t>৩.১.১ পানির উৎসসমূহ চিহ্নিত করতে পারবে।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2759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31DEC8-8A53-4738-B0CC-B147D9730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79" y="380543"/>
            <a:ext cx="5642390" cy="3385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589852-8FF1-477D-BB34-357FE2D672B1}"/>
              </a:ext>
            </a:extLst>
          </p:cNvPr>
          <p:cNvSpPr/>
          <p:nvPr/>
        </p:nvSpPr>
        <p:spPr>
          <a:xfrm>
            <a:off x="1930899" y="4108449"/>
            <a:ext cx="8440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আমাদের পৃথিবী মাটি ও পানিতে ঢাকা। 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পৃথিবীর উপরিভাগের</a:t>
            </a:r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চার ভাগের প্রায় তিন ভাগই পানি।</a:t>
            </a:r>
            <a:r>
              <a:rPr lang="en-US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B5857F-F9F0-4D6E-A1D2-43125121662C}"/>
              </a:ext>
            </a:extLst>
          </p:cNvPr>
          <p:cNvSpPr/>
          <p:nvPr/>
        </p:nvSpPr>
        <p:spPr>
          <a:xfrm>
            <a:off x="6283609" y="5428701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49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D58187-B70A-46CD-A56B-939F0CAF48BD}"/>
              </a:ext>
            </a:extLst>
          </p:cNvPr>
          <p:cNvGrpSpPr/>
          <p:nvPr/>
        </p:nvGrpSpPr>
        <p:grpSpPr>
          <a:xfrm>
            <a:off x="7620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571A8C-5F66-4091-8BD5-D66085D233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192372-4650-4229-97B4-1657BDB62C32}"/>
                </a:ext>
              </a:extLst>
            </p:cNvPr>
            <p:cNvSpPr/>
            <p:nvPr/>
          </p:nvSpPr>
          <p:spPr>
            <a:xfrm>
              <a:off x="149902" y="134911"/>
              <a:ext cx="11857220" cy="6520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A33A36-9CE8-4495-8C6D-8D58329863C6}"/>
                </a:ext>
              </a:extLst>
            </p:cNvPr>
            <p:cNvSpPr/>
            <p:nvPr/>
          </p:nvSpPr>
          <p:spPr>
            <a:xfrm>
              <a:off x="299803" y="202367"/>
              <a:ext cx="11549922" cy="6333344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12000">
                  <a:schemeClr val="bg1">
                    <a:shade val="67500"/>
                    <a:satMod val="115000"/>
                  </a:schemeClr>
                </a:gs>
                <a:gs pos="24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7E1089-9259-44BF-8BDC-EF3B8133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3" y="1018755"/>
            <a:ext cx="5815896" cy="31149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A54ABF-B42F-4DAB-8F71-147FA3CE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1221121"/>
            <a:ext cx="5395698" cy="3382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BF8B4A-F8FA-42C0-924D-F90E6901EC71}"/>
              </a:ext>
            </a:extLst>
          </p:cNvPr>
          <p:cNvSpPr/>
          <p:nvPr/>
        </p:nvSpPr>
        <p:spPr>
          <a:xfrm>
            <a:off x="600002" y="5313714"/>
            <a:ext cx="11144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বেঁচে থাকার জন্য প্রাণী ও উদ্ভিদের পানির প্রয়োজন।</a:t>
            </a:r>
            <a:endParaRPr lang="en-US" sz="3600" b="1" dirty="0">
              <a:ln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60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316</Words>
  <Application>Microsoft Office PowerPoint</Application>
  <PresentationFormat>Custom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Windows User</cp:lastModifiedBy>
  <cp:revision>54</cp:revision>
  <dcterms:created xsi:type="dcterms:W3CDTF">2021-06-28T16:58:05Z</dcterms:created>
  <dcterms:modified xsi:type="dcterms:W3CDTF">2021-07-03T17:33:38Z</dcterms:modified>
</cp:coreProperties>
</file>