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5" r:id="rId18"/>
    <p:sldId id="276"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3.jpg"/>
          <p:cNvPicPr>
            <a:picLocks noChangeAspect="1"/>
          </p:cNvPicPr>
          <p:nvPr/>
        </p:nvPicPr>
        <p:blipFill>
          <a:blip r:embed="rId2"/>
          <a:stretch>
            <a:fillRect/>
          </a:stretch>
        </p:blipFill>
        <p:spPr>
          <a:xfrm>
            <a:off x="838200" y="990600"/>
            <a:ext cx="7315200" cy="5486400"/>
          </a:xfrm>
          <a:prstGeom prst="rect">
            <a:avLst/>
          </a:prstGeom>
        </p:spPr>
      </p:pic>
      <p:sp>
        <p:nvSpPr>
          <p:cNvPr id="3" name="TextBox 2"/>
          <p:cNvSpPr txBox="1"/>
          <p:nvPr/>
        </p:nvSpPr>
        <p:spPr>
          <a:xfrm>
            <a:off x="3352800" y="152400"/>
            <a:ext cx="2362200" cy="646331"/>
          </a:xfrm>
          <a:prstGeom prst="rect">
            <a:avLst/>
          </a:prstGeom>
          <a:noFill/>
        </p:spPr>
        <p:txBody>
          <a:bodyPr wrap="square" rtlCol="0">
            <a:spAutoFit/>
          </a:bodyPr>
          <a:lstStyle/>
          <a:p>
            <a:r>
              <a:rPr lang="en-US" sz="3600" dirty="0" smtClean="0">
                <a:solidFill>
                  <a:srgbClr val="FF0000"/>
                </a:solidFill>
                <a:latin typeface="Times New Roman" pitchFamily="18" charset="0"/>
                <a:cs typeface="Times New Roman" pitchFamily="18" charset="0"/>
              </a:rPr>
              <a:t>Welcome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954107"/>
          </a:xfrm>
          <a:prstGeom prst="rect">
            <a:avLst/>
          </a:prstGeom>
          <a:noFill/>
        </p:spPr>
        <p:txBody>
          <a:bodyPr wrap="square" rtlCol="0">
            <a:spAutoFit/>
          </a:bodyPr>
          <a:lstStyle/>
          <a:p>
            <a:pPr marL="514350" indent="-514350"/>
            <a:r>
              <a:rPr lang="en-US" sz="2800" b="1" dirty="0" smtClean="0">
                <a:latin typeface="Times New Roman" pitchFamily="18" charset="0"/>
                <a:cs typeface="Times New Roman" pitchFamily="18" charset="0"/>
              </a:rPr>
              <a:t>D.    Answer the following questions. First discuss in groups of four, then write the answers individually.</a:t>
            </a:r>
          </a:p>
        </p:txBody>
      </p:sp>
      <p:sp>
        <p:nvSpPr>
          <p:cNvPr id="3" name="TextBox 2"/>
          <p:cNvSpPr txBox="1"/>
          <p:nvPr/>
        </p:nvSpPr>
        <p:spPr>
          <a:xfrm>
            <a:off x="0" y="1905000"/>
            <a:ext cx="8915400" cy="3970318"/>
          </a:xfrm>
          <a:prstGeom prst="rect">
            <a:avLst/>
          </a:prstGeom>
          <a:noFill/>
        </p:spPr>
        <p:txBody>
          <a:bodyPr wrap="square" rtlCol="0">
            <a:spAutoFit/>
          </a:bodyPr>
          <a:lstStyle/>
          <a:p>
            <a:pPr marL="514350" indent="-514350">
              <a:buFont typeface="+mj-lt"/>
              <a:buAutoNum type="arabicPeriod"/>
            </a:pPr>
            <a:r>
              <a:rPr lang="en-US" sz="2800" dirty="0" smtClean="0">
                <a:latin typeface="Times New Roman" pitchFamily="18" charset="0"/>
                <a:cs typeface="Times New Roman" pitchFamily="18" charset="0"/>
              </a:rPr>
              <a:t>Why was the family anxious on the 25 March night in 1971?</a:t>
            </a:r>
          </a:p>
          <a:p>
            <a:pPr marL="514350" indent="-514350">
              <a:buFont typeface="+mj-lt"/>
              <a:buAutoNum type="arabicPeriod"/>
            </a:pPr>
            <a:r>
              <a:rPr lang="en-US" sz="2800" dirty="0" smtClean="0">
                <a:latin typeface="Times New Roman" pitchFamily="18" charset="0"/>
                <a:cs typeface="Times New Roman" pitchFamily="18" charset="0"/>
              </a:rPr>
              <a:t>Where did </a:t>
            </a:r>
            <a:r>
              <a:rPr lang="en-US" sz="2800" dirty="0" err="1" smtClean="0">
                <a:latin typeface="Times New Roman" pitchFamily="18" charset="0"/>
                <a:cs typeface="Times New Roman" pitchFamily="18" charset="0"/>
              </a:rPr>
              <a:t>Bangabandhu</a:t>
            </a:r>
            <a:r>
              <a:rPr lang="en-US" sz="2800" dirty="0" smtClean="0">
                <a:latin typeface="Times New Roman" pitchFamily="18" charset="0"/>
                <a:cs typeface="Times New Roman" pitchFamily="18" charset="0"/>
              </a:rPr>
              <a:t> send the girls on that night?</a:t>
            </a:r>
          </a:p>
          <a:p>
            <a:pPr marL="514350" indent="-514350">
              <a:buFont typeface="+mj-lt"/>
              <a:buAutoNum type="arabicPeriod"/>
            </a:pPr>
            <a:r>
              <a:rPr lang="en-US" sz="2800" dirty="0" smtClean="0">
                <a:latin typeface="Times New Roman" pitchFamily="18" charset="0"/>
                <a:cs typeface="Times New Roman" pitchFamily="18" charset="0"/>
              </a:rPr>
              <a:t>How would the family communicate with people or freedom fighters while they were under house arrest?</a:t>
            </a:r>
          </a:p>
          <a:p>
            <a:pPr marL="514350" indent="-514350">
              <a:buFont typeface="+mj-lt"/>
              <a:buAutoNum type="arabicPeriod"/>
            </a:pPr>
            <a:r>
              <a:rPr lang="en-US" sz="2800" dirty="0" smtClean="0">
                <a:latin typeface="Times New Roman" pitchFamily="18" charset="0"/>
                <a:cs typeface="Times New Roman" pitchFamily="18" charset="0"/>
              </a:rPr>
              <a:t>How did the Pakistan  Army scare Sheikh Jamal? How did Sheikh Jamal manage to flee from captivity?</a:t>
            </a:r>
          </a:p>
          <a:p>
            <a:pPr marL="514350" indent="-514350">
              <a:buFont typeface="+mj-lt"/>
              <a:buAutoNum type="arabicPeriod"/>
            </a:pPr>
            <a:r>
              <a:rPr lang="en-US" sz="2800" dirty="0" smtClean="0">
                <a:latin typeface="Times New Roman" pitchFamily="18" charset="0"/>
                <a:cs typeface="Times New Roman" pitchFamily="18" charset="0"/>
              </a:rPr>
              <a:t>How do you explain </a:t>
            </a:r>
            <a:r>
              <a:rPr lang="en-US" sz="2800" dirty="0" err="1" smtClean="0">
                <a:latin typeface="Times New Roman" pitchFamily="18" charset="0"/>
                <a:cs typeface="Times New Roman" pitchFamily="18" charset="0"/>
              </a:rPr>
              <a:t>Bangabandhu’s</a:t>
            </a:r>
            <a:r>
              <a:rPr lang="en-US" sz="2800" dirty="0" smtClean="0">
                <a:latin typeface="Times New Roman" pitchFamily="18" charset="0"/>
                <a:cs typeface="Times New Roman" pitchFamily="18" charset="0"/>
              </a:rPr>
              <a:t> family’s contribution to Liberation War?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28600"/>
            <a:ext cx="3581400" cy="584775"/>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Probable  Answer---  </a:t>
            </a:r>
          </a:p>
        </p:txBody>
      </p:sp>
      <p:sp>
        <p:nvSpPr>
          <p:cNvPr id="3" name="TextBox 2"/>
          <p:cNvSpPr txBox="1"/>
          <p:nvPr/>
        </p:nvSpPr>
        <p:spPr>
          <a:xfrm>
            <a:off x="228600" y="990600"/>
            <a:ext cx="8763000" cy="1815882"/>
          </a:xfrm>
          <a:prstGeom prst="rect">
            <a:avLst/>
          </a:prstGeom>
          <a:noFill/>
        </p:spPr>
        <p:txBody>
          <a:bodyPr wrap="square" rtlCol="0">
            <a:spAutoFit/>
          </a:bodyPr>
          <a:lstStyle/>
          <a:p>
            <a:pPr marL="514350" indent="-514350">
              <a:buFont typeface="+mj-lt"/>
              <a:buAutoNum type="arabicPeriod"/>
            </a:pPr>
            <a:r>
              <a:rPr lang="en-US" sz="2800" dirty="0" smtClean="0">
                <a:latin typeface="Times New Roman" pitchFamily="18" charset="0"/>
                <a:cs typeface="Times New Roman" pitchFamily="18" charset="0"/>
              </a:rPr>
              <a:t>The family was very anxious on the 25 March night in 1971 because they understood that something tragic was going to happen. The Pakistani  Army had been killing people indiscriminately.</a:t>
            </a:r>
          </a:p>
        </p:txBody>
      </p:sp>
      <p:sp>
        <p:nvSpPr>
          <p:cNvPr id="7" name="TextBox 6"/>
          <p:cNvSpPr txBox="1"/>
          <p:nvPr/>
        </p:nvSpPr>
        <p:spPr>
          <a:xfrm>
            <a:off x="152400" y="2743200"/>
            <a:ext cx="8763000" cy="954107"/>
          </a:xfrm>
          <a:prstGeom prst="rect">
            <a:avLst/>
          </a:prstGeom>
          <a:noFill/>
        </p:spPr>
        <p:txBody>
          <a:bodyPr wrap="square" rtlCol="0">
            <a:spAutoFit/>
          </a:bodyPr>
          <a:lstStyle/>
          <a:p>
            <a:pPr marL="514350" indent="-514350"/>
            <a:r>
              <a:rPr lang="en-US" sz="2800" dirty="0" smtClean="0">
                <a:latin typeface="Times New Roman" pitchFamily="18" charset="0"/>
                <a:cs typeface="Times New Roman" pitchFamily="18" charset="0"/>
              </a:rPr>
              <a:t>2.    </a:t>
            </a:r>
            <a:r>
              <a:rPr lang="en-US" sz="2800" dirty="0" err="1" smtClean="0">
                <a:latin typeface="Times New Roman" pitchFamily="18" charset="0"/>
                <a:cs typeface="Times New Roman" pitchFamily="18" charset="0"/>
              </a:rPr>
              <a:t>Bangabandhu</a:t>
            </a:r>
            <a:r>
              <a:rPr lang="en-US" sz="2800" dirty="0" smtClean="0">
                <a:latin typeface="Times New Roman" pitchFamily="18" charset="0"/>
                <a:cs typeface="Times New Roman" pitchFamily="18" charset="0"/>
              </a:rPr>
              <a:t>  sent the girls on that night, a safer place which was situated </a:t>
            </a:r>
            <a:r>
              <a:rPr lang="en-US" sz="2800" dirty="0" err="1" smtClean="0">
                <a:latin typeface="Times New Roman" pitchFamily="18" charset="0"/>
                <a:cs typeface="Times New Roman" pitchFamily="18" charset="0"/>
              </a:rPr>
              <a:t>Dhanmondi</a:t>
            </a:r>
            <a:r>
              <a:rPr lang="en-US" sz="2800" dirty="0" smtClean="0">
                <a:latin typeface="Times New Roman" pitchFamily="18" charset="0"/>
                <a:cs typeface="Times New Roman" pitchFamily="18" charset="0"/>
              </a:rPr>
              <a:t>, a house at Road no. 15.</a:t>
            </a:r>
          </a:p>
        </p:txBody>
      </p:sp>
      <p:sp>
        <p:nvSpPr>
          <p:cNvPr id="8" name="TextBox 7"/>
          <p:cNvSpPr txBox="1"/>
          <p:nvPr/>
        </p:nvSpPr>
        <p:spPr>
          <a:xfrm>
            <a:off x="152400" y="3962400"/>
            <a:ext cx="8534400" cy="2246769"/>
          </a:xfrm>
          <a:prstGeom prst="rect">
            <a:avLst/>
          </a:prstGeom>
          <a:noFill/>
        </p:spPr>
        <p:txBody>
          <a:bodyPr wrap="square" rtlCol="0">
            <a:spAutoFit/>
          </a:bodyPr>
          <a:lstStyle/>
          <a:p>
            <a:pPr marL="514350" indent="-514350"/>
            <a:r>
              <a:rPr lang="en-US" sz="2800" dirty="0" smtClean="0">
                <a:latin typeface="Times New Roman" pitchFamily="18" charset="0"/>
                <a:cs typeface="Times New Roman" pitchFamily="18" charset="0"/>
              </a:rPr>
              <a:t>3.   People or freedom fighters would communicate with the family in disguise of vendors  and sometimes they would throw a written waste paper with an important information to the house while they were under house arrest.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14400"/>
            <a:ext cx="8001000" cy="2062103"/>
          </a:xfrm>
          <a:prstGeom prst="rect">
            <a:avLst/>
          </a:prstGeom>
          <a:noFill/>
        </p:spPr>
        <p:txBody>
          <a:bodyPr wrap="square" rtlCol="0">
            <a:spAutoFit/>
          </a:bodyPr>
          <a:lstStyle/>
          <a:p>
            <a:pPr marL="514350" indent="-514350"/>
            <a:r>
              <a:rPr lang="en-US" sz="3200" dirty="0" smtClean="0">
                <a:latin typeface="Times New Roman" pitchFamily="18" charset="0"/>
                <a:cs typeface="Times New Roman" pitchFamily="18" charset="0"/>
              </a:rPr>
              <a:t>4.  The Pakistani Army used to scare Sheikh Jamal that they would hang him upside down. So, he found a chance ,fled and joined the freedom fighters.</a:t>
            </a:r>
          </a:p>
        </p:txBody>
      </p:sp>
      <p:sp>
        <p:nvSpPr>
          <p:cNvPr id="3" name="TextBox 2"/>
          <p:cNvSpPr txBox="1"/>
          <p:nvPr/>
        </p:nvSpPr>
        <p:spPr>
          <a:xfrm>
            <a:off x="762000" y="2971800"/>
            <a:ext cx="8153400" cy="3539430"/>
          </a:xfrm>
          <a:prstGeom prst="rect">
            <a:avLst/>
          </a:prstGeom>
          <a:noFill/>
        </p:spPr>
        <p:txBody>
          <a:bodyPr wrap="square" rtlCol="0">
            <a:spAutoFit/>
          </a:bodyPr>
          <a:lstStyle/>
          <a:p>
            <a:pPr marL="514350" indent="-514350"/>
            <a:r>
              <a:rPr lang="en-US" sz="3200" dirty="0" smtClean="0">
                <a:latin typeface="Times New Roman" pitchFamily="18" charset="0"/>
                <a:cs typeface="Times New Roman" pitchFamily="18" charset="0"/>
              </a:rPr>
              <a:t>5.  I can not describe </a:t>
            </a:r>
            <a:r>
              <a:rPr lang="en-US" sz="3200" dirty="0" err="1" smtClean="0">
                <a:latin typeface="Times New Roman" pitchFamily="18" charset="0"/>
                <a:cs typeface="Times New Roman" pitchFamily="18" charset="0"/>
              </a:rPr>
              <a:t>Bangabandhu’s</a:t>
            </a:r>
            <a:r>
              <a:rPr lang="en-US" sz="3200" dirty="0" smtClean="0">
                <a:latin typeface="Times New Roman" pitchFamily="18" charset="0"/>
                <a:cs typeface="Times New Roman" pitchFamily="18" charset="0"/>
              </a:rPr>
              <a:t>  family’s contribution to the Liberation War in a word. During the Liberation War, </a:t>
            </a:r>
            <a:r>
              <a:rPr lang="en-US" sz="3200" dirty="0" err="1" smtClean="0">
                <a:latin typeface="Times New Roman" pitchFamily="18" charset="0"/>
                <a:cs typeface="Times New Roman" pitchFamily="18" charset="0"/>
              </a:rPr>
              <a:t>Bangabandhu’s</a:t>
            </a:r>
            <a:r>
              <a:rPr lang="en-US" sz="3200" dirty="0" smtClean="0">
                <a:latin typeface="Times New Roman" pitchFamily="18" charset="0"/>
                <a:cs typeface="Times New Roman" pitchFamily="18" charset="0"/>
              </a:rPr>
              <a:t>   family suffers a lot. They made a great role to the Liberation War to liberate our country. </a:t>
            </a:r>
            <a:r>
              <a:rPr lang="en-US" sz="3200" dirty="0" err="1" smtClean="0">
                <a:latin typeface="Times New Roman" pitchFamily="18" charset="0"/>
                <a:cs typeface="Times New Roman" pitchFamily="18" charset="0"/>
              </a:rPr>
              <a:t>Bangabanghu’s</a:t>
            </a:r>
            <a:r>
              <a:rPr lang="en-US" sz="3200" dirty="0" smtClean="0">
                <a:latin typeface="Times New Roman" pitchFamily="18" charset="0"/>
                <a:cs typeface="Times New Roman" pitchFamily="18" charset="0"/>
              </a:rPr>
              <a:t>  sons joined the Liberation War to make our  country  free.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7543800" cy="830997"/>
          </a:xfrm>
          <a:prstGeom prst="rect">
            <a:avLst/>
          </a:prstGeom>
          <a:noFill/>
        </p:spPr>
        <p:txBody>
          <a:bodyPr wrap="square" rtlCol="0">
            <a:spAutoFit/>
          </a:bodyPr>
          <a:lstStyle/>
          <a:p>
            <a:pPr marL="514350" indent="-514350"/>
            <a:r>
              <a:rPr lang="en-US" sz="2400" dirty="0" smtClean="0">
                <a:latin typeface="Times New Roman" pitchFamily="18" charset="0"/>
                <a:cs typeface="Times New Roman" pitchFamily="18" charset="0"/>
              </a:rPr>
              <a:t>E.    </a:t>
            </a:r>
            <a:r>
              <a:rPr lang="en-US" sz="2400" b="1" dirty="0" smtClean="0">
                <a:latin typeface="Times New Roman" pitchFamily="18" charset="0"/>
                <a:cs typeface="Times New Roman" pitchFamily="18" charset="0"/>
              </a:rPr>
              <a:t>Discuss if the sentences are True/False. Give correct information if a statement is false.</a:t>
            </a:r>
          </a:p>
        </p:txBody>
      </p:sp>
      <p:sp>
        <p:nvSpPr>
          <p:cNvPr id="3" name="TextBox 2"/>
          <p:cNvSpPr txBox="1"/>
          <p:nvPr/>
        </p:nvSpPr>
        <p:spPr>
          <a:xfrm>
            <a:off x="228600" y="914401"/>
            <a:ext cx="8610600" cy="6494085"/>
          </a:xfrm>
          <a:prstGeom prst="rect">
            <a:avLst/>
          </a:prstGeom>
          <a:noFill/>
        </p:spPr>
        <p:txBody>
          <a:bodyPr wrap="square" rtlCol="0">
            <a:spAutoFit/>
          </a:bodyPr>
          <a:lstStyle/>
          <a:p>
            <a:pPr marL="457200" indent="-457200">
              <a:buFont typeface="+mj-lt"/>
              <a:buAutoNum type="arabicPeriod"/>
            </a:pPr>
            <a:r>
              <a:rPr lang="en-US" sz="2400" dirty="0" smtClean="0">
                <a:latin typeface="Times New Roman" pitchFamily="18" charset="0"/>
                <a:cs typeface="Times New Roman" pitchFamily="18" charset="0"/>
              </a:rPr>
              <a:t>Begum </a:t>
            </a:r>
            <a:r>
              <a:rPr lang="en-US" sz="2400" dirty="0" err="1" smtClean="0">
                <a:latin typeface="Times New Roman" pitchFamily="18" charset="0"/>
                <a:cs typeface="Times New Roman" pitchFamily="18" charset="0"/>
              </a:rPr>
              <a:t>Mujib</a:t>
            </a:r>
            <a:r>
              <a:rPr lang="en-US" sz="2400" dirty="0" smtClean="0">
                <a:latin typeface="Times New Roman" pitchFamily="18" charset="0"/>
                <a:cs typeface="Times New Roman" pitchFamily="18" charset="0"/>
              </a:rPr>
              <a:t> went to a safer place at </a:t>
            </a:r>
            <a:r>
              <a:rPr lang="en-US" sz="2400" dirty="0" err="1" smtClean="0">
                <a:latin typeface="Times New Roman" pitchFamily="18" charset="0"/>
                <a:cs typeface="Times New Roman" pitchFamily="18" charset="0"/>
              </a:rPr>
              <a:t>Dhanmondi</a:t>
            </a:r>
            <a:r>
              <a:rPr lang="en-US" sz="2400" dirty="0" smtClean="0">
                <a:latin typeface="Times New Roman" pitchFamily="18" charset="0"/>
                <a:cs typeface="Times New Roman" pitchFamily="18" charset="0"/>
              </a:rPr>
              <a:t> at night on 25 March, 1971.</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Bangabandhu</a:t>
            </a:r>
            <a:r>
              <a:rPr lang="en-US" sz="2400" dirty="0" smtClean="0">
                <a:latin typeface="Times New Roman" pitchFamily="18" charset="0"/>
                <a:cs typeface="Times New Roman" pitchFamily="18" charset="0"/>
              </a:rPr>
              <a:t> had declared the independence of Bangladesh before he was arrested by Pakistan Army.</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smtClean="0">
                <a:latin typeface="Times New Roman" pitchFamily="18" charset="0"/>
                <a:cs typeface="Times New Roman" pitchFamily="18" charset="0"/>
              </a:rPr>
              <a:t>Nobody stood beside the family of </a:t>
            </a:r>
            <a:r>
              <a:rPr lang="en-US" sz="2400" dirty="0" err="1" smtClean="0">
                <a:latin typeface="Times New Roman" pitchFamily="18" charset="0"/>
                <a:cs typeface="Times New Roman" pitchFamily="18" charset="0"/>
              </a:rPr>
              <a:t>Bangbandhu</a:t>
            </a:r>
            <a:r>
              <a:rPr lang="en-US" sz="2400" dirty="0" smtClean="0">
                <a:latin typeface="Times New Roman" pitchFamily="18" charset="0"/>
                <a:cs typeface="Times New Roman" pitchFamily="18" charset="0"/>
              </a:rPr>
              <a:t> during Liberation War.</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Bangabandhu’s</a:t>
            </a:r>
            <a:r>
              <a:rPr lang="en-US" sz="2400" dirty="0" smtClean="0">
                <a:latin typeface="Times New Roman" pitchFamily="18" charset="0"/>
                <a:cs typeface="Times New Roman" pitchFamily="18" charset="0"/>
              </a:rPr>
              <a:t>  parents became very sick soon after the Pakistan Army had set fire to their home at </a:t>
            </a:r>
            <a:r>
              <a:rPr lang="en-US" sz="2400" dirty="0" err="1" smtClean="0">
                <a:latin typeface="Times New Roman" pitchFamily="18" charset="0"/>
                <a:cs typeface="Times New Roman" pitchFamily="18" charset="0"/>
              </a:rPr>
              <a:t>Tungipara</a:t>
            </a:r>
            <a:r>
              <a:rPr lang="en-US" sz="3200" dirty="0" smtClean="0">
                <a:latin typeface="Times New Roman" pitchFamily="18" charset="0"/>
                <a:cs typeface="Times New Roman" pitchFamily="18" charset="0"/>
              </a:rPr>
              <a:t>.</a:t>
            </a:r>
          </a:p>
          <a:p>
            <a:pPr marL="514350" indent="-514350">
              <a:buFont typeface="+mj-lt"/>
              <a:buAutoNum type="arabicPeriod"/>
            </a:pPr>
            <a:endParaRPr lang="en-US" sz="3200" dirty="0" smtClean="0">
              <a:latin typeface="Times New Roman" pitchFamily="18" charset="0"/>
              <a:cs typeface="Times New Roman" pitchFamily="18" charset="0"/>
            </a:endParaRPr>
          </a:p>
          <a:p>
            <a:pPr marL="457200" indent="-457200">
              <a:buFont typeface="+mj-lt"/>
              <a:buAutoNum type="arabicPeriod"/>
            </a:pPr>
            <a:r>
              <a:rPr lang="en-US" sz="2400" dirty="0" smtClean="0">
                <a:latin typeface="Times New Roman" pitchFamily="18" charset="0"/>
                <a:cs typeface="Times New Roman" pitchFamily="18" charset="0"/>
              </a:rPr>
              <a:t>After Liberation War was over, Sheikh </a:t>
            </a:r>
            <a:r>
              <a:rPr lang="en-US" sz="2400" dirty="0" err="1" smtClean="0">
                <a:latin typeface="Times New Roman" pitchFamily="18" charset="0"/>
                <a:cs typeface="Times New Roman" pitchFamily="18" charset="0"/>
              </a:rPr>
              <a:t>Kamal</a:t>
            </a:r>
            <a:r>
              <a:rPr lang="en-US" sz="2400" dirty="0" smtClean="0">
                <a:latin typeface="Times New Roman" pitchFamily="18" charset="0"/>
                <a:cs typeface="Times New Roman" pitchFamily="18" charset="0"/>
              </a:rPr>
              <a:t> and Sheikh Jamal both returned home on the same day.</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0"/>
            <a:ext cx="1828800" cy="584775"/>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Answer--</a:t>
            </a:r>
          </a:p>
        </p:txBody>
      </p:sp>
      <p:sp>
        <p:nvSpPr>
          <p:cNvPr id="3" name="TextBox 2"/>
          <p:cNvSpPr txBox="1"/>
          <p:nvPr/>
        </p:nvSpPr>
        <p:spPr>
          <a:xfrm>
            <a:off x="304800" y="609600"/>
            <a:ext cx="8382000" cy="1692771"/>
          </a:xfrm>
          <a:prstGeom prst="rect">
            <a:avLst/>
          </a:prstGeom>
          <a:noFill/>
        </p:spPr>
        <p:txBody>
          <a:bodyPr wrap="square" rtlCol="0">
            <a:spAutoFit/>
          </a:bodyPr>
          <a:lstStyle/>
          <a:p>
            <a:pPr marL="514350" indent="-514350">
              <a:buFont typeface="+mj-lt"/>
              <a:buAutoNum type="arabicPeriod"/>
            </a:pPr>
            <a:r>
              <a:rPr lang="en-US" sz="2800" dirty="0" smtClean="0">
                <a:latin typeface="Times New Roman" pitchFamily="18" charset="0"/>
                <a:cs typeface="Times New Roman" pitchFamily="18" charset="0"/>
              </a:rPr>
              <a:t>False</a:t>
            </a:r>
          </a:p>
          <a:p>
            <a:pPr marL="514350" indent="-514350"/>
            <a:r>
              <a:rPr lang="en-US" sz="2800" b="1" dirty="0" smtClean="0">
                <a:latin typeface="Times New Roman" pitchFamily="18" charset="0"/>
                <a:cs typeface="Times New Roman" pitchFamily="18" charset="0"/>
              </a:rPr>
              <a:t>    Correct Information </a:t>
            </a: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Begum </a:t>
            </a:r>
            <a:r>
              <a:rPr lang="en-US" sz="2400" dirty="0" err="1" smtClean="0">
                <a:latin typeface="Times New Roman" pitchFamily="18" charset="0"/>
                <a:cs typeface="Times New Roman" pitchFamily="18" charset="0"/>
              </a:rPr>
              <a:t>Mujib</a:t>
            </a:r>
            <a:r>
              <a:rPr lang="en-US" sz="2400" dirty="0" smtClean="0">
                <a:latin typeface="Times New Roman" pitchFamily="18" charset="0"/>
                <a:cs typeface="Times New Roman" pitchFamily="18" charset="0"/>
              </a:rPr>
              <a:t> did not go to a safer place, instead of staying with  her husband </a:t>
            </a:r>
            <a:r>
              <a:rPr lang="en-US" sz="2400" dirty="0" err="1" smtClean="0">
                <a:latin typeface="Times New Roman" pitchFamily="18" charset="0"/>
                <a:cs typeface="Times New Roman" pitchFamily="18" charset="0"/>
              </a:rPr>
              <a:t>Bangabandhu</a:t>
            </a:r>
            <a:r>
              <a:rPr lang="en-US" sz="2400" dirty="0" smtClean="0">
                <a:latin typeface="Times New Roman" pitchFamily="18" charset="0"/>
                <a:cs typeface="Times New Roman" pitchFamily="18" charset="0"/>
              </a:rPr>
              <a:t>  at the night on 25 March, 1971.</a:t>
            </a:r>
            <a:endParaRPr lang="en-US" sz="2800" dirty="0" smtClean="0">
              <a:latin typeface="Times New Roman" pitchFamily="18" charset="0"/>
              <a:cs typeface="Times New Roman" pitchFamily="18" charset="0"/>
            </a:endParaRPr>
          </a:p>
        </p:txBody>
      </p:sp>
      <p:sp>
        <p:nvSpPr>
          <p:cNvPr id="4" name="TextBox 3"/>
          <p:cNvSpPr txBox="1"/>
          <p:nvPr/>
        </p:nvSpPr>
        <p:spPr>
          <a:xfrm>
            <a:off x="609600" y="2362200"/>
            <a:ext cx="1600200" cy="584775"/>
          </a:xfrm>
          <a:prstGeom prst="rect">
            <a:avLst/>
          </a:prstGeom>
          <a:noFill/>
        </p:spPr>
        <p:txBody>
          <a:bodyPr wrap="square" rtlCol="0">
            <a:spAutoFit/>
          </a:bodyPr>
          <a:lstStyle/>
          <a:p>
            <a:pPr marL="514350" indent="-514350"/>
            <a:r>
              <a:rPr lang="en-US" sz="3200" dirty="0" smtClean="0">
                <a:latin typeface="Times New Roman" pitchFamily="18" charset="0"/>
                <a:cs typeface="Times New Roman" pitchFamily="18" charset="0"/>
              </a:rPr>
              <a:t>2.  True.</a:t>
            </a:r>
          </a:p>
        </p:txBody>
      </p:sp>
      <p:sp>
        <p:nvSpPr>
          <p:cNvPr id="5" name="TextBox 4"/>
          <p:cNvSpPr txBox="1"/>
          <p:nvPr/>
        </p:nvSpPr>
        <p:spPr>
          <a:xfrm>
            <a:off x="304800" y="2971800"/>
            <a:ext cx="8610600" cy="1200329"/>
          </a:xfrm>
          <a:prstGeom prst="rect">
            <a:avLst/>
          </a:prstGeom>
          <a:noFill/>
        </p:spPr>
        <p:txBody>
          <a:bodyPr wrap="square" rtlCol="0">
            <a:spAutoFit/>
          </a:bodyPr>
          <a:lstStyle/>
          <a:p>
            <a:pPr marL="514350" indent="-514350"/>
            <a:r>
              <a:rPr lang="en-US" sz="2400" dirty="0" smtClean="0">
                <a:latin typeface="Times New Roman" pitchFamily="18" charset="0"/>
                <a:cs typeface="Times New Roman" pitchFamily="18" charset="0"/>
              </a:rPr>
              <a:t>3.  False</a:t>
            </a:r>
          </a:p>
          <a:p>
            <a:pPr marL="514350" indent="-514350"/>
            <a:r>
              <a:rPr lang="en-US" sz="2400" b="1" dirty="0" smtClean="0">
                <a:latin typeface="Times New Roman" pitchFamily="18" charset="0"/>
                <a:cs typeface="Times New Roman" pitchFamily="18" charset="0"/>
              </a:rPr>
              <a:t>     Correct Information</a:t>
            </a:r>
            <a:r>
              <a:rPr lang="en-US" sz="2400" dirty="0" smtClean="0">
                <a:latin typeface="Times New Roman" pitchFamily="18" charset="0"/>
                <a:cs typeface="Times New Roman" pitchFamily="18" charset="0"/>
              </a:rPr>
              <a:t>: Some close people stood beside the family of  </a:t>
            </a:r>
            <a:r>
              <a:rPr lang="en-US" sz="2400" dirty="0" err="1" smtClean="0">
                <a:latin typeface="Times New Roman" pitchFamily="18" charset="0"/>
                <a:cs typeface="Times New Roman" pitchFamily="18" charset="0"/>
              </a:rPr>
              <a:t>Bangabandhu</a:t>
            </a:r>
            <a:r>
              <a:rPr lang="en-US" sz="2400" dirty="0" smtClean="0">
                <a:latin typeface="Times New Roman" pitchFamily="18" charset="0"/>
                <a:cs typeface="Times New Roman" pitchFamily="18" charset="0"/>
              </a:rPr>
              <a:t> during Liberation War.</a:t>
            </a:r>
          </a:p>
        </p:txBody>
      </p:sp>
      <p:sp>
        <p:nvSpPr>
          <p:cNvPr id="7" name="TextBox 6"/>
          <p:cNvSpPr txBox="1"/>
          <p:nvPr/>
        </p:nvSpPr>
        <p:spPr>
          <a:xfrm>
            <a:off x="381000" y="4267200"/>
            <a:ext cx="1905000" cy="584775"/>
          </a:xfrm>
          <a:prstGeom prst="rect">
            <a:avLst/>
          </a:prstGeom>
          <a:noFill/>
        </p:spPr>
        <p:txBody>
          <a:bodyPr wrap="square" rtlCol="0">
            <a:spAutoFit/>
          </a:bodyPr>
          <a:lstStyle/>
          <a:p>
            <a:pPr marL="514350" indent="-514350"/>
            <a:r>
              <a:rPr lang="en-US" sz="3200" dirty="0" smtClean="0">
                <a:latin typeface="Times New Roman" pitchFamily="18" charset="0"/>
                <a:cs typeface="Times New Roman" pitchFamily="18" charset="0"/>
              </a:rPr>
              <a:t>4.  True.</a:t>
            </a:r>
          </a:p>
        </p:txBody>
      </p:sp>
      <p:sp>
        <p:nvSpPr>
          <p:cNvPr id="8" name="TextBox 7"/>
          <p:cNvSpPr txBox="1"/>
          <p:nvPr/>
        </p:nvSpPr>
        <p:spPr>
          <a:xfrm>
            <a:off x="304800" y="4876800"/>
            <a:ext cx="8458200" cy="1692771"/>
          </a:xfrm>
          <a:prstGeom prst="rect">
            <a:avLst/>
          </a:prstGeom>
          <a:noFill/>
        </p:spPr>
        <p:txBody>
          <a:bodyPr wrap="square" rtlCol="0">
            <a:spAutoFit/>
          </a:bodyPr>
          <a:lstStyle/>
          <a:p>
            <a:pPr marL="514350" indent="-514350"/>
            <a:r>
              <a:rPr lang="en-US" sz="2800" dirty="0" smtClean="0">
                <a:latin typeface="Times New Roman" pitchFamily="18" charset="0"/>
                <a:cs typeface="Times New Roman" pitchFamily="18" charset="0"/>
              </a:rPr>
              <a:t>5.   False</a:t>
            </a:r>
          </a:p>
          <a:p>
            <a:pPr marL="514350" indent="-514350"/>
            <a:r>
              <a:rPr lang="en-US" sz="2800" b="1" dirty="0" smtClean="0">
                <a:latin typeface="Times New Roman" pitchFamily="18" charset="0"/>
                <a:cs typeface="Times New Roman" pitchFamily="18" charset="0"/>
              </a:rPr>
              <a:t>     Correct Information </a:t>
            </a: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After Liberation War was over, Sheikh Jamal returned home in the afternoon </a:t>
            </a:r>
            <a:r>
              <a:rPr lang="en-US" sz="2400" dirty="0" smtClean="0">
                <a:latin typeface="Times New Roman" pitchFamily="18" charset="0"/>
                <a:cs typeface="Times New Roman" pitchFamily="18" charset="0"/>
              </a:rPr>
              <a:t>while </a:t>
            </a:r>
            <a:r>
              <a:rPr lang="en-US" sz="2400" dirty="0" smtClean="0">
                <a:latin typeface="Times New Roman" pitchFamily="18" charset="0"/>
                <a:cs typeface="Times New Roman" pitchFamily="18" charset="0"/>
              </a:rPr>
              <a:t>Sheikh  </a:t>
            </a:r>
            <a:r>
              <a:rPr lang="en-US" sz="2400" dirty="0" err="1" smtClean="0">
                <a:latin typeface="Times New Roman" pitchFamily="18" charset="0"/>
                <a:cs typeface="Times New Roman" pitchFamily="18" charset="0"/>
              </a:rPr>
              <a:t>Kamal</a:t>
            </a:r>
            <a:r>
              <a:rPr lang="en-US" sz="2400" dirty="0" smtClean="0">
                <a:latin typeface="Times New Roman" pitchFamily="18" charset="0"/>
                <a:cs typeface="Times New Roman" pitchFamily="18" charset="0"/>
              </a:rPr>
              <a:t>  returned home the next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amond(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ox(in)">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heckerboard(across)">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229600" cy="5755422"/>
          </a:xfrm>
          <a:prstGeom prst="rect">
            <a:avLst/>
          </a:prstGeom>
          <a:noFill/>
        </p:spPr>
        <p:txBody>
          <a:bodyPr wrap="square" rtlCol="0">
            <a:spAutoFit/>
          </a:bodyPr>
          <a:lstStyle/>
          <a:p>
            <a:pPr marL="514350" indent="-514350">
              <a:buAutoNum type="alphaUcPeriod" startAt="6"/>
            </a:pPr>
            <a:r>
              <a:rPr lang="en-US" sz="2800" b="1" dirty="0" smtClean="0">
                <a:latin typeface="Times New Roman" pitchFamily="18" charset="0"/>
                <a:cs typeface="Times New Roman" pitchFamily="18" charset="0"/>
              </a:rPr>
              <a:t>Find out the sentences which include the word ‘however’ in the text. Write down these sentences along with their previous sentences on your exercise book. Try to observe  for which purpose they are used. ‘However’ is used to show contrast and contradictions and it is accompanied by a comma. Look at the following example from the text.</a:t>
            </a:r>
          </a:p>
          <a:p>
            <a:pPr marL="514350" indent="-514350"/>
            <a:r>
              <a:rPr lang="en-US" sz="32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514350" indent="-514350"/>
            <a:r>
              <a:rPr lang="en-US" sz="2800" dirty="0" smtClean="0">
                <a:latin typeface="Times New Roman" pitchFamily="18" charset="0"/>
                <a:cs typeface="Times New Roman" pitchFamily="18" charset="0"/>
              </a:rPr>
              <a:t>    Example: The sofa is very eye-catching. However, it does not go with the simple look of the room.</a:t>
            </a:r>
          </a:p>
          <a:p>
            <a:pPr marL="514350" indent="-514350"/>
            <a:endParaRPr lang="en-US" sz="2800" dirty="0" smtClean="0">
              <a:latin typeface="Times New Roman" pitchFamily="18" charset="0"/>
              <a:cs typeface="Times New Roman" pitchFamily="18" charset="0"/>
            </a:endParaRPr>
          </a:p>
          <a:p>
            <a:pPr marL="514350" indent="-514350"/>
            <a:r>
              <a:rPr lang="en-US" sz="2800" b="1" dirty="0" smtClean="0">
                <a:latin typeface="Times New Roman" pitchFamily="18" charset="0"/>
                <a:cs typeface="Times New Roman" pitchFamily="18" charset="0"/>
              </a:rPr>
              <a:t>Write five more pairs of sentences using ‘however’.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28600"/>
            <a:ext cx="2057400" cy="584775"/>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Answer----</a:t>
            </a:r>
          </a:p>
        </p:txBody>
      </p:sp>
      <p:sp>
        <p:nvSpPr>
          <p:cNvPr id="3" name="TextBox 2"/>
          <p:cNvSpPr txBox="1"/>
          <p:nvPr/>
        </p:nvSpPr>
        <p:spPr>
          <a:xfrm>
            <a:off x="228600" y="1524000"/>
            <a:ext cx="8686800" cy="4893647"/>
          </a:xfrm>
          <a:prstGeom prst="rect">
            <a:avLst/>
          </a:prstGeom>
          <a:noFill/>
        </p:spPr>
        <p:txBody>
          <a:bodyPr wrap="square" rtlCol="0">
            <a:spAutoFit/>
          </a:bodyPr>
          <a:lstStyle/>
          <a:p>
            <a:pPr marL="514350" indent="-514350">
              <a:buFont typeface="+mj-lt"/>
              <a:buAutoNum type="arabicPeriod"/>
            </a:pPr>
            <a:r>
              <a:rPr lang="en-US" sz="2800" dirty="0" smtClean="0">
                <a:latin typeface="Times New Roman" pitchFamily="18" charset="0"/>
                <a:cs typeface="Times New Roman" pitchFamily="18" charset="0"/>
              </a:rPr>
              <a:t>The house is very nice. However, the owner of this house is very ugly.</a:t>
            </a:r>
          </a:p>
          <a:p>
            <a:pPr marL="514350" indent="-514350">
              <a:buFont typeface="+mj-lt"/>
              <a:buAutoNum type="arabicPeriod"/>
            </a:pPr>
            <a:r>
              <a:rPr lang="en-US" sz="2800" dirty="0" smtClean="0">
                <a:latin typeface="Times New Roman" pitchFamily="18" charset="0"/>
                <a:cs typeface="Times New Roman" pitchFamily="18" charset="0"/>
              </a:rPr>
              <a:t>This laptop is very good. However, it works very slowly.</a:t>
            </a:r>
          </a:p>
          <a:p>
            <a:pPr marL="514350" indent="-514350">
              <a:buFont typeface="+mj-lt"/>
              <a:buAutoNum type="arabicPeriod"/>
            </a:pPr>
            <a:r>
              <a:rPr lang="en-US" sz="2800" dirty="0" smtClean="0">
                <a:latin typeface="Times New Roman" pitchFamily="18" charset="0"/>
                <a:cs typeface="Times New Roman" pitchFamily="18" charset="0"/>
              </a:rPr>
              <a:t>He is good at English. However, he can not speak English fluently.</a:t>
            </a:r>
          </a:p>
          <a:p>
            <a:pPr marL="514350" indent="-514350">
              <a:buFont typeface="+mj-lt"/>
              <a:buAutoNum type="arabicPeriod"/>
            </a:pPr>
            <a:r>
              <a:rPr lang="en-US" sz="2800" dirty="0" smtClean="0">
                <a:latin typeface="Times New Roman" pitchFamily="18" charset="0"/>
                <a:cs typeface="Times New Roman" pitchFamily="18" charset="0"/>
              </a:rPr>
              <a:t>The Liberation War was over. However, </a:t>
            </a:r>
            <a:r>
              <a:rPr lang="en-US" sz="2800" dirty="0" err="1" smtClean="0">
                <a:latin typeface="Times New Roman" pitchFamily="18" charset="0"/>
                <a:cs typeface="Times New Roman" pitchFamily="18" charset="0"/>
              </a:rPr>
              <a:t>Bangabandhu’s</a:t>
            </a:r>
            <a:r>
              <a:rPr lang="en-US" sz="2800" dirty="0" smtClean="0">
                <a:latin typeface="Times New Roman" pitchFamily="18" charset="0"/>
                <a:cs typeface="Times New Roman" pitchFamily="18" charset="0"/>
              </a:rPr>
              <a:t>  family was very worried about </a:t>
            </a:r>
            <a:r>
              <a:rPr lang="en-US" sz="2800" dirty="0" err="1" smtClean="0">
                <a:latin typeface="Times New Roman" pitchFamily="18" charset="0"/>
                <a:cs typeface="Times New Roman" pitchFamily="18" charset="0"/>
              </a:rPr>
              <a:t>Bangabnadhu’s</a:t>
            </a:r>
            <a:r>
              <a:rPr lang="en-US" sz="2800" dirty="0" smtClean="0">
                <a:latin typeface="Times New Roman" pitchFamily="18" charset="0"/>
                <a:cs typeface="Times New Roman" pitchFamily="18" charset="0"/>
              </a:rPr>
              <a:t>  return to home.</a:t>
            </a:r>
          </a:p>
          <a:p>
            <a:pPr marL="514350" indent="-514350">
              <a:buFont typeface="+mj-lt"/>
              <a:buAutoNum type="arabicPeriod"/>
            </a:pPr>
            <a:r>
              <a:rPr lang="en-US" sz="2800" dirty="0" smtClean="0">
                <a:latin typeface="Times New Roman" pitchFamily="18" charset="0"/>
                <a:cs typeface="Times New Roman" pitchFamily="18" charset="0"/>
              </a:rPr>
              <a:t>He is honest. However, he is very poor.</a:t>
            </a:r>
          </a:p>
          <a:p>
            <a:r>
              <a:rPr lang="en-US" sz="32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382000" cy="1200329"/>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G</a:t>
            </a:r>
            <a:r>
              <a:rPr lang="en-US" sz="28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Group work: Discuss the sufferings of people during Liberation War. Write a short paragraph on ‘ the sufferings of people during ‘Liberation War’ in group.</a:t>
            </a:r>
            <a:endParaRPr lang="en-US" sz="2400" b="1" dirty="0" smtClean="0">
              <a:latin typeface="Times New Roman" pitchFamily="18" charset="0"/>
              <a:cs typeface="Times New Roman" pitchFamily="18" charset="0"/>
            </a:endParaRPr>
          </a:p>
        </p:txBody>
      </p:sp>
      <p:sp>
        <p:nvSpPr>
          <p:cNvPr id="3" name="TextBox 2"/>
          <p:cNvSpPr txBox="1"/>
          <p:nvPr/>
        </p:nvSpPr>
        <p:spPr>
          <a:xfrm>
            <a:off x="3200400" y="1295400"/>
            <a:ext cx="1905000" cy="584775"/>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Answer---</a:t>
            </a:r>
          </a:p>
        </p:txBody>
      </p:sp>
      <p:sp>
        <p:nvSpPr>
          <p:cNvPr id="4" name="TextBox 3"/>
          <p:cNvSpPr txBox="1"/>
          <p:nvPr/>
        </p:nvSpPr>
        <p:spPr>
          <a:xfrm>
            <a:off x="381000" y="2057400"/>
            <a:ext cx="8153400" cy="584775"/>
          </a:xfrm>
          <a:prstGeom prst="rect">
            <a:avLst/>
          </a:prstGeom>
          <a:noFill/>
        </p:spPr>
        <p:txBody>
          <a:bodyPr wrap="square" rtlCol="0">
            <a:spAutoFit/>
          </a:bodyPr>
          <a:lstStyle/>
          <a:p>
            <a:r>
              <a:rPr lang="en-US" sz="3200" dirty="0" smtClean="0">
                <a:solidFill>
                  <a:srgbClr val="002060"/>
                </a:solidFill>
                <a:latin typeface="Times New Roman" pitchFamily="18" charset="0"/>
                <a:cs typeface="Times New Roman" pitchFamily="18" charset="0"/>
              </a:rPr>
              <a:t>The sufferings of people during Liberation War</a:t>
            </a:r>
          </a:p>
        </p:txBody>
      </p:sp>
      <p:sp>
        <p:nvSpPr>
          <p:cNvPr id="5" name="TextBox 4"/>
          <p:cNvSpPr txBox="1"/>
          <p:nvPr/>
        </p:nvSpPr>
        <p:spPr>
          <a:xfrm>
            <a:off x="533400" y="2819400"/>
            <a:ext cx="7467600" cy="3108543"/>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 sufferings of people during Liberation War is out of description. Bangladesh got  independent  in 1971 through  much struggle and sacrifices. The  Pakistani  Army made a dangerous operation searchlight over the people of Bangladesh  on the darkest night on 25 March1971.They started killing our innocent  people indiscriminately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81000"/>
            <a:ext cx="8305800" cy="5016758"/>
          </a:xfrm>
          <a:prstGeom prst="rect">
            <a:avLst/>
          </a:prstGeom>
          <a:noFill/>
        </p:spPr>
        <p:txBody>
          <a:bodyPr wrap="square" rtlCol="0">
            <a:spAutoFit/>
          </a:bodyPr>
          <a:lstStyle/>
          <a:p>
            <a:r>
              <a:rPr lang="en-US" sz="3200" dirty="0" smtClean="0">
                <a:latin typeface="Times New Roman" pitchFamily="18" charset="0"/>
                <a:cs typeface="Times New Roman" pitchFamily="18" charset="0"/>
              </a:rPr>
              <a:t>They arrested our great leader </a:t>
            </a:r>
            <a:r>
              <a:rPr lang="en-US" sz="3200" dirty="0" err="1" smtClean="0">
                <a:latin typeface="Times New Roman" pitchFamily="18" charset="0"/>
                <a:cs typeface="Times New Roman" pitchFamily="18" charset="0"/>
              </a:rPr>
              <a:t>Bangabnadhu</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before </a:t>
            </a:r>
            <a:r>
              <a:rPr lang="en-US" sz="3200" dirty="0" smtClean="0">
                <a:latin typeface="Times New Roman" pitchFamily="18" charset="0"/>
                <a:cs typeface="Times New Roman" pitchFamily="18" charset="0"/>
              </a:rPr>
              <a:t>that </a:t>
            </a:r>
            <a:r>
              <a:rPr lang="en-US" sz="3200" dirty="0" smtClean="0">
                <a:latin typeface="Times New Roman" pitchFamily="18" charset="0"/>
                <a:cs typeface="Times New Roman" pitchFamily="18" charset="0"/>
              </a:rPr>
              <a:t>he declared that our country is independent. About three million people were killed on this nine months supreme war. Many lost their sister, parents, husband, brother, wife, children, relatives and </a:t>
            </a:r>
            <a:r>
              <a:rPr lang="en-US" sz="3200" dirty="0" err="1" smtClean="0">
                <a:latin typeface="Times New Roman" pitchFamily="18" charset="0"/>
                <a:cs typeface="Times New Roman" pitchFamily="18" charset="0"/>
              </a:rPr>
              <a:t>neighbours</a:t>
            </a:r>
            <a:r>
              <a:rPr lang="en-US" sz="3200" dirty="0" smtClean="0">
                <a:latin typeface="Times New Roman" pitchFamily="18" charset="0"/>
                <a:cs typeface="Times New Roman" pitchFamily="18" charset="0"/>
              </a:rPr>
              <a:t>.  Before two days, their certain defeat , they brutally killing our intellectual people who were the torch bearer of our country. But, at last we got our victory through this long struggle.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ujib.jpg"/>
          <p:cNvPicPr>
            <a:picLocks noChangeAspect="1"/>
          </p:cNvPicPr>
          <p:nvPr/>
        </p:nvPicPr>
        <p:blipFill>
          <a:blip r:embed="rId2"/>
          <a:stretch>
            <a:fillRect/>
          </a:stretch>
        </p:blipFill>
        <p:spPr>
          <a:xfrm>
            <a:off x="0" y="0"/>
            <a:ext cx="9144000" cy="6858000"/>
          </a:xfrm>
          <a:prstGeom prst="rect">
            <a:avLst/>
          </a:prstGeom>
        </p:spPr>
      </p:pic>
      <p:sp>
        <p:nvSpPr>
          <p:cNvPr id="4" name="TextBox 3"/>
          <p:cNvSpPr txBox="1"/>
          <p:nvPr/>
        </p:nvSpPr>
        <p:spPr>
          <a:xfrm>
            <a:off x="304800" y="228600"/>
            <a:ext cx="2133600" cy="707886"/>
          </a:xfrm>
          <a:prstGeom prst="rect">
            <a:avLst/>
          </a:prstGeom>
          <a:noFill/>
        </p:spPr>
        <p:txBody>
          <a:bodyPr wrap="square" rtlCol="0">
            <a:spAutoFit/>
          </a:bodyPr>
          <a:lstStyle/>
          <a:p>
            <a:r>
              <a:rPr lang="en-US" sz="4000" dirty="0" smtClean="0">
                <a:solidFill>
                  <a:srgbClr val="7030A0"/>
                </a:solidFill>
                <a:latin typeface="Times New Roman" pitchFamily="18" charset="0"/>
                <a:cs typeface="Times New Roman" pitchFamily="18" charset="0"/>
              </a:rPr>
              <a:t>Thanks!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st. Arifa Khatun.jpg"/>
          <p:cNvPicPr>
            <a:picLocks noChangeAspect="1"/>
          </p:cNvPicPr>
          <p:nvPr/>
        </p:nvPicPr>
        <p:blipFill>
          <a:blip r:embed="rId2"/>
          <a:stretch>
            <a:fillRect/>
          </a:stretch>
        </p:blipFill>
        <p:spPr>
          <a:xfrm>
            <a:off x="228600" y="152400"/>
            <a:ext cx="2999584" cy="2743200"/>
          </a:xfrm>
          <a:prstGeom prst="rect">
            <a:avLst/>
          </a:prstGeom>
        </p:spPr>
      </p:pic>
      <p:pic>
        <p:nvPicPr>
          <p:cNvPr id="3" name="Picture 2" descr="book.jpg"/>
          <p:cNvPicPr>
            <a:picLocks noChangeAspect="1"/>
          </p:cNvPicPr>
          <p:nvPr/>
        </p:nvPicPr>
        <p:blipFill>
          <a:blip r:embed="rId3"/>
          <a:stretch>
            <a:fillRect/>
          </a:stretch>
        </p:blipFill>
        <p:spPr>
          <a:xfrm>
            <a:off x="7010400" y="228600"/>
            <a:ext cx="1876425" cy="2428875"/>
          </a:xfrm>
          <a:prstGeom prst="rect">
            <a:avLst/>
          </a:prstGeom>
        </p:spPr>
      </p:pic>
      <p:sp>
        <p:nvSpPr>
          <p:cNvPr id="6" name="TextBox 5"/>
          <p:cNvSpPr txBox="1"/>
          <p:nvPr/>
        </p:nvSpPr>
        <p:spPr>
          <a:xfrm>
            <a:off x="4038600" y="1295400"/>
            <a:ext cx="21336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Identity</a:t>
            </a:r>
            <a:endParaRPr lang="en-US" sz="3600" dirty="0">
              <a:latin typeface="Times New Roman" pitchFamily="18" charset="0"/>
              <a:cs typeface="Times New Roman" pitchFamily="18" charset="0"/>
            </a:endParaRPr>
          </a:p>
        </p:txBody>
      </p:sp>
      <p:sp>
        <p:nvSpPr>
          <p:cNvPr id="7" name="TextBox 6"/>
          <p:cNvSpPr txBox="1"/>
          <p:nvPr/>
        </p:nvSpPr>
        <p:spPr>
          <a:xfrm>
            <a:off x="0" y="3200400"/>
            <a:ext cx="5410200" cy="3170099"/>
          </a:xfrm>
          <a:prstGeom prst="rect">
            <a:avLst/>
          </a:prstGeom>
          <a:noFill/>
        </p:spPr>
        <p:txBody>
          <a:bodyPr wrap="square" rtlCol="0">
            <a:spAutoFit/>
          </a:bodyPr>
          <a:lstStyle/>
          <a:p>
            <a:r>
              <a:rPr lang="en-US" sz="4000" dirty="0" err="1" smtClean="0">
                <a:latin typeface="Times New Roman" pitchFamily="18" charset="0"/>
                <a:cs typeface="Times New Roman" pitchFamily="18" charset="0"/>
              </a:rPr>
              <a:t>Ms</a:t>
            </a:r>
            <a:r>
              <a:rPr lang="en-US" sz="3200" dirty="0" err="1" smtClean="0">
                <a:latin typeface="Times New Roman" pitchFamily="18" charset="0"/>
                <a:cs typeface="Times New Roman" pitchFamily="18" charset="0"/>
              </a:rPr>
              <a:t>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Arifa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Khatun</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Assistant Teacher ( English)</a:t>
            </a:r>
          </a:p>
          <a:p>
            <a:r>
              <a:rPr lang="en-US" sz="3200" dirty="0" err="1" smtClean="0">
                <a:latin typeface="Times New Roman" pitchFamily="18" charset="0"/>
                <a:cs typeface="Times New Roman" pitchFamily="18" charset="0"/>
              </a:rPr>
              <a:t>Chand</a:t>
            </a:r>
            <a:r>
              <a:rPr lang="en-US" sz="3200" dirty="0" smtClean="0">
                <a:latin typeface="Times New Roman" pitchFamily="18" charset="0"/>
                <a:cs typeface="Times New Roman" pitchFamily="18" charset="0"/>
              </a:rPr>
              <a:t> Sultana Secondary Girls’ School, </a:t>
            </a:r>
            <a:r>
              <a:rPr lang="en-US" sz="3200" dirty="0" err="1" smtClean="0">
                <a:latin typeface="Times New Roman" pitchFamily="18" charset="0"/>
                <a:cs typeface="Times New Roman" pitchFamily="18" charset="0"/>
              </a:rPr>
              <a:t>Kushtia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Sadar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Kushtia</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Mobile: 01963601076</a:t>
            </a:r>
          </a:p>
          <a:p>
            <a:r>
              <a:rPr lang="en-US" sz="3200" dirty="0" smtClean="0">
                <a:latin typeface="Times New Roman" pitchFamily="18" charset="0"/>
                <a:cs typeface="Times New Roman" pitchFamily="18" charset="0"/>
              </a:rPr>
              <a:t>Email: arifakch87@gmail.com</a:t>
            </a:r>
          </a:p>
        </p:txBody>
      </p:sp>
      <p:sp>
        <p:nvSpPr>
          <p:cNvPr id="8" name="TextBox 7"/>
          <p:cNvSpPr txBox="1"/>
          <p:nvPr/>
        </p:nvSpPr>
        <p:spPr>
          <a:xfrm>
            <a:off x="5638800" y="3581400"/>
            <a:ext cx="3124200" cy="1754326"/>
          </a:xfrm>
          <a:prstGeom prst="rect">
            <a:avLst/>
          </a:prstGeom>
          <a:noFill/>
        </p:spPr>
        <p:txBody>
          <a:bodyPr wrap="square" rtlCol="0">
            <a:spAutoFit/>
          </a:bodyPr>
          <a:lstStyle/>
          <a:p>
            <a:r>
              <a:rPr lang="en-US" sz="3600" dirty="0" smtClean="0">
                <a:latin typeface="Times New Roman" pitchFamily="18" charset="0"/>
                <a:cs typeface="Times New Roman" pitchFamily="18" charset="0"/>
              </a:rPr>
              <a:t>Class:9-10</a:t>
            </a:r>
          </a:p>
          <a:p>
            <a:r>
              <a:rPr lang="en-US" sz="3600" dirty="0" smtClean="0">
                <a:latin typeface="Times New Roman" pitchFamily="18" charset="0"/>
                <a:cs typeface="Times New Roman" pitchFamily="18" charset="0"/>
              </a:rPr>
              <a:t>Unit: One</a:t>
            </a:r>
          </a:p>
          <a:p>
            <a:r>
              <a:rPr lang="en-US" sz="3600" dirty="0" smtClean="0">
                <a:latin typeface="Times New Roman" pitchFamily="18" charset="0"/>
                <a:cs typeface="Times New Roman" pitchFamily="18" charset="0"/>
              </a:rPr>
              <a:t>Lesson: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ox(i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at.jpg"/>
          <p:cNvPicPr>
            <a:picLocks noChangeAspect="1"/>
          </p:cNvPicPr>
          <p:nvPr/>
        </p:nvPicPr>
        <p:blipFill>
          <a:blip r:embed="rId2"/>
          <a:stretch>
            <a:fillRect/>
          </a:stretch>
        </p:blipFill>
        <p:spPr>
          <a:xfrm>
            <a:off x="762000" y="1981200"/>
            <a:ext cx="7620000" cy="4286250"/>
          </a:xfrm>
          <a:prstGeom prst="rect">
            <a:avLst/>
          </a:prstGeom>
        </p:spPr>
      </p:pic>
      <p:sp>
        <p:nvSpPr>
          <p:cNvPr id="4" name="TextBox 3"/>
          <p:cNvSpPr txBox="1"/>
          <p:nvPr/>
        </p:nvSpPr>
        <p:spPr>
          <a:xfrm>
            <a:off x="1447800" y="457200"/>
            <a:ext cx="64008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Who can you see in the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51816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Our Today’s Lesson is----</a:t>
            </a:r>
          </a:p>
        </p:txBody>
      </p:sp>
      <p:pic>
        <p:nvPicPr>
          <p:cNvPr id="5" name="Picture 4" descr="fa 2.jpg"/>
          <p:cNvPicPr>
            <a:picLocks noChangeAspect="1"/>
          </p:cNvPicPr>
          <p:nvPr/>
        </p:nvPicPr>
        <p:blipFill>
          <a:blip r:embed="rId2"/>
          <a:stretch>
            <a:fillRect/>
          </a:stretch>
        </p:blipFill>
        <p:spPr>
          <a:xfrm>
            <a:off x="1238250" y="1695450"/>
            <a:ext cx="6667500" cy="3467100"/>
          </a:xfrm>
          <a:prstGeom prst="rect">
            <a:avLst/>
          </a:prstGeom>
        </p:spPr>
      </p:pic>
      <p:sp>
        <p:nvSpPr>
          <p:cNvPr id="6" name="TextBox 5"/>
          <p:cNvSpPr txBox="1"/>
          <p:nvPr/>
        </p:nvSpPr>
        <p:spPr>
          <a:xfrm>
            <a:off x="990600" y="5715000"/>
            <a:ext cx="6781800" cy="646331"/>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Bangabandhu’s</a:t>
            </a:r>
            <a:r>
              <a:rPr lang="en-US" sz="3600" dirty="0" smtClean="0">
                <a:latin typeface="Times New Roman" pitchFamily="18" charset="0"/>
                <a:cs typeface="Times New Roman" pitchFamily="18" charset="0"/>
              </a:rPr>
              <a:t> Family in 1971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z.jpg"/>
          <p:cNvPicPr>
            <a:picLocks noChangeAspect="1"/>
          </p:cNvPicPr>
          <p:nvPr/>
        </p:nvPicPr>
        <p:blipFill>
          <a:blip r:embed="rId2"/>
          <a:stretch>
            <a:fillRect/>
          </a:stretch>
        </p:blipFill>
        <p:spPr>
          <a:xfrm>
            <a:off x="1752600" y="1219200"/>
            <a:ext cx="4267200" cy="3227069"/>
          </a:xfrm>
          <a:prstGeom prst="rect">
            <a:avLst/>
          </a:prstGeom>
        </p:spPr>
      </p:pic>
      <p:sp>
        <p:nvSpPr>
          <p:cNvPr id="4" name="TextBox 3"/>
          <p:cNvSpPr txBox="1"/>
          <p:nvPr/>
        </p:nvSpPr>
        <p:spPr>
          <a:xfrm>
            <a:off x="1828800" y="533400"/>
            <a:ext cx="44958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Learning outcomes----</a:t>
            </a:r>
          </a:p>
        </p:txBody>
      </p:sp>
      <p:sp>
        <p:nvSpPr>
          <p:cNvPr id="6" name="TextBox 5"/>
          <p:cNvSpPr txBox="1"/>
          <p:nvPr/>
        </p:nvSpPr>
        <p:spPr>
          <a:xfrm>
            <a:off x="762000" y="4876800"/>
            <a:ext cx="6172200" cy="1754326"/>
          </a:xfrm>
          <a:prstGeom prst="rect">
            <a:avLst/>
          </a:prstGeom>
          <a:noFill/>
        </p:spPr>
        <p:txBody>
          <a:bodyPr wrap="square" rtlCol="0">
            <a:spAutoFit/>
          </a:bodyPr>
          <a:lstStyle/>
          <a:p>
            <a:r>
              <a:rPr lang="en-US" sz="3600" dirty="0" smtClean="0">
                <a:latin typeface="Times New Roman" pitchFamily="18" charset="0"/>
                <a:cs typeface="Times New Roman" pitchFamily="18" charset="0"/>
              </a:rPr>
              <a:t>Ask and answer the questions,</a:t>
            </a:r>
          </a:p>
          <a:p>
            <a:r>
              <a:rPr lang="en-US" sz="3600" dirty="0" smtClean="0">
                <a:latin typeface="Times New Roman" pitchFamily="18" charset="0"/>
                <a:cs typeface="Times New Roman" pitchFamily="18" charset="0"/>
              </a:rPr>
              <a:t>Write True/False and</a:t>
            </a:r>
          </a:p>
          <a:p>
            <a:r>
              <a:rPr lang="en-US" sz="3600" dirty="0" smtClean="0">
                <a:latin typeface="Times New Roman" pitchFamily="18" charset="0"/>
                <a:cs typeface="Times New Roman" pitchFamily="18" charset="0"/>
              </a:rPr>
              <a:t>Write a short paragraph.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153400"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Lesson 1:Bangabandhu’s Family in 1971</a:t>
            </a:r>
          </a:p>
        </p:txBody>
      </p:sp>
      <p:sp>
        <p:nvSpPr>
          <p:cNvPr id="3" name="TextBox 2"/>
          <p:cNvSpPr txBox="1"/>
          <p:nvPr/>
        </p:nvSpPr>
        <p:spPr>
          <a:xfrm>
            <a:off x="152400" y="914400"/>
            <a:ext cx="762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A.</a:t>
            </a:r>
          </a:p>
        </p:txBody>
      </p:sp>
      <p:sp>
        <p:nvSpPr>
          <p:cNvPr id="6" name="TextBox 5"/>
          <p:cNvSpPr txBox="1"/>
          <p:nvPr/>
        </p:nvSpPr>
        <p:spPr>
          <a:xfrm>
            <a:off x="914400" y="990600"/>
            <a:ext cx="77724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Look at the pictures below and discuss the following questions in pair.</a:t>
            </a:r>
          </a:p>
        </p:txBody>
      </p:sp>
      <p:sp>
        <p:nvSpPr>
          <p:cNvPr id="8" name="TextBox 7"/>
          <p:cNvSpPr txBox="1"/>
          <p:nvPr/>
        </p:nvSpPr>
        <p:spPr>
          <a:xfrm>
            <a:off x="0" y="1676400"/>
            <a:ext cx="8763000" cy="2062103"/>
          </a:xfrm>
          <a:prstGeom prst="rect">
            <a:avLst/>
          </a:prstGeom>
          <a:noFill/>
        </p:spPr>
        <p:txBody>
          <a:bodyPr wrap="square" rtlCol="0">
            <a:spAutoFit/>
          </a:bodyPr>
          <a:lstStyle/>
          <a:p>
            <a:pPr marL="514350" indent="-514350">
              <a:buFont typeface="+mj-lt"/>
              <a:buAutoNum type="arabicPeriod"/>
            </a:pPr>
            <a:r>
              <a:rPr lang="en-US" sz="3200" dirty="0" smtClean="0">
                <a:latin typeface="Times New Roman" pitchFamily="18" charset="0"/>
                <a:cs typeface="Times New Roman" pitchFamily="18" charset="0"/>
              </a:rPr>
              <a:t>Who can you see in the pictures?</a:t>
            </a:r>
          </a:p>
          <a:p>
            <a:pPr marL="514350" indent="-514350">
              <a:buFont typeface="+mj-lt"/>
              <a:buAutoNum type="arabicPeriod"/>
            </a:pPr>
            <a:r>
              <a:rPr lang="en-US" sz="3200" dirty="0" smtClean="0">
                <a:latin typeface="Times New Roman" pitchFamily="18" charset="0"/>
                <a:cs typeface="Times New Roman" pitchFamily="18" charset="0"/>
              </a:rPr>
              <a:t>What do you know about them?</a:t>
            </a:r>
          </a:p>
          <a:p>
            <a:pPr marL="514350" indent="-514350">
              <a:buFont typeface="+mj-lt"/>
              <a:buAutoNum type="arabicPeriod"/>
            </a:pPr>
            <a:r>
              <a:rPr lang="en-US" sz="3200" dirty="0" smtClean="0">
                <a:latin typeface="Times New Roman" pitchFamily="18" charset="0"/>
                <a:cs typeface="Times New Roman" pitchFamily="18" charset="0"/>
              </a:rPr>
              <a:t>Where were those people during the Liberation War?</a:t>
            </a:r>
          </a:p>
        </p:txBody>
      </p:sp>
      <p:pic>
        <p:nvPicPr>
          <p:cNvPr id="9" name="Picture 8" descr="fa3.jpg"/>
          <p:cNvPicPr>
            <a:picLocks noChangeAspect="1"/>
          </p:cNvPicPr>
          <p:nvPr/>
        </p:nvPicPr>
        <p:blipFill>
          <a:blip r:embed="rId2"/>
          <a:stretch>
            <a:fillRect/>
          </a:stretch>
        </p:blipFill>
        <p:spPr>
          <a:xfrm>
            <a:off x="304800" y="3810000"/>
            <a:ext cx="3084746" cy="2057400"/>
          </a:xfrm>
          <a:prstGeom prst="rect">
            <a:avLst/>
          </a:prstGeom>
        </p:spPr>
      </p:pic>
      <p:pic>
        <p:nvPicPr>
          <p:cNvPr id="10" name="Picture 9" descr="fa 2.jpg"/>
          <p:cNvPicPr>
            <a:picLocks noChangeAspect="1"/>
          </p:cNvPicPr>
          <p:nvPr/>
        </p:nvPicPr>
        <p:blipFill>
          <a:blip r:embed="rId3"/>
          <a:stretch>
            <a:fillRect/>
          </a:stretch>
        </p:blipFill>
        <p:spPr>
          <a:xfrm>
            <a:off x="4191000" y="3886200"/>
            <a:ext cx="3657600" cy="1901952"/>
          </a:xfrm>
          <a:prstGeom prst="rect">
            <a:avLst/>
          </a:prstGeom>
        </p:spPr>
      </p:pic>
      <p:sp>
        <p:nvSpPr>
          <p:cNvPr id="13" name="TextBox 12"/>
          <p:cNvSpPr txBox="1"/>
          <p:nvPr/>
        </p:nvSpPr>
        <p:spPr>
          <a:xfrm>
            <a:off x="381000" y="6019800"/>
            <a:ext cx="21336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Picture 1</a:t>
            </a:r>
          </a:p>
        </p:txBody>
      </p:sp>
      <p:sp>
        <p:nvSpPr>
          <p:cNvPr id="14" name="TextBox 13"/>
          <p:cNvSpPr txBox="1"/>
          <p:nvPr/>
        </p:nvSpPr>
        <p:spPr>
          <a:xfrm>
            <a:off x="5105400" y="6019800"/>
            <a:ext cx="21336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Picture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diamond(in)">
                                      <p:cBhvr>
                                        <p:cTn id="33" dur="20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ox(in)">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linds(horizontal)">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8"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533400"/>
            <a:ext cx="8153400" cy="584775"/>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Probable answer to the question no -1,2 and 3.</a:t>
            </a:r>
          </a:p>
        </p:txBody>
      </p:sp>
      <p:sp>
        <p:nvSpPr>
          <p:cNvPr id="9" name="TextBox 8"/>
          <p:cNvSpPr txBox="1"/>
          <p:nvPr/>
        </p:nvSpPr>
        <p:spPr>
          <a:xfrm>
            <a:off x="152400" y="1295401"/>
            <a:ext cx="8534400" cy="5139869"/>
          </a:xfrm>
          <a:prstGeom prst="rect">
            <a:avLst/>
          </a:prstGeom>
          <a:noFill/>
        </p:spPr>
        <p:txBody>
          <a:bodyPr wrap="square" rtlCol="0">
            <a:spAutoFit/>
          </a:bodyPr>
          <a:lstStyle/>
          <a:p>
            <a:pPr marL="457200" indent="-457200">
              <a:buFont typeface="+mj-lt"/>
              <a:buAutoNum type="arabicPeriod"/>
            </a:pPr>
            <a:r>
              <a:rPr lang="en-US" sz="2400" dirty="0" smtClean="0">
                <a:latin typeface="Times New Roman" pitchFamily="18" charset="0"/>
                <a:cs typeface="Times New Roman" pitchFamily="18" charset="0"/>
              </a:rPr>
              <a:t>I can see in the both pictures the family of </a:t>
            </a:r>
            <a:r>
              <a:rPr lang="en-US" sz="2400" dirty="0" err="1" smtClean="0">
                <a:latin typeface="Times New Roman" pitchFamily="18" charset="0"/>
                <a:cs typeface="Times New Roman" pitchFamily="18" charset="0"/>
              </a:rPr>
              <a:t>Bangabandhu</a:t>
            </a:r>
            <a:r>
              <a:rPr lang="en-US" sz="2400" dirty="0" smtClean="0">
                <a:latin typeface="Times New Roman" pitchFamily="18" charset="0"/>
                <a:cs typeface="Times New Roman" pitchFamily="18" charset="0"/>
              </a:rPr>
              <a:t>. In picture 1, I can see </a:t>
            </a:r>
            <a:r>
              <a:rPr lang="en-US" sz="2400" dirty="0" err="1" smtClean="0">
                <a:latin typeface="Times New Roman" pitchFamily="18" charset="0"/>
                <a:cs typeface="Times New Roman" pitchFamily="18" charset="0"/>
              </a:rPr>
              <a:t>Bangabandhu</a:t>
            </a:r>
            <a:r>
              <a:rPr lang="en-US" sz="2400" dirty="0" smtClean="0">
                <a:latin typeface="Times New Roman" pitchFamily="18" charset="0"/>
                <a:cs typeface="Times New Roman" pitchFamily="18" charset="0"/>
              </a:rPr>
              <a:t>  is sitting with his children, wife and parents, and in picture 2, </a:t>
            </a:r>
            <a:r>
              <a:rPr lang="en-US" sz="2400" dirty="0" err="1" smtClean="0">
                <a:latin typeface="Times New Roman" pitchFamily="18" charset="0"/>
                <a:cs typeface="Times New Roman" pitchFamily="18" charset="0"/>
              </a:rPr>
              <a:t>Bangabandhu</a:t>
            </a:r>
            <a:r>
              <a:rPr lang="en-US" sz="2400" dirty="0" smtClean="0">
                <a:latin typeface="Times New Roman" pitchFamily="18" charset="0"/>
                <a:cs typeface="Times New Roman" pitchFamily="18" charset="0"/>
              </a:rPr>
              <a:t> and his family members are taking photograph.</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smtClean="0">
                <a:latin typeface="Times New Roman" pitchFamily="18" charset="0"/>
                <a:cs typeface="Times New Roman" pitchFamily="18" charset="0"/>
              </a:rPr>
              <a:t>I know about them that </a:t>
            </a:r>
            <a:r>
              <a:rPr lang="en-US" sz="2400" dirty="0" err="1" smtClean="0">
                <a:latin typeface="Times New Roman" pitchFamily="18" charset="0"/>
                <a:cs typeface="Times New Roman" pitchFamily="18" charset="0"/>
              </a:rPr>
              <a:t>Bangabandhu</a:t>
            </a:r>
            <a:r>
              <a:rPr lang="en-US" sz="2400" dirty="0" smtClean="0">
                <a:latin typeface="Times New Roman" pitchFamily="18" charset="0"/>
                <a:cs typeface="Times New Roman" pitchFamily="18" charset="0"/>
              </a:rPr>
              <a:t> is not only a famous leader in our country but also all over the world and his family members made an important role to reach him that position.</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smtClean="0">
                <a:latin typeface="Times New Roman" pitchFamily="18" charset="0"/>
                <a:cs typeface="Times New Roman" pitchFamily="18" charset="0"/>
              </a:rPr>
              <a:t>During the Liberation War those people were moving one place to another in search of a safer place and they suffer a lot.</a:t>
            </a:r>
            <a:endParaRPr lang="en-US" sz="3200" dirty="0" smtClean="0">
              <a:latin typeface="Times New Roman" pitchFamily="18" charset="0"/>
              <a:cs typeface="Times New Roman" pitchFamily="18" charset="0"/>
            </a:endParaRPr>
          </a:p>
          <a:p>
            <a:pPr marL="514350" indent="-514350"/>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1"/>
            <a:ext cx="8763000" cy="954107"/>
          </a:xfrm>
          <a:prstGeom prst="rect">
            <a:avLst/>
          </a:prstGeom>
          <a:noFill/>
        </p:spPr>
        <p:txBody>
          <a:bodyPr wrap="square" rtlCol="0">
            <a:spAutoFit/>
          </a:bodyPr>
          <a:lstStyle/>
          <a:p>
            <a:pPr marL="514350" indent="-514350"/>
            <a:r>
              <a:rPr lang="en-US" sz="2800" dirty="0" smtClean="0">
                <a:latin typeface="Times New Roman" pitchFamily="18" charset="0"/>
                <a:cs typeface="Times New Roman" pitchFamily="18" charset="0"/>
              </a:rPr>
              <a:t>B.  </a:t>
            </a:r>
            <a:r>
              <a:rPr lang="en-US" sz="2800" b="1" dirty="0" smtClean="0">
                <a:latin typeface="Times New Roman" pitchFamily="18" charset="0"/>
                <a:cs typeface="Times New Roman" pitchFamily="18" charset="0"/>
              </a:rPr>
              <a:t>List the five ways how the Pakistan Army tortured </a:t>
            </a:r>
            <a:r>
              <a:rPr lang="en-US" sz="2800" b="1" dirty="0" err="1" smtClean="0">
                <a:latin typeface="Times New Roman" pitchFamily="18" charset="0"/>
                <a:cs typeface="Times New Roman" pitchFamily="18" charset="0"/>
              </a:rPr>
              <a:t>Bangabandhu’s</a:t>
            </a:r>
            <a:r>
              <a:rPr lang="en-US" sz="2800" b="1" dirty="0" smtClean="0">
                <a:latin typeface="Times New Roman" pitchFamily="18" charset="0"/>
                <a:cs typeface="Times New Roman" pitchFamily="18" charset="0"/>
              </a:rPr>
              <a:t> family.</a:t>
            </a:r>
          </a:p>
        </p:txBody>
      </p:sp>
      <p:sp>
        <p:nvSpPr>
          <p:cNvPr id="3" name="TextBox 2"/>
          <p:cNvSpPr txBox="1"/>
          <p:nvPr/>
        </p:nvSpPr>
        <p:spPr>
          <a:xfrm>
            <a:off x="381000" y="1841242"/>
            <a:ext cx="8382000" cy="5016758"/>
          </a:xfrm>
          <a:prstGeom prst="rect">
            <a:avLst/>
          </a:prstGeom>
          <a:noFill/>
        </p:spPr>
        <p:txBody>
          <a:bodyPr wrap="square" rtlCol="0">
            <a:spAutoFit/>
          </a:bodyPr>
          <a:lstStyle/>
          <a:p>
            <a:pPr marL="514350" indent="-514350">
              <a:buFont typeface="+mj-lt"/>
              <a:buAutoNum type="arabicPeriod"/>
            </a:pPr>
            <a:r>
              <a:rPr lang="en-US" sz="3200" dirty="0" smtClean="0">
                <a:latin typeface="Times New Roman" pitchFamily="18" charset="0"/>
                <a:cs typeface="Times New Roman" pitchFamily="18" charset="0"/>
              </a:rPr>
              <a:t>The Pakistani Army arrested </a:t>
            </a:r>
            <a:r>
              <a:rPr lang="en-US" sz="3200" dirty="0" err="1" smtClean="0">
                <a:latin typeface="Times New Roman" pitchFamily="18" charset="0"/>
                <a:cs typeface="Times New Roman" pitchFamily="18" charset="0"/>
              </a:rPr>
              <a:t>Bangabandhu</a:t>
            </a:r>
            <a:r>
              <a:rPr lang="en-US" sz="3200" dirty="0" smtClean="0">
                <a:latin typeface="Times New Roman" pitchFamily="18" charset="0"/>
                <a:cs typeface="Times New Roman" pitchFamily="18" charset="0"/>
              </a:rPr>
              <a:t>.</a:t>
            </a:r>
          </a:p>
          <a:p>
            <a:pPr marL="514350" indent="-514350">
              <a:buFont typeface="+mj-lt"/>
              <a:buAutoNum type="arabicPeriod"/>
            </a:pPr>
            <a:r>
              <a:rPr lang="en-US" sz="3200" dirty="0" smtClean="0">
                <a:latin typeface="Times New Roman" pitchFamily="18" charset="0"/>
                <a:cs typeface="Times New Roman" pitchFamily="18" charset="0"/>
              </a:rPr>
              <a:t>They set fire in </a:t>
            </a:r>
            <a:r>
              <a:rPr lang="en-US" sz="3200" dirty="0" err="1" smtClean="0">
                <a:latin typeface="Times New Roman" pitchFamily="18" charset="0"/>
                <a:cs typeface="Times New Roman" pitchFamily="18" charset="0"/>
              </a:rPr>
              <a:t>Bangabandhu’s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Tungipara</a:t>
            </a:r>
            <a:r>
              <a:rPr lang="en-US" sz="3200" dirty="0" smtClean="0">
                <a:latin typeface="Times New Roman" pitchFamily="18" charset="0"/>
                <a:cs typeface="Times New Roman" pitchFamily="18" charset="0"/>
              </a:rPr>
              <a:t> home.</a:t>
            </a:r>
          </a:p>
          <a:p>
            <a:pPr marL="514350" indent="-514350">
              <a:buFont typeface="+mj-lt"/>
              <a:buAutoNum type="arabicPeriod"/>
            </a:pPr>
            <a:r>
              <a:rPr lang="en-US" sz="3200" dirty="0" smtClean="0">
                <a:latin typeface="Times New Roman" pitchFamily="18" charset="0"/>
                <a:cs typeface="Times New Roman" pitchFamily="18" charset="0"/>
              </a:rPr>
              <a:t>They threatened  other family members of </a:t>
            </a:r>
            <a:r>
              <a:rPr lang="en-US" sz="3200" dirty="0" err="1" smtClean="0">
                <a:latin typeface="Times New Roman" pitchFamily="18" charset="0"/>
                <a:cs typeface="Times New Roman" pitchFamily="18" charset="0"/>
              </a:rPr>
              <a:t>Bangabandhu</a:t>
            </a:r>
            <a:r>
              <a:rPr lang="en-US" sz="3200" dirty="0" smtClean="0">
                <a:latin typeface="Times New Roman" pitchFamily="18" charset="0"/>
                <a:cs typeface="Times New Roman" pitchFamily="18" charset="0"/>
              </a:rPr>
              <a:t>.</a:t>
            </a:r>
          </a:p>
          <a:p>
            <a:pPr marL="514350" indent="-514350">
              <a:buFont typeface="+mj-lt"/>
              <a:buAutoNum type="arabicPeriod"/>
            </a:pPr>
            <a:r>
              <a:rPr lang="en-US" sz="3200" dirty="0" smtClean="0">
                <a:latin typeface="Times New Roman" pitchFamily="18" charset="0"/>
                <a:cs typeface="Times New Roman" pitchFamily="18" charset="0"/>
              </a:rPr>
              <a:t>They also kept under house arrest of the family of </a:t>
            </a:r>
            <a:r>
              <a:rPr lang="en-US" sz="3200" dirty="0" err="1" smtClean="0">
                <a:latin typeface="Times New Roman" pitchFamily="18" charset="0"/>
                <a:cs typeface="Times New Roman" pitchFamily="18" charset="0"/>
              </a:rPr>
              <a:t>Bangabandhu</a:t>
            </a:r>
            <a:r>
              <a:rPr lang="en-US" sz="3200" dirty="0" smtClean="0">
                <a:latin typeface="Times New Roman" pitchFamily="18" charset="0"/>
                <a:cs typeface="Times New Roman" pitchFamily="18" charset="0"/>
              </a:rPr>
              <a:t>.</a:t>
            </a:r>
          </a:p>
          <a:p>
            <a:pPr marL="514350" indent="-514350">
              <a:buFont typeface="+mj-lt"/>
              <a:buAutoNum type="arabicPeriod"/>
            </a:pPr>
            <a:r>
              <a:rPr lang="en-US" sz="3200" dirty="0" smtClean="0">
                <a:latin typeface="Times New Roman" pitchFamily="18" charset="0"/>
                <a:cs typeface="Times New Roman" pitchFamily="18" charset="0"/>
              </a:rPr>
              <a:t>They did not allow Begum </a:t>
            </a:r>
            <a:r>
              <a:rPr lang="en-US" sz="3200" dirty="0" err="1" smtClean="0">
                <a:latin typeface="Times New Roman" pitchFamily="18" charset="0"/>
                <a:cs typeface="Times New Roman" pitchFamily="18" charset="0"/>
              </a:rPr>
              <a:t>Mujib</a:t>
            </a:r>
            <a:r>
              <a:rPr lang="en-US" sz="3200" dirty="0" smtClean="0">
                <a:latin typeface="Times New Roman" pitchFamily="18" charset="0"/>
                <a:cs typeface="Times New Roman" pitchFamily="18" charset="0"/>
              </a:rPr>
              <a:t> to stay her daughter Sheikh </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Hasina</a:t>
            </a:r>
            <a:r>
              <a:rPr lang="en-US" sz="3200" dirty="0" smtClean="0">
                <a:latin typeface="Times New Roman" pitchFamily="18" charset="0"/>
                <a:cs typeface="Times New Roman" pitchFamily="18" charset="0"/>
              </a:rPr>
              <a:t>, when she was admitted to hospital.</a:t>
            </a:r>
            <a:endParaRPr lang="en-US" sz="3200" dirty="0" smtClean="0">
              <a:latin typeface="Times New Roman" pitchFamily="18" charset="0"/>
              <a:cs typeface="Times New Roman" pitchFamily="18" charset="0"/>
            </a:endParaRPr>
          </a:p>
        </p:txBody>
      </p:sp>
      <p:sp>
        <p:nvSpPr>
          <p:cNvPr id="4" name="TextBox 3"/>
          <p:cNvSpPr txBox="1"/>
          <p:nvPr/>
        </p:nvSpPr>
        <p:spPr>
          <a:xfrm>
            <a:off x="2438400" y="1295400"/>
            <a:ext cx="3124200" cy="584775"/>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Probable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ox(i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05800" cy="1384995"/>
          </a:xfrm>
          <a:prstGeom prst="rect">
            <a:avLst/>
          </a:prstGeom>
          <a:noFill/>
        </p:spPr>
        <p:txBody>
          <a:bodyPr wrap="square" rtlCol="0">
            <a:spAutoFit/>
          </a:bodyPr>
          <a:lstStyle/>
          <a:p>
            <a:pPr marL="514350" indent="-514350"/>
            <a:r>
              <a:rPr lang="en-US" sz="2800" b="1" dirty="0" smtClean="0">
                <a:latin typeface="Times New Roman" pitchFamily="18" charset="0"/>
                <a:cs typeface="Times New Roman" pitchFamily="18" charset="0"/>
              </a:rPr>
              <a:t>C.  Divide into pairs and tell the sufferings of </a:t>
            </a:r>
            <a:r>
              <a:rPr lang="en-US" sz="2800" b="1" dirty="0" err="1" smtClean="0">
                <a:latin typeface="Times New Roman" pitchFamily="18" charset="0"/>
                <a:cs typeface="Times New Roman" pitchFamily="18" charset="0"/>
              </a:rPr>
              <a:t>Bangabandhu’s</a:t>
            </a:r>
            <a:r>
              <a:rPr lang="en-US" sz="2800" b="1" dirty="0" smtClean="0">
                <a:latin typeface="Times New Roman" pitchFamily="18" charset="0"/>
                <a:cs typeface="Times New Roman" pitchFamily="18" charset="0"/>
              </a:rPr>
              <a:t> family during Liberation War in your own  words (Do not look at book).</a:t>
            </a:r>
          </a:p>
        </p:txBody>
      </p:sp>
      <p:sp>
        <p:nvSpPr>
          <p:cNvPr id="3" name="TextBox 2"/>
          <p:cNvSpPr txBox="1"/>
          <p:nvPr/>
        </p:nvSpPr>
        <p:spPr>
          <a:xfrm>
            <a:off x="2438400" y="1905000"/>
            <a:ext cx="3429000" cy="584775"/>
          </a:xfrm>
          <a:prstGeom prst="rect">
            <a:avLst/>
          </a:prstGeom>
          <a:noFill/>
        </p:spPr>
        <p:txBody>
          <a:bodyPr wrap="square" rtlCol="0">
            <a:spAutoFit/>
          </a:bodyPr>
          <a:lstStyle/>
          <a:p>
            <a:r>
              <a:rPr lang="en-US" sz="3200" dirty="0" smtClean="0">
                <a:solidFill>
                  <a:srgbClr val="FF0000"/>
                </a:solidFill>
                <a:latin typeface="Times New Roman" pitchFamily="18" charset="0"/>
                <a:cs typeface="Times New Roman" pitchFamily="18" charset="0"/>
              </a:rPr>
              <a:t>Probable  Answer-</a:t>
            </a:r>
          </a:p>
        </p:txBody>
      </p:sp>
      <p:sp>
        <p:nvSpPr>
          <p:cNvPr id="4" name="TextBox 3"/>
          <p:cNvSpPr txBox="1"/>
          <p:nvPr/>
        </p:nvSpPr>
        <p:spPr>
          <a:xfrm>
            <a:off x="228600" y="2895600"/>
            <a:ext cx="8686800" cy="3108543"/>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 sufferings of </a:t>
            </a:r>
            <a:r>
              <a:rPr lang="en-US" sz="2800" dirty="0" err="1" smtClean="0">
                <a:latin typeface="Times New Roman" pitchFamily="18" charset="0"/>
                <a:cs typeface="Times New Roman" pitchFamily="18" charset="0"/>
              </a:rPr>
              <a:t>Bangabandhu</a:t>
            </a:r>
            <a:r>
              <a:rPr lang="en-US" sz="2800" dirty="0" smtClean="0">
                <a:latin typeface="Times New Roman" pitchFamily="18" charset="0"/>
                <a:cs typeface="Times New Roman" pitchFamily="18" charset="0"/>
              </a:rPr>
              <a:t> ‘s family during Liberation War was very pathetic. They lead a very risky life during those days. The Pakistani Army arrested </a:t>
            </a:r>
            <a:r>
              <a:rPr lang="en-US" sz="2800" dirty="0" err="1" smtClean="0">
                <a:latin typeface="Times New Roman" pitchFamily="18" charset="0"/>
                <a:cs typeface="Times New Roman" pitchFamily="18" charset="0"/>
              </a:rPr>
              <a:t>Bangabandhu</a:t>
            </a:r>
            <a:r>
              <a:rPr lang="en-US" sz="2800" dirty="0" smtClean="0">
                <a:latin typeface="Times New Roman" pitchFamily="18" charset="0"/>
                <a:cs typeface="Times New Roman" pitchFamily="18" charset="0"/>
              </a:rPr>
              <a:t>. They threatened  the family members of </a:t>
            </a:r>
            <a:r>
              <a:rPr lang="en-US" sz="2800" dirty="0" err="1" smtClean="0">
                <a:latin typeface="Times New Roman" pitchFamily="18" charset="0"/>
                <a:cs typeface="Times New Roman" pitchFamily="18" charset="0"/>
              </a:rPr>
              <a:t>Bangabandhu</a:t>
            </a:r>
            <a:r>
              <a:rPr lang="en-US" sz="2800" dirty="0" smtClean="0">
                <a:latin typeface="Times New Roman" pitchFamily="18" charset="0"/>
                <a:cs typeface="Times New Roman" pitchFamily="18" charset="0"/>
              </a:rPr>
              <a:t>. They kept under house arrest of </a:t>
            </a:r>
            <a:r>
              <a:rPr lang="en-US" sz="2800" dirty="0" err="1" smtClean="0">
                <a:latin typeface="Times New Roman" pitchFamily="18" charset="0"/>
                <a:cs typeface="Times New Roman" pitchFamily="18" charset="0"/>
              </a:rPr>
              <a:t>Bangabnadhu’s</a:t>
            </a:r>
            <a:r>
              <a:rPr lang="en-US" sz="2800" dirty="0" smtClean="0">
                <a:latin typeface="Times New Roman" pitchFamily="18" charset="0"/>
                <a:cs typeface="Times New Roman" pitchFamily="18" charset="0"/>
              </a:rPr>
              <a:t> family. They made </a:t>
            </a:r>
            <a:r>
              <a:rPr lang="en-US" sz="2800" dirty="0" err="1" smtClean="0">
                <a:latin typeface="Times New Roman" pitchFamily="18" charset="0"/>
                <a:cs typeface="Times New Roman" pitchFamily="18" charset="0"/>
              </a:rPr>
              <a:t>Bangabnadhu’s</a:t>
            </a:r>
            <a:r>
              <a:rPr lang="en-US" sz="2800" dirty="0" smtClean="0">
                <a:latin typeface="Times New Roman" pitchFamily="18" charset="0"/>
                <a:cs typeface="Times New Roman" pitchFamily="18" charset="0"/>
              </a:rPr>
              <a:t> family homeless and  they did many things till the victory of the Liberation War.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Times New Roman" pitchFamily="18" charset="0"/>
            <a:cs typeface="Times New Roman"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1241</TotalTime>
  <Words>1214</Words>
  <Application>Microsoft Office PowerPoint</Application>
  <PresentationFormat>On-screen Show (4:3)</PresentationFormat>
  <Paragraphs>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ARIFA</dc:creator>
  <cp:lastModifiedBy>ARIFA</cp:lastModifiedBy>
  <cp:revision>105</cp:revision>
  <dcterms:created xsi:type="dcterms:W3CDTF">2006-08-16T00:00:00Z</dcterms:created>
  <dcterms:modified xsi:type="dcterms:W3CDTF">2021-07-02T07:08:49Z</dcterms:modified>
</cp:coreProperties>
</file>